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C4FC_6FBD6746.xml" ContentType="application/vnd.ms-powerpoint.comments+xml"/>
  <Override PartName="/ppt/notesSlides/notesSlide11.xml" ContentType="application/vnd.openxmlformats-officedocument.presentationml.notesSlide+xml"/>
  <Override PartName="/ppt/comments/modernComment_7BBF57AE_83D2C908.xml" ContentType="application/vnd.ms-powerpoint.comments+xml"/>
  <Override PartName="/ppt/comments/modernComment_7FF64B9D_90A032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64B9A_F9B69C14.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7FFFC504_1A36E9DA.xml" ContentType="application/vnd.ms-powerpoint.comments+xml"/>
  <Override PartName="/ppt/comments/modernComment_7FFFC503_D44A291D.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comments/modernComment_90A_398FAF9C.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comments/modernComment_752_BFB407D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712" r:id="rId4"/>
    <p:sldMasterId id="2147487243" r:id="rId5"/>
    <p:sldMasterId id="2147487273" r:id="rId6"/>
    <p:sldMasterId id="2147487341" r:id="rId7"/>
    <p:sldMasterId id="2147487386" r:id="rId8"/>
    <p:sldMasterId id="2147487429" r:id="rId9"/>
  </p:sldMasterIdLst>
  <p:notesMasterIdLst>
    <p:notesMasterId r:id="rId56"/>
  </p:notesMasterIdLst>
  <p:handoutMasterIdLst>
    <p:handoutMasterId r:id="rId57"/>
  </p:handoutMasterIdLst>
  <p:sldIdLst>
    <p:sldId id="2146847652" r:id="rId10"/>
    <p:sldId id="2147468549" r:id="rId11"/>
    <p:sldId id="9602" r:id="rId12"/>
    <p:sldId id="2147468539" r:id="rId13"/>
    <p:sldId id="2598" r:id="rId14"/>
    <p:sldId id="2147468551" r:id="rId15"/>
    <p:sldId id="4546" r:id="rId16"/>
    <p:sldId id="2146847653" r:id="rId17"/>
    <p:sldId id="2076137358" r:id="rId18"/>
    <p:sldId id="4551" r:id="rId19"/>
    <p:sldId id="4550" r:id="rId20"/>
    <p:sldId id="2147468540" r:id="rId21"/>
    <p:sldId id="2146847644" r:id="rId22"/>
    <p:sldId id="2076137390" r:id="rId23"/>
    <p:sldId id="2147468541" r:id="rId24"/>
    <p:sldId id="2146847645" r:id="rId25"/>
    <p:sldId id="2076137367" r:id="rId26"/>
    <p:sldId id="2146847651" r:id="rId27"/>
    <p:sldId id="2146847646" r:id="rId28"/>
    <p:sldId id="2076136631" r:id="rId29"/>
    <p:sldId id="2076137228" r:id="rId30"/>
    <p:sldId id="2076137233" r:id="rId31"/>
    <p:sldId id="2076137369" r:id="rId32"/>
    <p:sldId id="2076137405" r:id="rId33"/>
    <p:sldId id="2146847649" r:id="rId34"/>
    <p:sldId id="2146847642" r:id="rId35"/>
    <p:sldId id="4507" r:id="rId36"/>
    <p:sldId id="2142532391" r:id="rId37"/>
    <p:sldId id="2076137610" r:id="rId38"/>
    <p:sldId id="2147468552" r:id="rId39"/>
    <p:sldId id="2147468548" r:id="rId40"/>
    <p:sldId id="2147468547" r:id="rId41"/>
    <p:sldId id="2134805008" r:id="rId42"/>
    <p:sldId id="9839" r:id="rId43"/>
    <p:sldId id="2147468534" r:id="rId44"/>
    <p:sldId id="2134805034" r:id="rId45"/>
    <p:sldId id="2134805035" r:id="rId46"/>
    <p:sldId id="2134805036" r:id="rId47"/>
    <p:sldId id="2076137231" r:id="rId48"/>
    <p:sldId id="2076137232" r:id="rId49"/>
    <p:sldId id="2314" r:id="rId50"/>
    <p:sldId id="9837" r:id="rId51"/>
    <p:sldId id="259" r:id="rId52"/>
    <p:sldId id="2147468550" r:id="rId53"/>
    <p:sldId id="2076137404" r:id="rId54"/>
    <p:sldId id="1874" r:id="rId5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xt" id="{938A4FDA-A56F-458D-9062-77D449CD92AF}">
          <p14:sldIdLst>
            <p14:sldId id="2146847652"/>
            <p14:sldId id="2147468549"/>
            <p14:sldId id="9602"/>
            <p14:sldId id="2147468539"/>
          </p14:sldIdLst>
        </p14:section>
        <p14:section name="Compliance" id="{1B22D4A6-14FB-4EA6-8AA1-A541D7106694}">
          <p14:sldIdLst>
            <p14:sldId id="2598"/>
            <p14:sldId id="2147468551"/>
            <p14:sldId id="4546"/>
            <p14:sldId id="2146847653"/>
            <p14:sldId id="2076137358"/>
            <p14:sldId id="4551"/>
            <p14:sldId id="4550"/>
            <p14:sldId id="2147468540"/>
          </p14:sldIdLst>
        </p14:section>
        <p14:section name="1. Assessment" id="{A9223C3E-6A55-4EBB-A230-C27FE7279950}">
          <p14:sldIdLst>
            <p14:sldId id="2146847644"/>
            <p14:sldId id="2076137390"/>
            <p14:sldId id="2147468541"/>
          </p14:sldIdLst>
        </p14:section>
        <p14:section name="2b. Consultation" id="{8443FDF5-A350-4E4D-ADF6-01370349808F}">
          <p14:sldIdLst>
            <p14:sldId id="2146847645"/>
            <p14:sldId id="2076137367"/>
            <p14:sldId id="2146847651"/>
          </p14:sldIdLst>
        </p14:section>
        <p14:section name="3. Deployment" id="{FC1ED581-06AA-4615-9488-92EF8342A1CF}">
          <p14:sldIdLst>
            <p14:sldId id="2146847646"/>
            <p14:sldId id="2076136631"/>
            <p14:sldId id="2076137228"/>
            <p14:sldId id="2076137233"/>
            <p14:sldId id="2076137369"/>
            <p14:sldId id="2076137405"/>
          </p14:sldIdLst>
        </p14:section>
        <p14:section name="4. Monitoring" id="{EE3463C7-F347-4A24-908F-76E86BABCC61}">
          <p14:sldIdLst>
            <p14:sldId id="2146847649"/>
            <p14:sldId id="2146847642"/>
            <p14:sldId id="4507"/>
            <p14:sldId id="2142532391"/>
            <p14:sldId id="2076137610"/>
          </p14:sldIdLst>
        </p14:section>
        <p14:section name="Next steps" id="{63FC8999-2CC6-4088-97F4-6EEE449720D5}">
          <p14:sldIdLst>
            <p14:sldId id="2147468552"/>
          </p14:sldIdLst>
        </p14:section>
        <p14:section name="References" id="{E8C7CD1B-2DB6-41A5-AB4B-66F379A41CF9}">
          <p14:sldIdLst>
            <p14:sldId id="2147468548"/>
            <p14:sldId id="2147468547"/>
            <p14:sldId id="2134805008"/>
            <p14:sldId id="9839"/>
          </p14:sldIdLst>
        </p14:section>
        <p14:section name="Partnerships" id="{B9CB2EF2-BCD8-4279-BF3E-35863E3F7F14}">
          <p14:sldIdLst>
            <p14:sldId id="2147468534"/>
            <p14:sldId id="2134805034"/>
            <p14:sldId id="2134805035"/>
            <p14:sldId id="2134805036"/>
          </p14:sldIdLst>
        </p14:section>
        <p14:section name="More info on Enterprise-scale" id="{125351AA-57B8-460D-86A7-8B17C63B6617}">
          <p14:sldIdLst>
            <p14:sldId id="2076137231"/>
            <p14:sldId id="2076137232"/>
            <p14:sldId id="2314"/>
          </p14:sldIdLst>
        </p14:section>
        <p14:section name="Slide Graveyard" id="{62B84719-E9F4-45CA-881F-12EF7925C15E}">
          <p14:sldIdLst>
            <p14:sldId id="9837"/>
            <p14:sldId id="259"/>
            <p14:sldId id="2147468550"/>
            <p14:sldId id="2076137404"/>
            <p14:sldId id="1874"/>
          </p14:sldIdLst>
        </p14:section>
      </p14:sectionLst>
    </p:ext>
    <p:ext uri="{EFAFB233-063F-42B5-8137-9DF3F51BA10A}">
      <p15:sldGuideLst xmlns:p15="http://schemas.microsoft.com/office/powerpoint/2012/main">
        <p15:guide id="1" orient="horz" pos="220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3CB1D-66C7-45CE-CA32-D6E3389F3320}" name="Lucia Stanham" initials="LS" userId="S::lustanh@microsoft.com::8064d8e6-d65a-4761-8cc3-3d02e034180d" providerId="AD"/>
  <p188:author id="{1CFDE82F-2217-EDB4-417C-4B30A9D54DDF}" name="Benjamin Franz" initials="BF" userId="S::v-bfranz@microsoft.com::d00a4dd6-a496-44f4-a37c-a6c44574b9f5" providerId="AD"/>
  <p188:author id="{D1607688-8793-6338-BA5A-7FD5FC2CB2C4}" name="Daniel Bucherer" initials="DB" userId="S::dabucher@microsoft.com::22bf6f57-b870-4162-8caf-8ac9a616fc44" providerId="AD"/>
  <p188:author id="{DA571391-A6C1-941E-D92A-70DB818E3CAB}" name="Jasmine Begum (CELA)" initials="J(" userId="S::jasbegum@microsoft.com::b0de7d5b-384b-4760-aec4-cf97b5d59456" providerId="AD"/>
  <p188:author id="{C9090DCB-CF5C-5942-57D6-CCC5EF57250C}" name="Adele Hoe" initials="AH" userId="S::adelehoe@microsoft.com::8ad1d40a-8aee-42e6-ba22-e7a0c2eb190a" providerId="AD"/>
  <p188:author id="{CDE0C6DE-9EEE-69BD-8F94-7E353766E8CD}" name="Joy Fuyuno (CELA)" initials="J(" userId="S::joyf@microsoft.com::6b5145fe-ec9a-47c4-b3d1-fdabfc269575" providerId="AD"/>
  <p188:author id="{650FC8FD-8F83-B6FF-710E-99F33A00D5E2}" name="Chee Keong Tan" initials="CKT" userId="S::cktan@microsoft.com::bbe2c455-b916-4b73-83b9-2f34daf17b2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nielle Foster (Murdoch Services)" initials="DF(S" lastIdx="1" clrIdx="7">
    <p:extLst>
      <p:ext uri="{19B8F6BF-5375-455C-9EA6-DF929625EA0E}">
        <p15:presenceInfo xmlns:p15="http://schemas.microsoft.com/office/powerpoint/2012/main" userId="S::danielle@murdochservices.com::913eef4c-fca9-4acd-a96e-e59663607c36" providerId="AD"/>
      </p:ext>
    </p:extLst>
  </p:cmAuthor>
  <p:cmAuthor id="1" name="Mary Feil-Jacobs" initials="MFJ" lastIdx="43" clrIdx="1"/>
  <p:cmAuthor id="8" name="Daragh Morrissey" initials="DM" lastIdx="3" clrIdx="8">
    <p:extLst>
      <p:ext uri="{19B8F6BF-5375-455C-9EA6-DF929625EA0E}">
        <p15:presenceInfo xmlns:p15="http://schemas.microsoft.com/office/powerpoint/2012/main" userId="S::daraghm@microsoft.com::aeedfabc-503a-42a4-824e-b29f91a6cf8f" providerId="AD"/>
      </p:ext>
    </p:extLst>
  </p:cmAuthor>
  <p:cmAuthor id="2" name="John Higuera (Simplicity Consulting Inc)" initials="JH(CI" lastIdx="5" clrIdx="2"/>
  <p:cmAuthor id="9" name="Daragh Morrissey" initials="DM [2]" lastIdx="1" clrIdx="9">
    <p:extLst>
      <p:ext uri="{19B8F6BF-5375-455C-9EA6-DF929625EA0E}">
        <p15:presenceInfo xmlns:p15="http://schemas.microsoft.com/office/powerpoint/2012/main" userId="Daragh Morrissey" providerId="None"/>
      </p:ext>
    </p:extLst>
  </p:cmAuthor>
  <p:cmAuthor id="3" name="Ben Johnson" initials="BJ" lastIdx="14" clrIdx="3"/>
  <p:cmAuthor id="10" name="Unknown User1" initials="Unknown User1" lastIdx="10" clrIdx="10"/>
  <p:cmAuthor id="4" name="Katharine Patterson" initials="KP" lastIdx="19" clrIdx="4"/>
  <p:cmAuthor id="5" name="Ellie Probus" initials="EP" lastIdx="10" clrIdx="5"/>
  <p:cmAuthor id="6" name="Jason Snavlin" initials="JS" lastIdx="15" clrIdx="6">
    <p:extLst>
      <p:ext uri="{19B8F6BF-5375-455C-9EA6-DF929625EA0E}">
        <p15:presenceInfo xmlns:p15="http://schemas.microsoft.com/office/powerpoint/2012/main" userId="87d9e98d-2535-41a7-9ec2-e83ac93383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32323"/>
    <a:srgbClr val="50E6FF"/>
    <a:srgbClr val="217346"/>
    <a:srgbClr val="008272"/>
    <a:srgbClr val="9933FF"/>
    <a:srgbClr val="006666"/>
    <a:srgbClr val="388072"/>
    <a:srgbClr val="558380"/>
    <a:srgbClr val="541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02" y="90"/>
      </p:cViewPr>
      <p:guideLst>
        <p:guide orient="horz" pos="2203"/>
        <p:guide pos="391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modernComment_752_BFB407D6.xml><?xml version="1.0" encoding="utf-8"?>
<p188:cmLst xmlns:a="http://schemas.openxmlformats.org/drawingml/2006/main" xmlns:r="http://schemas.openxmlformats.org/officeDocument/2006/relationships" xmlns:p188="http://schemas.microsoft.com/office/powerpoint/2018/8/main">
  <p188:cm id="{B1CB02AB-C03E-4983-915D-D47FB0AD4202}" authorId="{CDE0C6DE-9EEE-69BD-8F94-7E353766E8CD}" created="2021-08-17T13:42:58.864">
    <pc:sldMkLst xmlns:pc="http://schemas.microsoft.com/office/powerpoint/2013/main/command">
      <pc:docMk/>
      <pc:sldMk cId="3216246742" sldId="1874"/>
    </pc:sldMkLst>
    <p188:txBody>
      <a:bodyPr/>
      <a:lstStyle/>
      <a:p>
        <a:r>
          <a:rPr lang="en-US"/>
          <a:t>I think this is meant to refer to Compliance Manager.  This is not what the Compliance Program does, and the Compliance program is being phased out.  You can leave the paragraph below.</a:t>
        </a:r>
      </a:p>
    </p188:txBody>
  </p188:cm>
</p188:cmLst>
</file>

<file path=ppt/comments/modernComment_7BBF57AE_83D2C908.xml><?xml version="1.0" encoding="utf-8"?>
<p188:cmLst xmlns:a="http://schemas.openxmlformats.org/drawingml/2006/main" xmlns:r="http://schemas.openxmlformats.org/officeDocument/2006/relationships" xmlns:p188="http://schemas.microsoft.com/office/powerpoint/2018/8/main">
  <p188:cm id="{3C695945-2ED1-4283-A794-80217F945A79}" authorId="{1CFDE82F-2217-EDB4-417C-4B30A9D54DDF}" status="resolved" created="2021-06-29T02:10:00.732" complete="100000">
    <ac:deMkLst xmlns:ac="http://schemas.microsoft.com/office/drawing/2013/main/command">
      <pc:docMk xmlns:pc="http://schemas.microsoft.com/office/powerpoint/2013/main/command"/>
      <pc:sldMk xmlns:pc="http://schemas.microsoft.com/office/powerpoint/2013/main/command" cId="2211629320" sldId="2076137390"/>
      <ac:spMk id="7" creationId="{A1AA75A5-0B5F-4750-B7C5-59D6FB8363C0}"/>
    </ac:deMkLst>
    <p188:replyLst>
      <p188:reply id="{A1696F8D-04F7-4A48-B1EB-008CAFE46B49}" authorId="{DA571391-A6C1-941E-D92A-70DB818E3CAB}" created="2021-06-29T03:06:18.700">
        <p188:txBody>
          <a:bodyPr/>
          <a:lstStyle/>
          <a:p>
            <a:r>
              <a:rPr lang="en-US"/>
              <a:t>Have added digital bank licensing framework</a:t>
            </a:r>
          </a:p>
        </p188:txBody>
      </p188:reply>
      <p188:reply id="{F43B442B-5DEA-4D57-9237-3E9ADAF71A81}" authorId="{DA571391-A6C1-941E-D92A-70DB818E3CAB}" created="2021-06-29T03:06:53.326">
        <p188:txBody>
          <a:bodyPr/>
          <a:lstStyle/>
          <a:p>
            <a:r>
              <a:rPr lang="en-US"/>
              <a:t>This is not legal representation and standard statement that we provide.</a:t>
            </a:r>
          </a:p>
        </p188:txBody>
      </p188:reply>
      <p188:reply id="{90F19BA7-3664-4282-863E-91AB4DB55B9C}" authorId="{DA571391-A6C1-941E-D92A-70DB818E3CAB}" created="2021-06-29T03:07:10.842">
        <p188:txBody>
          <a:bodyPr/>
          <a:lstStyle/>
          <a:p>
            <a:r>
              <a:rPr lang="en-US"/>
              <a:t>Customer has a duty to do their own due diligence</a:t>
            </a:r>
          </a:p>
        </p188:txBody>
      </p188:reply>
    </p188:replyLst>
    <p188:txBody>
      <a:bodyPr/>
      <a:lstStyle/>
      <a:p>
        <a:r>
          <a:rPr lang="en-US"/>
          <a:t>I changed the links to go to the reference section again so we can maintain them there. And I removed the years as there is already a newer RMiT version than 2019...</a:t>
        </a:r>
      </a:p>
    </p188:txBody>
  </p188:cm>
  <p188:cm id="{528FADE9-8AEE-449F-A7BB-BEA2B288EAAA}" authorId="{D1607688-8793-6338-BA5A-7FD5FC2CB2C4}" status="resolved" created="2021-07-26T03:08:25.016" complete="100000">
    <ac:txMkLst xmlns:ac="http://schemas.microsoft.com/office/drawing/2013/main/command">
      <pc:docMk xmlns:pc="http://schemas.microsoft.com/office/powerpoint/2013/main/command"/>
      <pc:sldMk xmlns:pc="http://schemas.microsoft.com/office/powerpoint/2013/main/command" cId="2211629320" sldId="2076137390"/>
      <ac:spMk id="11" creationId="{BA13CA2A-D0F5-4EE6-91F8-2ABAAFEF06DE}"/>
      <ac:txMk cp="0">
        <ac:context len="904" hash="2633786608"/>
      </ac:txMk>
    </ac:txMkLst>
    <p188:pos x="5730320" y="183514"/>
    <p188:replyLst>
      <p188:reply id="{3314381A-0074-4187-9838-3956BE240D6A}" authorId="{1CFDE82F-2217-EDB4-417C-4B30A9D54DDF}" created="2021-07-29T02:37:20.765">
        <p188:txBody>
          <a:bodyPr/>
          <a:lstStyle/>
          <a:p>
            <a:r>
              <a:rPr lang="en-US"/>
              <a:t>We had a more positive version previously, however CELA advised that this is the approved wording. In our review with Joy, we will bring this up again and see if we can reword...</a:t>
            </a:r>
          </a:p>
        </p188:txBody>
      </p188:reply>
      <p188:reply id="{32C63B1B-911D-439B-9388-20CCD049071F}" authorId="{D1607688-8793-6338-BA5A-7FD5FC2CB2C4}" created="2021-07-29T03:00:23.832">
        <p188:txBody>
          <a:bodyPr/>
          <a:lstStyle/>
          <a:p>
            <a:r>
              <a:rPr lang="en-GB"/>
              <a:t>Thanks for that additional context, [@Benjamin] - hadn't known the history of that section :) - it currently sounds a bit like "don't use this as an excuse" and less like "feel confident to get on a cloud journey with us" (which is what I and most likely you, too, would prefer)</a:t>
            </a:r>
          </a:p>
        </p188:txBody>
      </p188:reply>
      <p188:reply id="{5B4C5278-6124-4DFC-B6D0-61BD8F8BA3FA}" authorId="{CDE0C6DE-9EEE-69BD-8F94-7E353766E8CD}" created="2021-08-17T13:56:19.019">
        <p188:txBody>
          <a:bodyPr/>
          <a:lstStyle/>
          <a:p>
            <a:r>
              <a:rPr lang="en-US"/>
              <a:t>See changes</a:t>
            </a:r>
          </a:p>
        </p188:txBody>
      </p188:reply>
      <p188:reply id="{0B2B67E0-EBD2-4D71-803E-C69EB4F0907A}" authorId="{D1607688-8793-6338-BA5A-7FD5FC2CB2C4}" created="2021-08-18T07:32:23.010">
        <p188:txBody>
          <a:bodyPr/>
          <a:lstStyle/>
          <a:p>
            <a:r>
              <a:rPr lang="en-GB"/>
              <a:t>Thanks, looks a lot nicer. Resolving Thread.</a:t>
            </a:r>
          </a:p>
        </p188:txBody>
      </p188:reply>
    </p188:replyLst>
    <p188:txBody>
      <a:bodyPr/>
      <a:lstStyle/>
      <a:p>
        <a:r>
          <a:rPr lang="en-SG"/>
          <a:t>Consider positive wording "enable our customers to embrace Cloud technologies while being compliant..."</a:t>
        </a:r>
      </a:p>
    </p188:txBody>
  </p188:cm>
  <p188:cm id="{FCC5D9BF-D7F9-4848-9803-B41CB37943DB}" authorId="{CDE0C6DE-9EEE-69BD-8F94-7E353766E8CD}" status="resolved" created="2021-08-17T14:29:25.100" complete="100000">
    <ac:deMkLst xmlns:ac="http://schemas.microsoft.com/office/drawing/2013/main/command">
      <pc:docMk xmlns:pc="http://schemas.microsoft.com/office/powerpoint/2013/main/command"/>
      <pc:sldMk xmlns:pc="http://schemas.microsoft.com/office/powerpoint/2013/main/command" cId="2211629320" sldId="2076137390"/>
      <ac:spMk id="11" creationId="{BA13CA2A-D0F5-4EE6-91F8-2ABAAFEF06DE}"/>
    </ac:deMkLst>
    <p188:pos x="6998598" y="280432"/>
    <p188:txBody>
      <a:bodyPr/>
      <a:lstStyle/>
      <a:p>
        <a:r>
          <a:rPr lang="en-US"/>
          <a:t>These are different from financial services regulations - these are applicable directly to Microsoft.  So we can delete this part or refer separately to the standards and certifications we hold.  </a:t>
        </a:r>
      </a:p>
    </p188:txBody>
  </p188:cm>
</p188:cmLst>
</file>

<file path=ppt/comments/modernComment_7FF64B9A_F9B69C14.xml><?xml version="1.0" encoding="utf-8"?>
<p188:cmLst xmlns:a="http://schemas.openxmlformats.org/drawingml/2006/main" xmlns:r="http://schemas.openxmlformats.org/officeDocument/2006/relationships" xmlns:p188="http://schemas.microsoft.com/office/powerpoint/2018/8/main">
  <p188:cm id="{82633237-B9CD-4854-83F7-316210946BBE}" authorId="{1CFDE82F-2217-EDB4-417C-4B30A9D54DDF}" status="resolved" created="2021-06-29T02:50:08.731">
    <ac:txMkLst xmlns:ac="http://schemas.microsoft.com/office/drawing/2013/main/command">
      <pc:docMk xmlns:pc="http://schemas.microsoft.com/office/powerpoint/2013/main/command"/>
      <pc:sldMk xmlns:pc="http://schemas.microsoft.com/office/powerpoint/2013/main/command" cId="4189494292" sldId="2146847642"/>
      <ac:spMk id="2" creationId="{F7912372-3CEB-4452-BCAD-7621E2569BB5}"/>
      <ac:txMk cp="0" len="21">
        <ac:context len="22" hash="2887352397"/>
      </ac:txMk>
    </ac:txMkLst>
    <p188:pos x="4566162" y="410764"/>
    <p188:txBody>
      <a:bodyPr/>
      <a:lstStyle/>
      <a:p>
        <a:r>
          <a:rPr lang="en-US"/>
          <a:t>Let's add a link here to the Azure Security Center documentation.</a:t>
        </a:r>
      </a:p>
    </p188:txBody>
  </p188:cm>
</p188:cmLst>
</file>

<file path=ppt/comments/modernComment_7FF64B9D_90A0324.xml><?xml version="1.0" encoding="utf-8"?>
<p188:cmLst xmlns:a="http://schemas.openxmlformats.org/drawingml/2006/main" xmlns:r="http://schemas.openxmlformats.org/officeDocument/2006/relationships" xmlns:p188="http://schemas.microsoft.com/office/powerpoint/2018/8/main">
  <p188:cm id="{F5F51C15-7910-4FBB-BD9E-0D0E36994D16}" authorId="{650FC8FD-8F83-B6FF-710E-99F33A00D5E2}" status="resolved" created="2021-07-29T03:20:58.125" complete="100000">
    <ac:deMkLst xmlns:ac="http://schemas.microsoft.com/office/drawing/2013/main/command">
      <pc:docMk xmlns:pc="http://schemas.microsoft.com/office/powerpoint/2013/main/command"/>
      <pc:sldMk xmlns:pc="http://schemas.microsoft.com/office/powerpoint/2013/main/command" cId="151651108" sldId="2146847645"/>
      <ac:picMk id="3" creationId="{CFB4DB4D-D176-4BB3-A456-44859732A35A}"/>
    </ac:deMkLst>
    <p188:replyLst>
      <p188:reply id="{FA391911-34A7-4696-BDE7-5ED9C0C727CD}" authorId="{1CFDE82F-2217-EDB4-417C-4B30A9D54DDF}" created="2021-07-29T03:37:37.027">
        <p188:txBody>
          <a:bodyPr/>
          <a:lstStyle/>
          <a:p>
            <a:r>
              <a:rPr lang="en-US"/>
              <a:t>You mean because we changed the wording? Sure, I can update those images... let's wait till we've agreed the final wording with CELA, then update...</a:t>
            </a:r>
          </a:p>
        </p188:txBody>
      </p188:reply>
    </p188:replyLst>
    <p188:txBody>
      <a:bodyPr/>
      <a:lstStyle/>
      <a:p>
        <a:r>
          <a:rPr lang="en-GB"/>
          <a:t>[@Benjamin Franz (Adecco Personnel Pte Ltd)] can you help to edit all these visuals again?</a:t>
        </a:r>
      </a:p>
    </p188:txBody>
  </p188:cm>
</p188:cmLst>
</file>

<file path=ppt/comments/modernComment_7FFFC4FC_6FBD6746.xml><?xml version="1.0" encoding="utf-8"?>
<p188:cmLst xmlns:a="http://schemas.openxmlformats.org/drawingml/2006/main" xmlns:r="http://schemas.openxmlformats.org/officeDocument/2006/relationships" xmlns:p188="http://schemas.microsoft.com/office/powerpoint/2018/8/main">
  <p188:cm id="{FC086EF5-78FF-419C-A145-857A11B970B1}" authorId="{1CFDE82F-2217-EDB4-417C-4B30A9D54DDF}" status="resolved" created="2021-06-29T02:00:44.269">
    <ac:deMkLst xmlns:ac="http://schemas.microsoft.com/office/drawing/2013/main/command">
      <pc:docMk xmlns:pc="http://schemas.microsoft.com/office/powerpoint/2013/main/command"/>
      <pc:sldMk xmlns:pc="http://schemas.microsoft.com/office/powerpoint/2013/main/command" cId="3526175170" sldId="2146847643"/>
      <ac:spMk id="8" creationId="{1CF0C9A5-58BD-41CC-887A-5FA952E6FBD3}"/>
    </ac:deMkLst>
    <p188:txBody>
      <a:bodyPr/>
      <a:lstStyle/>
      <a:p>
        <a:r>
          <a:rPr lang="en-US"/>
          <a:t>Let's remove external links and have them only once at the end of the document in the Reference section, so that they don't need to be maintained in several places. I've changed the links to point to the Reference section here instead.</a:t>
        </a:r>
      </a:p>
    </p188:txBody>
  </p188:cm>
  <p188:cm id="{368620F2-8B8A-47AD-94A2-396ACC4BDB49}" authorId="{650FC8FD-8F83-B6FF-710E-99F33A00D5E2}" status="resolved" created="2021-07-12T17:04:12.839">
    <pc:sldMkLst xmlns:pc="http://schemas.microsoft.com/office/powerpoint/2013/main/command">
      <pc:docMk/>
      <pc:sldMk cId="1874683718" sldId="2147468540"/>
    </pc:sldMkLst>
    <p188:txBody>
      <a:bodyPr/>
      <a:lstStyle/>
      <a:p>
        <a:r>
          <a:rPr lang="en-US"/>
          <a:t>Thinking to change the title for step 3 and step 4 so that we can include the following:
CAF for step 3 (setup/deploy)
WAF for step 4  (run/manage/monitor) </a:t>
        </a:r>
      </a:p>
    </p188:txBody>
  </p188:cm>
  <p188:cm id="{AD672A77-CBAA-49EA-B315-8BCA643B6341}" authorId="{650FC8FD-8F83-B6FF-710E-99F33A00D5E2}" status="resolved" created="2021-07-12T17:06:52.324">
    <ac:deMkLst xmlns:ac="http://schemas.microsoft.com/office/drawing/2013/main/command">
      <pc:docMk xmlns:pc="http://schemas.microsoft.com/office/powerpoint/2013/main/command"/>
      <pc:sldMk xmlns:pc="http://schemas.microsoft.com/office/powerpoint/2013/main/command" cId="1874683718" sldId="2147468540"/>
      <ac:spMk id="6" creationId="{DB0EFBC5-3B48-4D90-B957-B5083A987A63}"/>
    </ac:deMkLst>
    <p188:replyLst>
      <p188:reply id="{96E9D0D9-AADD-4BD9-8A0F-4B27AAEF6DB9}" authorId="{C9090DCB-CF5C-5942-57D6-CCC5EF57250C}" created="2021-07-13T01:28:06.853">
        <p188:txBody>
          <a:bodyPr/>
          <a:lstStyle/>
          <a:p>
            <a:r>
              <a:rPr lang="en-US"/>
              <a:t>good idea. something simple like Deploy in Azure? aligned to CAF Ready and adopt. </a:t>
            </a:r>
          </a:p>
        </p188:txBody>
      </p188:reply>
    </p188:replyLst>
    <p188:txBody>
      <a:bodyPr/>
      <a:lstStyle/>
      <a:p>
        <a:r>
          <a:rPr lang="en-US"/>
          <a:t>Suggest to change to "Azure setup/deployment"</a:t>
        </a:r>
      </a:p>
    </p188:txBody>
  </p188:cm>
  <p188:cm id="{DCFF0E49-39AD-430C-B0C4-C752D89069A1}" authorId="{650FC8FD-8F83-B6FF-710E-99F33A00D5E2}" status="resolved" created="2021-07-12T17:08:46.931">
    <ac:deMkLst xmlns:ac="http://schemas.microsoft.com/office/drawing/2013/main/command">
      <pc:docMk xmlns:pc="http://schemas.microsoft.com/office/powerpoint/2013/main/command"/>
      <pc:sldMk xmlns:pc="http://schemas.microsoft.com/office/powerpoint/2013/main/command" cId="1874683718" sldId="2147468540"/>
      <ac:spMk id="7" creationId="{590D4177-1CE0-4378-8663-29B791A0B6DB}"/>
    </ac:deMkLst>
    <p188:replyLst>
      <p188:reply id="{DB4DC029-A24A-4302-85E3-69E6251619F1}" authorId="{1CFDE82F-2217-EDB4-417C-4B30A9D54DDF}" created="2021-07-14T01:34:14.692">
        <p188:txBody>
          <a:bodyPr/>
          <a:lstStyle/>
          <a:p>
            <a:r>
              <a:rPr lang="en-US"/>
              <a:t>Sounds good to me. Thanks, CK!</a:t>
            </a:r>
          </a:p>
        </p188:txBody>
      </p188:reply>
    </p188:replyLst>
    <p188:txBody>
      <a:bodyPr/>
      <a:lstStyle/>
      <a:p>
        <a:r>
          <a:rPr lang="en-US"/>
          <a:t>Suggest to change to "Govern/Manage"</a:t>
        </a:r>
      </a:p>
    </p188:txBody>
  </p188:cm>
  <p188:cm id="{F8DAB54D-DDE1-4C3A-98A2-437F259680E7}" authorId="{D1607688-8793-6338-BA5A-7FD5FC2CB2C4}" status="resolved" created="2021-07-26T03:05:06.514" complete="100000">
    <ac:deMkLst xmlns:ac="http://schemas.microsoft.com/office/drawing/2013/main/command">
      <pc:docMk xmlns:pc="http://schemas.microsoft.com/office/powerpoint/2013/main/command"/>
      <pc:sldMk xmlns:pc="http://schemas.microsoft.com/office/powerpoint/2013/main/command" cId="1874683718" sldId="2147468540"/>
      <ac:spMk id="6" creationId="{DB0EFBC5-3B48-4D90-B957-B5083A987A63}"/>
    </ac:deMkLst>
    <p188:txBody>
      <a:bodyPr/>
      <a:lstStyle/>
      <a:p>
        <a:r>
          <a:rPr lang="en-SG"/>
          <a:t>Suggest: "Ready to Deploy in Azure"</a:t>
        </a:r>
      </a:p>
    </p188:txBody>
  </p188:cm>
  <p188:cm id="{23A9F5C6-203E-4199-AFE1-30281ED3BC26}" authorId="{D1607688-8793-6338-BA5A-7FD5FC2CB2C4}" status="resolved" created="2021-07-26T03:06:41.923" complete="100000">
    <pc:sldMkLst xmlns:pc="http://schemas.microsoft.com/office/powerpoint/2013/main/command">
      <pc:docMk/>
      <pc:sldMk cId="1874683718" sldId="2147468540"/>
    </pc:sldMkLst>
    <p188:txBody>
      <a:bodyPr/>
      <a:lstStyle/>
      <a:p>
        <a:r>
          <a:rPr lang="en-SG"/>
          <a:t>Does RMiT also govern a periodic re-assessment of risk profile? e.g. a system may become "critical" when business models change. If yes, consider having this loop in this diagram</a:t>
        </a:r>
      </a:p>
    </p188:txBody>
  </p188:cm>
  <p188:cm id="{2CB230AE-B04A-4C24-AA82-1928826F5904}" authorId="{CDE0C6DE-9EEE-69BD-8F94-7E353766E8CD}" status="resolved" created="2021-08-17T13:54:09.719" complete="100000">
    <pc:sldMkLst xmlns:pc="http://schemas.microsoft.com/office/powerpoint/2013/main/command">
      <pc:docMk/>
      <pc:sldMk cId="1874683718" sldId="2147468540"/>
    </pc:sldMkLst>
    <p188:txBody>
      <a:bodyPr/>
      <a:lstStyle/>
      <a:p>
        <a:r>
          <a:rPr lang="en-US"/>
          <a:t>Delete "where applicable" - approval is required if the outsourcing is material. 
If a system is critical it is material.  If it is critical there are additional risk assessment criteria in the RMiT guidelines.</a:t>
        </a:r>
      </a:p>
    </p188:txBody>
  </p188:cm>
</p188:cmLst>
</file>

<file path=ppt/comments/modernComment_7FFFC503_D44A291D.xml><?xml version="1.0" encoding="utf-8"?>
<p188:cmLst xmlns:a="http://schemas.openxmlformats.org/drawingml/2006/main" xmlns:r="http://schemas.openxmlformats.org/officeDocument/2006/relationships" xmlns:p188="http://schemas.microsoft.com/office/powerpoint/2018/8/main">
  <p188:cm id="{B3143A0A-CB74-47DB-BD8B-30769F0DDA9C}" authorId="{CDE0C6DE-9EEE-69BD-8F94-7E353766E8CD}" created="2021-08-17T14:34:34.389">
    <ac:deMkLst xmlns:ac="http://schemas.microsoft.com/office/drawing/2013/main/command">
      <pc:docMk xmlns:pc="http://schemas.microsoft.com/office/powerpoint/2013/main/command"/>
      <pc:sldMk xmlns:pc="http://schemas.microsoft.com/office/powerpoint/2013/main/command" cId="3561629981" sldId="2147468547"/>
      <ac:spMk id="3" creationId="{0C0ABA9B-9FC8-4D16-990E-1178923E6501}"/>
    </ac:deMkLst>
    <p188:txBody>
      <a:bodyPr/>
      <a:lstStyle/>
      <a:p>
        <a:r>
          <a:rPr lang="en-US"/>
          <a:t>These documents do not seem to be "regional regulatory guidance"  (and it is covered on the previous page</a:t>
        </a:r>
      </a:p>
    </p188:txBody>
  </p188:cm>
  <p188:cm id="{50FA9A24-CC2F-4CA4-BC0A-3B1F7F96E17B}" authorId="{CDE0C6DE-9EEE-69BD-8F94-7E353766E8CD}" created="2021-08-17T14:43:31.885">
    <ac:txMkLst xmlns:ac="http://schemas.microsoft.com/office/drawing/2013/main/command">
      <pc:docMk xmlns:pc="http://schemas.microsoft.com/office/powerpoint/2013/main/command"/>
      <pc:sldMk xmlns:pc="http://schemas.microsoft.com/office/powerpoint/2013/main/command" cId="3561629981" sldId="2147468547"/>
      <ac:spMk id="3" creationId="{0C0ABA9B-9FC8-4D16-990E-1178923E6501}"/>
      <ac:txMk cp="891" len="29">
        <ac:context len="1102" hash="2649421262"/>
      </ac:txMk>
    </ac:txMkLst>
    <p188:pos x="2396654" y="3660422"/>
    <p188:txBody>
      <a:bodyPr/>
      <a:lstStyle/>
      <a:p>
        <a:r>
          <a:rPr lang="en-US"/>
          <a:t>Include link to https://www.microsoft.com/en-us/industry/financial-services/banking and to Microsoft Cloud for Financial Services https://www.microsoft.com/en-us/industry/financial-services/microsoft-cloud-for-financial-services</a:t>
        </a:r>
      </a:p>
    </p188:txBody>
  </p188:cm>
</p188:cmLst>
</file>

<file path=ppt/comments/modernComment_7FFFC504_1A36E9DA.xml><?xml version="1.0" encoding="utf-8"?>
<p188:cmLst xmlns:a="http://schemas.openxmlformats.org/drawingml/2006/main" xmlns:r="http://schemas.openxmlformats.org/officeDocument/2006/relationships" xmlns:p188="http://schemas.microsoft.com/office/powerpoint/2018/8/main">
  <p188:cm id="{9056FE90-E444-40DF-94A1-69B364F4A47D}" authorId="{CDE0C6DE-9EEE-69BD-8F94-7E353766E8CD}" status="resolved" created="2021-08-17T14:31:45.885">
    <ac:txMkLst xmlns:ac="http://schemas.microsoft.com/office/drawing/2013/main/command">
      <pc:docMk xmlns:pc="http://schemas.microsoft.com/office/powerpoint/2013/main/command"/>
      <pc:sldMk xmlns:pc="http://schemas.microsoft.com/office/powerpoint/2013/main/command" cId="439806426" sldId="2147468548"/>
      <ac:spMk id="3" creationId="{0C0ABA9B-9FC8-4D16-990E-1178923E6501}"/>
      <ac:txMk cp="87">
        <ac:context len="1314" hash="3021685556"/>
      </ac:txMk>
    </ac:txMkLst>
    <p188:pos x="6976774" y="1975754"/>
    <p188:txBody>
      <a:bodyPr/>
      <a:lstStyle/>
      <a:p>
        <a:r>
          <a:rPr lang="en-US"/>
          <a:t>This is not a link to the TVRA reports themselves, which we don't supply to customers directly as they are highly confidential/sensitive. This is a description of the TVRAs we do.</a:t>
        </a:r>
      </a:p>
    </p188:txBody>
  </p188:cm>
  <p188:cm id="{4B07C68F-24D2-47E1-8A92-3D40E69A4116}" authorId="{CDE0C6DE-9EEE-69BD-8F94-7E353766E8CD}" status="resolved" created="2021-08-17T14:33:29.856">
    <ac:txMkLst xmlns:ac="http://schemas.microsoft.com/office/drawing/2013/main/command">
      <pc:docMk xmlns:pc="http://schemas.microsoft.com/office/powerpoint/2013/main/command"/>
      <pc:sldMk xmlns:pc="http://schemas.microsoft.com/office/powerpoint/2013/main/command" cId="439806426" sldId="2147468548"/>
      <ac:spMk id="3" creationId="{0C0ABA9B-9FC8-4D16-990E-1178923E6501}"/>
      <ac:txMk cp="1195" len="55">
        <ac:context len="1314" hash="3021685556"/>
      </ac:txMk>
    </ac:txMkLst>
    <p188:pos x="4436558" y="4436628"/>
    <p188:txBody>
      <a:bodyPr/>
      <a:lstStyle/>
      <a:p>
        <a:r>
          <a:rPr lang="en-US"/>
          <a:t>Changed this reference</a:t>
        </a:r>
      </a:p>
    </p188:txBody>
  </p188:cm>
</p188:cmLst>
</file>

<file path=ppt/comments/modernComment_90A_398FAF9C.xml><?xml version="1.0" encoding="utf-8"?>
<p188:cmLst xmlns:a="http://schemas.openxmlformats.org/drawingml/2006/main" xmlns:r="http://schemas.openxmlformats.org/officeDocument/2006/relationships" xmlns:p188="http://schemas.microsoft.com/office/powerpoint/2018/8/main">
  <p188:cm id="{EA4A0F22-86AE-42BE-9E91-3A454D375D63}" authorId="{650FC8FD-8F83-B6FF-710E-99F33A00D5E2}" created="2021-07-29T02:11:12.677">
    <ac:deMkLst xmlns:ac="http://schemas.microsoft.com/office/drawing/2013/main/command">
      <pc:docMk xmlns:pc="http://schemas.microsoft.com/office/powerpoint/2013/main/command"/>
      <pc:sldMk xmlns:pc="http://schemas.microsoft.com/office/powerpoint/2013/main/command" cId="965717916" sldId="2314"/>
      <ac:spMk id="48" creationId="{F5AD74AA-11A7-468E-8908-6A8493C7BA2F}"/>
    </ac:deMkLst>
    <p188:txBody>
      <a:bodyPr/>
      <a:lstStyle/>
      <a:p>
        <a:r>
          <a:rPr lang="en-GB"/>
          <a:t>Triple check this - is Blueprint still the core product?</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6" Type="http://schemas.openxmlformats.org/officeDocument/2006/relationships/image" Target="../media/image42.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31.png"/><Relationship Id="rId7" Type="http://schemas.openxmlformats.org/officeDocument/2006/relationships/image" Target="../media/image73.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6" Type="http://schemas.openxmlformats.org/officeDocument/2006/relationships/image" Target="../media/image42.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31.png"/><Relationship Id="rId7" Type="http://schemas.openxmlformats.org/officeDocument/2006/relationships/image" Target="../media/image73.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72CC8D-941E-4A7B-8E49-03B77C391023}"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33F195EB-4902-4542-8B70-4967AE2D47F6}">
      <dgm:prSet phldrT="[Text]" phldr="0" custT="1"/>
      <dgm:spPr>
        <a:solidFill>
          <a:schemeClr val="accent1">
            <a:lumMod val="40000"/>
            <a:lumOff val="60000"/>
          </a:schemeClr>
        </a:solidFill>
      </dgm:spPr>
      <dgm:t>
        <a:bodyPr/>
        <a:lstStyle/>
        <a:p>
          <a:pPr>
            <a:lnSpc>
              <a:spcPct val="80000"/>
            </a:lnSpc>
            <a:spcAft>
              <a:spcPts val="0"/>
            </a:spcAft>
          </a:pPr>
          <a:r>
            <a:rPr lang="en-US" sz="2800" b="0">
              <a:solidFill>
                <a:schemeClr val="bg1"/>
              </a:solidFill>
              <a:latin typeface="+mj-lt"/>
              <a:cs typeface="Segoe UI Semilight" panose="020B0402040204020203" pitchFamily="34" charset="0"/>
            </a:rPr>
            <a:t>People </a:t>
          </a:r>
        </a:p>
      </dgm:t>
    </dgm:pt>
    <dgm:pt modelId="{35EF8CAD-2E5F-404E-B590-DDF0D8DB7476}" type="parTrans" cxnId="{D5126196-4304-42B8-8FD2-7E3A35A0668C}">
      <dgm:prSet/>
      <dgm:spPr/>
      <dgm:t>
        <a:bodyPr/>
        <a:lstStyle/>
        <a:p>
          <a:endParaRPr lang="en-US" sz="1000"/>
        </a:p>
      </dgm:t>
    </dgm:pt>
    <dgm:pt modelId="{EA90CF62-806B-4D47-9248-5D680E08F7EC}" type="sibTrans" cxnId="{D5126196-4304-42B8-8FD2-7E3A35A0668C}">
      <dgm:prSet/>
      <dgm:spPr/>
      <dgm:t>
        <a:bodyPr/>
        <a:lstStyle/>
        <a:p>
          <a:endParaRPr lang="en-US" sz="1000"/>
        </a:p>
      </dgm:t>
    </dgm:pt>
    <dgm:pt modelId="{596DFBEC-ED9E-4A51-BF0A-7A1CD3849333}">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Governance -Ownership Cloud Technology Risk Management Framework (CTRMF) and Cyber Risk Resilience Framework (CRRF)</a:t>
          </a:r>
        </a:p>
      </dgm:t>
    </dgm:pt>
    <dgm:pt modelId="{8A7FD3C3-765F-4254-9944-695216967A64}" type="parTrans" cxnId="{E7DB3970-65F1-4B3C-8A8A-D69DBCDA83C6}">
      <dgm:prSet/>
      <dgm:spPr/>
      <dgm:t>
        <a:bodyPr/>
        <a:lstStyle/>
        <a:p>
          <a:endParaRPr lang="en-US" sz="1000"/>
        </a:p>
      </dgm:t>
    </dgm:pt>
    <dgm:pt modelId="{48C7FBC0-1D66-4693-956C-D789D8C58F8E}" type="sibTrans" cxnId="{E7DB3970-65F1-4B3C-8A8A-D69DBCDA83C6}">
      <dgm:prSet/>
      <dgm:spPr/>
      <dgm:t>
        <a:bodyPr/>
        <a:lstStyle/>
        <a:p>
          <a:endParaRPr lang="en-US" sz="1000"/>
        </a:p>
      </dgm:t>
    </dgm:pt>
    <dgm:pt modelId="{30776823-5E6A-48F3-8477-2F253C08B25E}">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Governance - Governance team TRMF and CRRF </a:t>
          </a:r>
        </a:p>
      </dgm:t>
    </dgm:pt>
    <dgm:pt modelId="{4CCF3BF9-1117-4D16-BFC2-CDD54E4D1A5A}" type="parTrans" cxnId="{16E75BDE-AF5E-49E6-8745-E848947A80D5}">
      <dgm:prSet/>
      <dgm:spPr/>
      <dgm:t>
        <a:bodyPr/>
        <a:lstStyle/>
        <a:p>
          <a:endParaRPr lang="en-US" sz="1000"/>
        </a:p>
      </dgm:t>
    </dgm:pt>
    <dgm:pt modelId="{951B1DC9-33CE-4C06-94A9-357EDEEB77A6}" type="sibTrans" cxnId="{16E75BDE-AF5E-49E6-8745-E848947A80D5}">
      <dgm:prSet/>
      <dgm:spPr/>
      <dgm:t>
        <a:bodyPr/>
        <a:lstStyle/>
        <a:p>
          <a:endParaRPr lang="en-US" sz="1000"/>
        </a:p>
      </dgm:t>
    </dgm:pt>
    <dgm:pt modelId="{602BE51E-BFD4-47FA-A9E1-4EBA2F8A1329}">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Governance - Implementation team TRMF and CRRF</a:t>
          </a:r>
        </a:p>
      </dgm:t>
    </dgm:pt>
    <dgm:pt modelId="{CF62D0FA-120D-404B-93EE-34AD5A1E70DA}" type="parTrans" cxnId="{4CF50349-207C-411E-B2AD-16852DF12FE1}">
      <dgm:prSet/>
      <dgm:spPr/>
      <dgm:t>
        <a:bodyPr/>
        <a:lstStyle/>
        <a:p>
          <a:endParaRPr lang="en-US" sz="1000"/>
        </a:p>
      </dgm:t>
    </dgm:pt>
    <dgm:pt modelId="{25C4B369-4D59-4145-96B1-52B558D70BC5}" type="sibTrans" cxnId="{4CF50349-207C-411E-B2AD-16852DF12FE1}">
      <dgm:prSet/>
      <dgm:spPr/>
      <dgm:t>
        <a:bodyPr/>
        <a:lstStyle/>
        <a:p>
          <a:endParaRPr lang="en-US" sz="1000"/>
        </a:p>
      </dgm:t>
    </dgm:pt>
    <dgm:pt modelId="{286773D7-D29B-4C29-842F-B6CF53A18905}">
      <dgm:prSet phldrT="[Text]" phldr="0" custT="1"/>
      <dgm:spPr>
        <a:solidFill>
          <a:schemeClr val="accent1">
            <a:lumMod val="60000"/>
            <a:lumOff val="40000"/>
          </a:schemeClr>
        </a:solidFill>
      </dgm:spPr>
      <dgm:t>
        <a:bodyPr/>
        <a:lstStyle/>
        <a:p>
          <a:pPr>
            <a:lnSpc>
              <a:spcPct val="80000"/>
            </a:lnSpc>
            <a:spcAft>
              <a:spcPts val="0"/>
            </a:spcAft>
          </a:pPr>
          <a:r>
            <a:rPr lang="en-US" sz="2800" b="0">
              <a:solidFill>
                <a:schemeClr val="bg1"/>
              </a:solidFill>
              <a:latin typeface="+mj-lt"/>
              <a:cs typeface="Segoe UI Semilight" panose="020B0402040204020203" pitchFamily="34" charset="0"/>
            </a:rPr>
            <a:t>Process</a:t>
          </a:r>
        </a:p>
      </dgm:t>
    </dgm:pt>
    <dgm:pt modelId="{C223C44F-7C36-4644-AC6F-ECBE7BF743D6}" type="parTrans" cxnId="{4BA7BFF7-D5C3-4F0B-A161-45F5BF08BE49}">
      <dgm:prSet/>
      <dgm:spPr/>
      <dgm:t>
        <a:bodyPr/>
        <a:lstStyle/>
        <a:p>
          <a:endParaRPr lang="en-US" sz="1000"/>
        </a:p>
      </dgm:t>
    </dgm:pt>
    <dgm:pt modelId="{89F26363-CE47-4FA1-B59C-4F4FBDB88D7B}" type="sibTrans" cxnId="{4BA7BFF7-D5C3-4F0B-A161-45F5BF08BE49}">
      <dgm:prSet/>
      <dgm:spPr/>
      <dgm:t>
        <a:bodyPr/>
        <a:lstStyle/>
        <a:p>
          <a:endParaRPr lang="en-US" sz="1000"/>
        </a:p>
      </dgm:t>
    </dgm:pt>
    <dgm:pt modelId="{2395AB3D-5537-4BD8-A255-3159794EB4F5}">
      <dgm:prSet phldrT="[Text]" phldr="0" custT="1"/>
      <dgm:spPr>
        <a:solidFill>
          <a:schemeClr val="bg2">
            <a:lumMod val="60000"/>
            <a:lumOff val="40000"/>
          </a:schemeClr>
        </a:solidFill>
      </dgm:spPr>
      <dgm:t>
        <a:bodyPr/>
        <a:lstStyle/>
        <a:p>
          <a:pPr>
            <a:lnSpc>
              <a:spcPct val="80000"/>
            </a:lnSpc>
            <a:spcAft>
              <a:spcPts val="0"/>
            </a:spcAft>
          </a:pPr>
          <a:r>
            <a:rPr lang="en-US" sz="2800" b="0">
              <a:solidFill>
                <a:schemeClr val="bg1"/>
              </a:solidFill>
              <a:latin typeface="+mj-lt"/>
              <a:cs typeface="Segoe UI Semilight" panose="020B0402040204020203" pitchFamily="34" charset="0"/>
            </a:rPr>
            <a:t>Technology</a:t>
          </a:r>
        </a:p>
      </dgm:t>
    </dgm:pt>
    <dgm:pt modelId="{75C9EE75-E513-4924-9F00-BBDA220D00B4}" type="parTrans" cxnId="{6F845860-EE1F-42A9-AC44-C9C9FE570A95}">
      <dgm:prSet/>
      <dgm:spPr/>
      <dgm:t>
        <a:bodyPr/>
        <a:lstStyle/>
        <a:p>
          <a:endParaRPr lang="en-US" sz="1000"/>
        </a:p>
      </dgm:t>
    </dgm:pt>
    <dgm:pt modelId="{E961DBDB-FC69-482D-9BCE-372D0DD7B6A0}" type="sibTrans" cxnId="{6F845860-EE1F-42A9-AC44-C9C9FE570A95}">
      <dgm:prSet/>
      <dgm:spPr/>
      <dgm:t>
        <a:bodyPr/>
        <a:lstStyle/>
        <a:p>
          <a:endParaRPr lang="en-US" sz="1000"/>
        </a:p>
      </dgm:t>
    </dgm:pt>
    <dgm:pt modelId="{D2ADE1FD-C402-4D41-91B7-EA0D462E5B35}">
      <dgm:prSet phldrT="[Text]" phldr="0" custT="1"/>
      <dgm:spPr/>
      <dgm:t>
        <a:bodyPr/>
        <a:lstStyle/>
        <a:p>
          <a:pPr algn="ct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Technology Operations Management - Technology Project Management</a:t>
          </a:r>
        </a:p>
      </dgm:t>
    </dgm:pt>
    <dgm:pt modelId="{7BA4571B-FD5B-49F9-9D21-9C42780C82BC}" type="parTrans" cxnId="{378C3AEC-2628-4150-9F67-7AF82232C343}">
      <dgm:prSet/>
      <dgm:spPr/>
      <dgm:t>
        <a:bodyPr/>
        <a:lstStyle/>
        <a:p>
          <a:endParaRPr lang="en-US" sz="1000"/>
        </a:p>
      </dgm:t>
    </dgm:pt>
    <dgm:pt modelId="{71E19EF0-D4D7-4744-9D2D-08E256DAB961}" type="sibTrans" cxnId="{378C3AEC-2628-4150-9F67-7AF82232C343}">
      <dgm:prSet/>
      <dgm:spPr/>
      <dgm:t>
        <a:bodyPr/>
        <a:lstStyle/>
        <a:p>
          <a:endParaRPr lang="en-US" sz="1000"/>
        </a:p>
      </dgm:t>
    </dgm:pt>
    <dgm:pt modelId="{047A12A3-8C63-4812-968F-B50B8CAED933}">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Data Centre Operations - Data center operations and capacity management. </a:t>
          </a:r>
        </a:p>
      </dgm:t>
    </dgm:pt>
    <dgm:pt modelId="{1A7E4BB9-7B11-488F-A25C-FB402BE86EE0}" type="parTrans" cxnId="{D128BC2F-8688-4DF8-B8C4-AA64CFE55EE0}">
      <dgm:prSet/>
      <dgm:spPr/>
      <dgm:t>
        <a:bodyPr/>
        <a:lstStyle/>
        <a:p>
          <a:endParaRPr lang="en-US" sz="1000"/>
        </a:p>
      </dgm:t>
    </dgm:pt>
    <dgm:pt modelId="{E0700CCE-3570-4DEB-A9CB-6BE274CAF57C}" type="sibTrans" cxnId="{D128BC2F-8688-4DF8-B8C4-AA64CFE55EE0}">
      <dgm:prSet/>
      <dgm:spPr/>
      <dgm:t>
        <a:bodyPr/>
        <a:lstStyle/>
        <a:p>
          <a:endParaRPr lang="en-US" sz="1000"/>
        </a:p>
      </dgm:t>
    </dgm:pt>
    <dgm:pt modelId="{D8C7F9C0-9C22-41BC-8751-24923D4919DE}">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System Development and Acquisition –Cloud Adoption framework Cyber Risk management framework</a:t>
          </a:r>
        </a:p>
      </dgm:t>
    </dgm:pt>
    <dgm:pt modelId="{CD86E08A-2340-4710-8BC6-B4DFF42468CD}" type="parTrans" cxnId="{8F17D7B4-B982-4AF3-8CB0-0BFC199DA4A8}">
      <dgm:prSet/>
      <dgm:spPr/>
      <dgm:t>
        <a:bodyPr/>
        <a:lstStyle/>
        <a:p>
          <a:endParaRPr lang="en-US" sz="1000"/>
        </a:p>
      </dgm:t>
    </dgm:pt>
    <dgm:pt modelId="{604FF12F-7055-4506-9DEB-8C239E32887E}" type="sibTrans" cxnId="{8F17D7B4-B982-4AF3-8CB0-0BFC199DA4A8}">
      <dgm:prSet/>
      <dgm:spPr/>
      <dgm:t>
        <a:bodyPr/>
        <a:lstStyle/>
        <a:p>
          <a:endParaRPr lang="en-US" sz="1000"/>
        </a:p>
      </dgm:t>
    </dgm:pt>
    <dgm:pt modelId="{CD9DC6CC-2056-443E-A925-3EE1266CAEA1}">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Technology Audit process</a:t>
          </a:r>
        </a:p>
      </dgm:t>
    </dgm:pt>
    <dgm:pt modelId="{2CF269DA-A5BB-4D14-A8F8-4E8785256B23}" type="parTrans" cxnId="{AA55291E-9021-4B31-8C89-6D26DA434F80}">
      <dgm:prSet/>
      <dgm:spPr/>
      <dgm:t>
        <a:bodyPr/>
        <a:lstStyle/>
        <a:p>
          <a:endParaRPr lang="en-US" sz="1000"/>
        </a:p>
      </dgm:t>
    </dgm:pt>
    <dgm:pt modelId="{43E238FA-0431-492A-95DB-5121CDF0F627}" type="sibTrans" cxnId="{AA55291E-9021-4B31-8C89-6D26DA434F80}">
      <dgm:prSet/>
      <dgm:spPr/>
      <dgm:t>
        <a:bodyPr/>
        <a:lstStyle/>
        <a:p>
          <a:endParaRPr lang="en-US" sz="1000"/>
        </a:p>
      </dgm:t>
    </dgm:pt>
    <dgm:pt modelId="{F85080F1-F8B6-4A62-9AEC-E4B4DF03A8AD}">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Third Party Service Provider Management - Outsourcing risk management. </a:t>
          </a:r>
        </a:p>
      </dgm:t>
    </dgm:pt>
    <dgm:pt modelId="{2B9F8181-1B7D-4E4B-A139-BD0FF8765C88}" type="parTrans" cxnId="{CDE55E90-73DB-44E8-AC3A-451301665FE5}">
      <dgm:prSet/>
      <dgm:spPr/>
      <dgm:t>
        <a:bodyPr/>
        <a:lstStyle/>
        <a:p>
          <a:endParaRPr lang="en-US" sz="1000"/>
        </a:p>
      </dgm:t>
    </dgm:pt>
    <dgm:pt modelId="{3D10B685-65A5-4EA3-B8FC-4F6C87F15C6B}" type="sibTrans" cxnId="{CDE55E90-73DB-44E8-AC3A-451301665FE5}">
      <dgm:prSet/>
      <dgm:spPr/>
      <dgm:t>
        <a:bodyPr/>
        <a:lstStyle/>
        <a:p>
          <a:endParaRPr lang="en-US" sz="1000"/>
        </a:p>
      </dgm:t>
    </dgm:pt>
    <dgm:pt modelId="{C8EEFD54-0E8E-4CDB-9CB4-01E095483CE5}">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Cryptography -  Azure policy and controls.</a:t>
          </a:r>
        </a:p>
      </dgm:t>
    </dgm:pt>
    <dgm:pt modelId="{7BB23073-AD27-413E-AD2D-9F83CE231628}" type="parTrans" cxnId="{3C18A924-7142-4EBC-9C00-8A5AB354EDF3}">
      <dgm:prSet/>
      <dgm:spPr/>
      <dgm:t>
        <a:bodyPr/>
        <a:lstStyle/>
        <a:p>
          <a:endParaRPr lang="en-US" sz="1000"/>
        </a:p>
      </dgm:t>
    </dgm:pt>
    <dgm:pt modelId="{A7876520-CC70-40FA-A79D-F1246CE0D582}" type="sibTrans" cxnId="{3C18A924-7142-4EBC-9C00-8A5AB354EDF3}">
      <dgm:prSet/>
      <dgm:spPr/>
      <dgm:t>
        <a:bodyPr/>
        <a:lstStyle/>
        <a:p>
          <a:endParaRPr lang="en-US" sz="1000"/>
        </a:p>
      </dgm:t>
    </dgm:pt>
    <dgm:pt modelId="{71BD4329-1569-45AA-A71B-2662CE899F6F}">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Network Resiliency - Data center network reliability, scalability, and security</a:t>
          </a:r>
        </a:p>
      </dgm:t>
    </dgm:pt>
    <dgm:pt modelId="{D746A2A3-D62D-48E7-84CB-A8DD3F0236EB}" type="parTrans" cxnId="{697D1279-03C8-48C2-BA40-193017712E3A}">
      <dgm:prSet/>
      <dgm:spPr/>
      <dgm:t>
        <a:bodyPr/>
        <a:lstStyle/>
        <a:p>
          <a:endParaRPr lang="en-US" sz="1000"/>
        </a:p>
      </dgm:t>
    </dgm:pt>
    <dgm:pt modelId="{F407B8A7-CCC6-4EC4-BDC0-B038DD66C94E}" type="sibTrans" cxnId="{697D1279-03C8-48C2-BA40-193017712E3A}">
      <dgm:prSet/>
      <dgm:spPr/>
      <dgm:t>
        <a:bodyPr/>
        <a:lstStyle/>
        <a:p>
          <a:endParaRPr lang="en-US" sz="1000"/>
        </a:p>
      </dgm:t>
    </dgm:pt>
    <dgm:pt modelId="{8D766E57-7814-4CE2-BEDB-77AB50B1A6E4}">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Access Control – Azure Policy, Azure AD Access control policy - physical and logical.</a:t>
          </a:r>
        </a:p>
      </dgm:t>
    </dgm:pt>
    <dgm:pt modelId="{B91FF206-7F70-4A28-B7C3-7D8D541C2B10}" type="parTrans" cxnId="{F63CDC8C-58A4-4247-92F9-70A1C25E0763}">
      <dgm:prSet/>
      <dgm:spPr/>
      <dgm:t>
        <a:bodyPr/>
        <a:lstStyle/>
        <a:p>
          <a:endParaRPr lang="en-US" sz="1000"/>
        </a:p>
      </dgm:t>
    </dgm:pt>
    <dgm:pt modelId="{7BD22F34-3354-45C2-ACFE-F8768C68074E}" type="sibTrans" cxnId="{F63CDC8C-58A4-4247-92F9-70A1C25E0763}">
      <dgm:prSet/>
      <dgm:spPr/>
      <dgm:t>
        <a:bodyPr/>
        <a:lstStyle/>
        <a:p>
          <a:endParaRPr lang="en-US" sz="1000"/>
        </a:p>
      </dgm:t>
    </dgm:pt>
    <dgm:pt modelId="{4B5439E8-186F-4E4C-AAEE-43B2EE0FCE8C}">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Cloud Service - Cloud Services Public cloud services adoption risk management.  Azure Cloud Adoption Framework</a:t>
          </a:r>
        </a:p>
      </dgm:t>
    </dgm:pt>
    <dgm:pt modelId="{63306957-4F57-4AAB-85C8-82B9DBF641B9}" type="parTrans" cxnId="{EC66B463-FAA0-498F-B9B5-D00C7A10B128}">
      <dgm:prSet/>
      <dgm:spPr/>
      <dgm:t>
        <a:bodyPr/>
        <a:lstStyle/>
        <a:p>
          <a:endParaRPr lang="en-US" sz="1000"/>
        </a:p>
      </dgm:t>
    </dgm:pt>
    <dgm:pt modelId="{8AE87348-AC70-4955-940D-4E98D6BA8455}" type="sibTrans" cxnId="{EC66B463-FAA0-498F-B9B5-D00C7A10B128}">
      <dgm:prSet/>
      <dgm:spPr/>
      <dgm:t>
        <a:bodyPr/>
        <a:lstStyle/>
        <a:p>
          <a:endParaRPr lang="en-US" sz="1000"/>
        </a:p>
      </dgm:t>
    </dgm:pt>
    <dgm:pt modelId="{02B15FDB-BB93-4BF6-9313-0AAD120A13E6}">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Patch and End-of-Life System Management</a:t>
          </a:r>
        </a:p>
      </dgm:t>
    </dgm:pt>
    <dgm:pt modelId="{99B73E7B-27AD-4C41-B1ED-9F141E473EB1}" type="parTrans" cxnId="{0AC24B0C-8FF3-44D5-83A9-1E5EA9D30854}">
      <dgm:prSet/>
      <dgm:spPr/>
      <dgm:t>
        <a:bodyPr/>
        <a:lstStyle/>
        <a:p>
          <a:endParaRPr lang="en-US" sz="1000"/>
        </a:p>
      </dgm:t>
    </dgm:pt>
    <dgm:pt modelId="{02DBA8E0-F0B1-4025-A6EB-9DB96DBAD239}" type="sibTrans" cxnId="{0AC24B0C-8FF3-44D5-83A9-1E5EA9D30854}">
      <dgm:prSet/>
      <dgm:spPr/>
      <dgm:t>
        <a:bodyPr/>
        <a:lstStyle/>
        <a:p>
          <a:endParaRPr lang="en-US" sz="1000"/>
        </a:p>
      </dgm:t>
    </dgm:pt>
    <dgm:pt modelId="{9C733BFF-9803-40C4-A84F-9293B46EB5F4}">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Security of Digital Services</a:t>
          </a:r>
        </a:p>
      </dgm:t>
    </dgm:pt>
    <dgm:pt modelId="{76512F99-CB4D-41D7-9321-E80EB7C7966C}" type="parTrans" cxnId="{8976335C-D780-4905-9910-5BE4A7FEDC6A}">
      <dgm:prSet/>
      <dgm:spPr/>
      <dgm:t>
        <a:bodyPr/>
        <a:lstStyle/>
        <a:p>
          <a:endParaRPr lang="en-US" sz="1000"/>
        </a:p>
      </dgm:t>
    </dgm:pt>
    <dgm:pt modelId="{64652279-E46E-4E7B-9D80-714036E12370}" type="sibTrans" cxnId="{8976335C-D780-4905-9910-5BE4A7FEDC6A}">
      <dgm:prSet/>
      <dgm:spPr/>
      <dgm:t>
        <a:bodyPr/>
        <a:lstStyle/>
        <a:p>
          <a:endParaRPr lang="en-US" sz="1000"/>
        </a:p>
      </dgm:t>
    </dgm:pt>
    <dgm:pt modelId="{C895848C-54CE-450C-A1A5-7BDAEDC8EF3B}">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Cyber Risk Management</a:t>
          </a:r>
        </a:p>
      </dgm:t>
    </dgm:pt>
    <dgm:pt modelId="{75F56620-F8C7-4783-AF92-ED3C45071628}" type="parTrans" cxnId="{FA181766-503F-455E-86A4-5C37E59B153F}">
      <dgm:prSet/>
      <dgm:spPr/>
      <dgm:t>
        <a:bodyPr/>
        <a:lstStyle/>
        <a:p>
          <a:endParaRPr lang="en-US" sz="1000"/>
        </a:p>
      </dgm:t>
    </dgm:pt>
    <dgm:pt modelId="{4CEEB742-D8F5-4A1D-A1A0-DC1B082D8C87}" type="sibTrans" cxnId="{FA181766-503F-455E-86A4-5C37E59B153F}">
      <dgm:prSet/>
      <dgm:spPr/>
      <dgm:t>
        <a:bodyPr/>
        <a:lstStyle/>
        <a:p>
          <a:endParaRPr lang="en-US" sz="1000"/>
        </a:p>
      </dgm:t>
    </dgm:pt>
    <dgm:pt modelId="{3539341B-C890-421C-9F8A-93FE9DEEE8A0}">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Cybersecurity Operations; Vulnerability Assessment and Penetration Testing (VAPT) activities.</a:t>
          </a:r>
        </a:p>
      </dgm:t>
    </dgm:pt>
    <dgm:pt modelId="{0436604E-0D11-4040-BBF9-C3E6531026AB}" type="parTrans" cxnId="{AD49CE79-BF70-4A19-8669-C03697D2E12A}">
      <dgm:prSet/>
      <dgm:spPr/>
      <dgm:t>
        <a:bodyPr/>
        <a:lstStyle/>
        <a:p>
          <a:endParaRPr lang="en-US" sz="1000"/>
        </a:p>
      </dgm:t>
    </dgm:pt>
    <dgm:pt modelId="{A0CE537F-406A-423E-829B-08561A3A689C}" type="sibTrans" cxnId="{AD49CE79-BF70-4A19-8669-C03697D2E12A}">
      <dgm:prSet/>
      <dgm:spPr/>
      <dgm:t>
        <a:bodyPr/>
        <a:lstStyle/>
        <a:p>
          <a:endParaRPr lang="en-US" sz="1000"/>
        </a:p>
      </dgm:t>
    </dgm:pt>
    <dgm:pt modelId="{4C179EEB-5BF0-4792-B01F-5EF9AC3A21A5}">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Distributed Denial of Service (DDoS)</a:t>
          </a:r>
        </a:p>
      </dgm:t>
    </dgm:pt>
    <dgm:pt modelId="{C716E3FE-6395-4235-A167-7520B6BD89A8}" type="parTrans" cxnId="{3D2D8D0B-4D29-4575-B568-492D23697C59}">
      <dgm:prSet/>
      <dgm:spPr/>
      <dgm:t>
        <a:bodyPr/>
        <a:lstStyle/>
        <a:p>
          <a:endParaRPr lang="en-US" sz="1000"/>
        </a:p>
      </dgm:t>
    </dgm:pt>
    <dgm:pt modelId="{AE3C30C5-C7CB-4757-AC39-3F25E0762B28}" type="sibTrans" cxnId="{3D2D8D0B-4D29-4575-B568-492D23697C59}">
      <dgm:prSet/>
      <dgm:spPr/>
      <dgm:t>
        <a:bodyPr/>
        <a:lstStyle/>
        <a:p>
          <a:endParaRPr lang="en-US" sz="1000"/>
        </a:p>
      </dgm:t>
    </dgm:pt>
    <dgm:pt modelId="{F8CD8CBB-FC78-4BC6-84C4-AF51284BBDB5}">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Data Loss Prevention (DLP)</a:t>
          </a:r>
        </a:p>
      </dgm:t>
    </dgm:pt>
    <dgm:pt modelId="{94EDAFEF-3768-41EA-82BD-A8BCBB7CE9A4}" type="parTrans" cxnId="{F934F9BA-5E93-42DA-8BDF-BBF732FFC1E4}">
      <dgm:prSet/>
      <dgm:spPr/>
      <dgm:t>
        <a:bodyPr/>
        <a:lstStyle/>
        <a:p>
          <a:endParaRPr lang="en-US" sz="1000"/>
        </a:p>
      </dgm:t>
    </dgm:pt>
    <dgm:pt modelId="{93DE3668-096F-40BE-9A7C-3329EAF3A498}" type="sibTrans" cxnId="{F934F9BA-5E93-42DA-8BDF-BBF732FFC1E4}">
      <dgm:prSet/>
      <dgm:spPr/>
      <dgm:t>
        <a:bodyPr/>
        <a:lstStyle/>
        <a:p>
          <a:endParaRPr lang="en-US" sz="1000"/>
        </a:p>
      </dgm:t>
    </dgm:pt>
    <dgm:pt modelId="{D4608C91-1161-4E67-8EAA-BD58123030A7}">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Cyber Response and Recovery</a:t>
          </a:r>
        </a:p>
      </dgm:t>
    </dgm:pt>
    <dgm:pt modelId="{EFDBBC0A-B64E-4254-B2E9-346A8738EA74}" type="parTrans" cxnId="{F84676D7-D869-4826-B781-A5F132549EF0}">
      <dgm:prSet/>
      <dgm:spPr/>
      <dgm:t>
        <a:bodyPr/>
        <a:lstStyle/>
        <a:p>
          <a:endParaRPr lang="en-US" sz="1000"/>
        </a:p>
      </dgm:t>
    </dgm:pt>
    <dgm:pt modelId="{104029D7-8AA2-4431-8325-00F26DDD89A5}" type="sibTrans" cxnId="{F84676D7-D869-4826-B781-A5F132549EF0}">
      <dgm:prSet/>
      <dgm:spPr/>
      <dgm:t>
        <a:bodyPr/>
        <a:lstStyle/>
        <a:p>
          <a:endParaRPr lang="en-US" sz="1000"/>
        </a:p>
      </dgm:t>
    </dgm:pt>
    <dgm:pt modelId="{3BA65F79-C3EB-4B33-B00D-4384D4B1964F}">
      <dgm:prSet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Security Operations Centre (SOC)</a:t>
          </a:r>
        </a:p>
      </dgm:t>
    </dgm:pt>
    <dgm:pt modelId="{4368C7CA-F82B-4D1E-982E-182C6EB6EEDF}" type="parTrans" cxnId="{43452F1A-BCAB-4843-997B-E9DDF1F03690}">
      <dgm:prSet/>
      <dgm:spPr/>
      <dgm:t>
        <a:bodyPr/>
        <a:lstStyle/>
        <a:p>
          <a:endParaRPr lang="en-US" sz="1000"/>
        </a:p>
      </dgm:t>
    </dgm:pt>
    <dgm:pt modelId="{3D9B0421-493A-458A-8B53-70BF112BB32A}" type="sibTrans" cxnId="{43452F1A-BCAB-4843-997B-E9DDF1F03690}">
      <dgm:prSet/>
      <dgm:spPr/>
      <dgm:t>
        <a:bodyPr/>
        <a:lstStyle/>
        <a:p>
          <a:endParaRPr lang="en-US" sz="1000"/>
        </a:p>
      </dgm:t>
    </dgm:pt>
    <dgm:pt modelId="{D65C8471-4DB0-45F8-8C96-A4E14D1052E2}">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Data center Ops Resiliency - Azure Well architected</a:t>
          </a:r>
        </a:p>
      </dgm:t>
    </dgm:pt>
    <dgm:pt modelId="{0BD25A35-321D-456C-8D53-A6A43E6D1F64}" type="parTrans" cxnId="{0895AA3B-9E23-409C-8FF8-9BBBF8205BE8}">
      <dgm:prSet/>
      <dgm:spPr/>
      <dgm:t>
        <a:bodyPr/>
        <a:lstStyle/>
        <a:p>
          <a:endParaRPr lang="en-US" sz="1000"/>
        </a:p>
      </dgm:t>
    </dgm:pt>
    <dgm:pt modelId="{54B2C101-D01C-4688-B0D6-20780D7E7757}" type="sibTrans" cxnId="{0895AA3B-9E23-409C-8FF8-9BBBF8205BE8}">
      <dgm:prSet/>
      <dgm:spPr/>
      <dgm:t>
        <a:bodyPr/>
        <a:lstStyle/>
        <a:p>
          <a:endParaRPr lang="en-US" sz="1000"/>
        </a:p>
      </dgm:t>
    </dgm:pt>
    <dgm:pt modelId="{BA77EE84-DC19-4E82-8B10-B76AA28C35D0}">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Cybersecurity Operations; Vulnerability Assessment and Penetration Testing (VAPT) activities.</a:t>
          </a:r>
        </a:p>
      </dgm:t>
    </dgm:pt>
    <dgm:pt modelId="{568CA7AD-4D48-4D4E-910E-E4C253443CCD}" type="parTrans" cxnId="{50A6539D-73CB-4B07-BF89-1E86A8925EF0}">
      <dgm:prSet/>
      <dgm:spPr/>
      <dgm:t>
        <a:bodyPr/>
        <a:lstStyle/>
        <a:p>
          <a:endParaRPr lang="en-US"/>
        </a:p>
      </dgm:t>
    </dgm:pt>
    <dgm:pt modelId="{3DF607DE-579E-482C-9FC0-BEBEA779B23F}" type="sibTrans" cxnId="{50A6539D-73CB-4B07-BF89-1E86A8925EF0}">
      <dgm:prSet/>
      <dgm:spPr/>
      <dgm:t>
        <a:bodyPr/>
        <a:lstStyle/>
        <a:p>
          <a:endParaRPr lang="en-US"/>
        </a:p>
      </dgm:t>
    </dgm:pt>
    <dgm:pt modelId="{23D8BB4F-EA02-4C1E-941B-92136080CB91}">
      <dgm:prSet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Cyber crisis management policies and procedures.</a:t>
          </a:r>
        </a:p>
      </dgm:t>
    </dgm:pt>
    <dgm:pt modelId="{DE0BC924-450C-47BF-B5AC-D25F30760A9C}" type="parTrans" cxnId="{FA6142A8-208E-4097-9F5A-A39B50952398}">
      <dgm:prSet/>
      <dgm:spPr/>
      <dgm:t>
        <a:bodyPr/>
        <a:lstStyle/>
        <a:p>
          <a:endParaRPr lang="en-US"/>
        </a:p>
      </dgm:t>
    </dgm:pt>
    <dgm:pt modelId="{38A2428F-F1C4-4868-BE99-C641D410333B}" type="sibTrans" cxnId="{FA6142A8-208E-4097-9F5A-A39B50952398}">
      <dgm:prSet/>
      <dgm:spPr/>
      <dgm:t>
        <a:bodyPr/>
        <a:lstStyle/>
        <a:p>
          <a:endParaRPr lang="en-US"/>
        </a:p>
      </dgm:t>
    </dgm:pt>
    <dgm:pt modelId="{33E8AB0E-71C3-4FA7-9E5A-1B11AA6C8F76}">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Internal Awareness and Training</a:t>
          </a:r>
        </a:p>
      </dgm:t>
    </dgm:pt>
    <dgm:pt modelId="{5861E87D-8D9D-4EF1-8D48-027C654A76F4}" type="parTrans" cxnId="{2309CD64-0657-4B88-A2AD-41D20FEBB927}">
      <dgm:prSet/>
      <dgm:spPr/>
      <dgm:t>
        <a:bodyPr/>
        <a:lstStyle/>
        <a:p>
          <a:endParaRPr lang="en-US"/>
        </a:p>
      </dgm:t>
    </dgm:pt>
    <dgm:pt modelId="{F4574E91-5C11-40E4-B2A7-19D04E1EBA6D}" type="sibTrans" cxnId="{2309CD64-0657-4B88-A2AD-41D20FEBB927}">
      <dgm:prSet/>
      <dgm:spPr/>
      <dgm:t>
        <a:bodyPr/>
        <a:lstStyle/>
        <a:p>
          <a:endParaRPr lang="en-US"/>
        </a:p>
      </dgm:t>
    </dgm:pt>
    <dgm:pt modelId="{70014C67-0A43-4067-8D0C-9ABF2D0C15E0}">
      <dgm:prSet phldrT="[Text]" phldr="0" custT="1"/>
      <dgm:spPr/>
      <dgm:t>
        <a:bodyPr/>
        <a:lstStyle/>
        <a:p>
          <a:pPr>
            <a:lnSpc>
              <a:spcPct val="80000"/>
            </a:lnSpc>
            <a:spcAft>
              <a:spcPts val="0"/>
            </a:spcAft>
          </a:pPr>
          <a:r>
            <a:rPr lang="en-US" sz="900" b="0">
              <a:solidFill>
                <a:schemeClr val="bg1"/>
              </a:solidFill>
              <a:latin typeface="Segoe UI Semilight" panose="020B0402040204020203" pitchFamily="34" charset="0"/>
              <a:cs typeface="Segoe UI Semilight" panose="020B0402040204020203" pitchFamily="34" charset="0"/>
            </a:rPr>
            <a:t>Technology and cybersecurity awareness education.</a:t>
          </a:r>
        </a:p>
      </dgm:t>
    </dgm:pt>
    <dgm:pt modelId="{5BD172E0-1896-492A-A2C4-EF5C733E7FC8}" type="parTrans" cxnId="{3614907B-B9B4-425C-8F41-9BF7900B9D62}">
      <dgm:prSet/>
      <dgm:spPr/>
      <dgm:t>
        <a:bodyPr/>
        <a:lstStyle/>
        <a:p>
          <a:endParaRPr lang="en-US"/>
        </a:p>
      </dgm:t>
    </dgm:pt>
    <dgm:pt modelId="{BF520F76-F9F3-4987-B336-80C6E035CF85}" type="sibTrans" cxnId="{3614907B-B9B4-425C-8F41-9BF7900B9D62}">
      <dgm:prSet/>
      <dgm:spPr/>
      <dgm:t>
        <a:bodyPr/>
        <a:lstStyle/>
        <a:p>
          <a:endParaRPr lang="en-US"/>
        </a:p>
      </dgm:t>
    </dgm:pt>
    <dgm:pt modelId="{2E113359-593C-4716-87D5-8CAEC1CE3C46}" type="pres">
      <dgm:prSet presAssocID="{C072CC8D-941E-4A7B-8E49-03B77C391023}" presName="theList" presStyleCnt="0">
        <dgm:presLayoutVars>
          <dgm:dir/>
          <dgm:animLvl val="lvl"/>
          <dgm:resizeHandles val="exact"/>
        </dgm:presLayoutVars>
      </dgm:prSet>
      <dgm:spPr/>
    </dgm:pt>
    <dgm:pt modelId="{D2AABB0A-4C58-439D-B8BC-184A09058A28}" type="pres">
      <dgm:prSet presAssocID="{33F195EB-4902-4542-8B70-4967AE2D47F6}" presName="compNode" presStyleCnt="0"/>
      <dgm:spPr/>
    </dgm:pt>
    <dgm:pt modelId="{C9D017AA-516F-4A3B-87CF-45E73D1A9637}" type="pres">
      <dgm:prSet presAssocID="{33F195EB-4902-4542-8B70-4967AE2D47F6}" presName="aNode" presStyleLbl="bgShp" presStyleIdx="0" presStyleCnt="3" custLinFactNeighborX="-38" custLinFactNeighborY="-1745"/>
      <dgm:spPr/>
    </dgm:pt>
    <dgm:pt modelId="{7FD348E3-A01D-4F49-B93E-92290A114F2B}" type="pres">
      <dgm:prSet presAssocID="{33F195EB-4902-4542-8B70-4967AE2D47F6}" presName="textNode" presStyleLbl="bgShp" presStyleIdx="0" presStyleCnt="3"/>
      <dgm:spPr/>
    </dgm:pt>
    <dgm:pt modelId="{23E07DA4-67CB-440A-959F-3AC8D84C2547}" type="pres">
      <dgm:prSet presAssocID="{33F195EB-4902-4542-8B70-4967AE2D47F6}" presName="compChildNode" presStyleCnt="0"/>
      <dgm:spPr/>
    </dgm:pt>
    <dgm:pt modelId="{2301A20C-3CDC-4CD4-9168-6D959D827010}" type="pres">
      <dgm:prSet presAssocID="{33F195EB-4902-4542-8B70-4967AE2D47F6}" presName="theInnerList" presStyleCnt="0"/>
      <dgm:spPr/>
    </dgm:pt>
    <dgm:pt modelId="{358E3636-FF4F-4D00-AAB8-C05895CFE6A5}" type="pres">
      <dgm:prSet presAssocID="{596DFBEC-ED9E-4A51-BF0A-7A1CD3849333}" presName="childNode" presStyleLbl="node1" presStyleIdx="0" presStyleCnt="25" custLinFactY="-25148" custLinFactNeighborX="1513" custLinFactNeighborY="-100000">
        <dgm:presLayoutVars>
          <dgm:bulletEnabled val="1"/>
        </dgm:presLayoutVars>
      </dgm:prSet>
      <dgm:spPr/>
    </dgm:pt>
    <dgm:pt modelId="{69F9714F-69E0-4EA4-8301-43B7A5931BC3}" type="pres">
      <dgm:prSet presAssocID="{596DFBEC-ED9E-4A51-BF0A-7A1CD3849333}" presName="aSpace2" presStyleCnt="0"/>
      <dgm:spPr/>
    </dgm:pt>
    <dgm:pt modelId="{DB0D7F4C-3E43-4ED9-AE32-B16D96157BCD}" type="pres">
      <dgm:prSet presAssocID="{30776823-5E6A-48F3-8477-2F253C08B25E}" presName="childNode" presStyleLbl="node1" presStyleIdx="1" presStyleCnt="25" custLinFactY="-14380" custLinFactNeighborX="1083" custLinFactNeighborY="-100000">
        <dgm:presLayoutVars>
          <dgm:bulletEnabled val="1"/>
        </dgm:presLayoutVars>
      </dgm:prSet>
      <dgm:spPr/>
    </dgm:pt>
    <dgm:pt modelId="{27F36723-5C0A-4EDF-833E-9ADF3EF6485A}" type="pres">
      <dgm:prSet presAssocID="{30776823-5E6A-48F3-8477-2F253C08B25E}" presName="aSpace2" presStyleCnt="0"/>
      <dgm:spPr/>
    </dgm:pt>
    <dgm:pt modelId="{6D88D7B9-E477-4D24-9507-731C69D5B7F8}" type="pres">
      <dgm:prSet presAssocID="{602BE51E-BFD4-47FA-A9E1-4EBA2F8A1329}" presName="childNode" presStyleLbl="node1" presStyleIdx="2" presStyleCnt="25" custLinFactY="-3434" custLinFactNeighborX="217" custLinFactNeighborY="-100000">
        <dgm:presLayoutVars>
          <dgm:bulletEnabled val="1"/>
        </dgm:presLayoutVars>
      </dgm:prSet>
      <dgm:spPr/>
    </dgm:pt>
    <dgm:pt modelId="{A455285B-1039-447F-9C3F-BF37E6C84331}" type="pres">
      <dgm:prSet presAssocID="{602BE51E-BFD4-47FA-A9E1-4EBA2F8A1329}" presName="aSpace2" presStyleCnt="0"/>
      <dgm:spPr/>
    </dgm:pt>
    <dgm:pt modelId="{A8B91C4A-335F-4295-A272-50041042FE42}" type="pres">
      <dgm:prSet presAssocID="{33E8AB0E-71C3-4FA7-9E5A-1B11AA6C8F76}" presName="childNode" presStyleLbl="node1" presStyleIdx="3" presStyleCnt="25">
        <dgm:presLayoutVars>
          <dgm:bulletEnabled val="1"/>
        </dgm:presLayoutVars>
      </dgm:prSet>
      <dgm:spPr/>
    </dgm:pt>
    <dgm:pt modelId="{E98AFCE1-4BF1-42C2-B7BC-579C99B8693D}" type="pres">
      <dgm:prSet presAssocID="{33F195EB-4902-4542-8B70-4967AE2D47F6}" presName="aSpace" presStyleCnt="0"/>
      <dgm:spPr/>
    </dgm:pt>
    <dgm:pt modelId="{CAE75EF6-CEEE-4E20-993A-CE172DA45019}" type="pres">
      <dgm:prSet presAssocID="{286773D7-D29B-4C29-842F-B6CF53A18905}" presName="compNode" presStyleCnt="0"/>
      <dgm:spPr/>
    </dgm:pt>
    <dgm:pt modelId="{43837E90-2324-4541-9D60-E065C70D0AF7}" type="pres">
      <dgm:prSet presAssocID="{286773D7-D29B-4C29-842F-B6CF53A18905}" presName="aNode" presStyleLbl="bgShp" presStyleIdx="1" presStyleCnt="3" custLinFactNeighborY="-1745"/>
      <dgm:spPr/>
    </dgm:pt>
    <dgm:pt modelId="{C9CC5F0A-251C-4369-A423-6E9D8562D2B1}" type="pres">
      <dgm:prSet presAssocID="{286773D7-D29B-4C29-842F-B6CF53A18905}" presName="textNode" presStyleLbl="bgShp" presStyleIdx="1" presStyleCnt="3"/>
      <dgm:spPr/>
    </dgm:pt>
    <dgm:pt modelId="{E67CB641-3241-43D8-9B66-7761A91EFB18}" type="pres">
      <dgm:prSet presAssocID="{286773D7-D29B-4C29-842F-B6CF53A18905}" presName="compChildNode" presStyleCnt="0"/>
      <dgm:spPr/>
    </dgm:pt>
    <dgm:pt modelId="{8746C6E7-F900-4C75-B508-7EA4A8E329A3}" type="pres">
      <dgm:prSet presAssocID="{286773D7-D29B-4C29-842F-B6CF53A18905}" presName="theInnerList" presStyleCnt="0"/>
      <dgm:spPr/>
    </dgm:pt>
    <dgm:pt modelId="{2B904BC0-D428-40A4-8BD2-5202BD442EAD}" type="pres">
      <dgm:prSet presAssocID="{D2ADE1FD-C402-4D41-91B7-EA0D462E5B35}" presName="childNode" presStyleLbl="node1" presStyleIdx="4" presStyleCnt="25" custLinFactY="-104151" custLinFactNeighborY="-200000">
        <dgm:presLayoutVars>
          <dgm:bulletEnabled val="1"/>
        </dgm:presLayoutVars>
      </dgm:prSet>
      <dgm:spPr/>
    </dgm:pt>
    <dgm:pt modelId="{79481D53-0B1E-48D3-84D7-85398EB9C4CD}" type="pres">
      <dgm:prSet presAssocID="{D2ADE1FD-C402-4D41-91B7-EA0D462E5B35}" presName="aSpace2" presStyleCnt="0"/>
      <dgm:spPr/>
    </dgm:pt>
    <dgm:pt modelId="{0C2B144F-577E-4E5D-8E97-61B2E7496463}" type="pres">
      <dgm:prSet presAssocID="{D8C7F9C0-9C22-41BC-8751-24923D4919DE}" presName="childNode" presStyleLbl="node1" presStyleIdx="5" presStyleCnt="25" custScaleY="187711" custLinFactY="-100000" custLinFactNeighborX="-217" custLinFactNeighborY="-154901">
        <dgm:presLayoutVars>
          <dgm:bulletEnabled val="1"/>
        </dgm:presLayoutVars>
      </dgm:prSet>
      <dgm:spPr/>
    </dgm:pt>
    <dgm:pt modelId="{A7056D9C-C3E4-415A-9838-59C0ABB117E7}" type="pres">
      <dgm:prSet presAssocID="{D8C7F9C0-9C22-41BC-8751-24923D4919DE}" presName="aSpace2" presStyleCnt="0"/>
      <dgm:spPr/>
    </dgm:pt>
    <dgm:pt modelId="{DCA91C34-F5A7-4FF1-8CCD-DB8E8F0FBD8A}" type="pres">
      <dgm:prSet presAssocID="{CD9DC6CC-2056-443E-A925-3EE1266CAEA1}" presName="childNode" presStyleLbl="node1" presStyleIdx="6" presStyleCnt="25" custLinFactY="-100000" custLinFactNeighborX="-650" custLinFactNeighborY="-124604">
        <dgm:presLayoutVars>
          <dgm:bulletEnabled val="1"/>
        </dgm:presLayoutVars>
      </dgm:prSet>
      <dgm:spPr/>
    </dgm:pt>
    <dgm:pt modelId="{B061935E-5AD0-4CE9-8ACE-898144878F26}" type="pres">
      <dgm:prSet presAssocID="{CD9DC6CC-2056-443E-A925-3EE1266CAEA1}" presName="aSpace2" presStyleCnt="0"/>
      <dgm:spPr/>
    </dgm:pt>
    <dgm:pt modelId="{3846578B-C807-4CB9-85F9-3055CD5AB88B}" type="pres">
      <dgm:prSet presAssocID="{F85080F1-F8B6-4A62-9AEC-E4B4DF03A8AD}" presName="childNode" presStyleLbl="node1" presStyleIdx="7" presStyleCnt="25" custScaleY="127010" custLinFactY="-92067" custLinFactNeighborX="-433" custLinFactNeighborY="-100000">
        <dgm:presLayoutVars>
          <dgm:bulletEnabled val="1"/>
        </dgm:presLayoutVars>
      </dgm:prSet>
      <dgm:spPr/>
    </dgm:pt>
    <dgm:pt modelId="{4611096D-7AAB-41C8-B3A5-DE216C191BF4}" type="pres">
      <dgm:prSet presAssocID="{F85080F1-F8B6-4A62-9AEC-E4B4DF03A8AD}" presName="aSpace2" presStyleCnt="0"/>
      <dgm:spPr/>
    </dgm:pt>
    <dgm:pt modelId="{07096D36-FC53-46CE-BEB4-3E7671807285}" type="pres">
      <dgm:prSet presAssocID="{4B5439E8-186F-4E4C-AAEE-43B2EE0FCE8C}" presName="childNode" presStyleLbl="node1" presStyleIdx="8" presStyleCnt="25" custScaleY="147889" custLinFactY="-83916" custLinFactNeighborX="-217" custLinFactNeighborY="-100000">
        <dgm:presLayoutVars>
          <dgm:bulletEnabled val="1"/>
        </dgm:presLayoutVars>
      </dgm:prSet>
      <dgm:spPr/>
    </dgm:pt>
    <dgm:pt modelId="{DE54B499-CD7F-4D5C-8615-6108491FC430}" type="pres">
      <dgm:prSet presAssocID="{4B5439E8-186F-4E4C-AAEE-43B2EE0FCE8C}" presName="aSpace2" presStyleCnt="0"/>
      <dgm:spPr/>
    </dgm:pt>
    <dgm:pt modelId="{CFD59372-F58E-4C93-B14B-13847D35650C}" type="pres">
      <dgm:prSet presAssocID="{BA77EE84-DC19-4E82-8B10-B76AA28C35D0}" presName="childNode" presStyleLbl="node1" presStyleIdx="9" presStyleCnt="25" custScaleX="101784" custLinFactY="-69125" custLinFactNeighborX="-217" custLinFactNeighborY="-100000">
        <dgm:presLayoutVars>
          <dgm:bulletEnabled val="1"/>
        </dgm:presLayoutVars>
      </dgm:prSet>
      <dgm:spPr/>
    </dgm:pt>
    <dgm:pt modelId="{387A3E82-3692-4EBE-B30E-F4797039D60D}" type="pres">
      <dgm:prSet presAssocID="{BA77EE84-DC19-4E82-8B10-B76AA28C35D0}" presName="aSpace2" presStyleCnt="0"/>
      <dgm:spPr/>
    </dgm:pt>
    <dgm:pt modelId="{C076EF88-8273-4BBD-8E12-DE2064A2FDCA}" type="pres">
      <dgm:prSet presAssocID="{9C733BFF-9803-40C4-A84F-9293B46EB5F4}" presName="childNode" presStyleLbl="node1" presStyleIdx="10" presStyleCnt="25" custLinFactY="-64898" custLinFactNeighborY="-100000">
        <dgm:presLayoutVars>
          <dgm:bulletEnabled val="1"/>
        </dgm:presLayoutVars>
      </dgm:prSet>
      <dgm:spPr/>
    </dgm:pt>
    <dgm:pt modelId="{8BCDCBAF-309B-4E19-B6E9-85C9DCD79A68}" type="pres">
      <dgm:prSet presAssocID="{9C733BFF-9803-40C4-A84F-9293B46EB5F4}" presName="aSpace2" presStyleCnt="0"/>
      <dgm:spPr/>
    </dgm:pt>
    <dgm:pt modelId="{97059BBE-406D-4811-8D7A-368BF6D8D83B}" type="pres">
      <dgm:prSet presAssocID="{C895848C-54CE-450C-A1A5-7BDAEDC8EF3B}" presName="childNode" presStyleLbl="node1" presStyleIdx="11" presStyleCnt="25" custLinFactY="-54331" custLinFactNeighborX="-433" custLinFactNeighborY="-100000">
        <dgm:presLayoutVars>
          <dgm:bulletEnabled val="1"/>
        </dgm:presLayoutVars>
      </dgm:prSet>
      <dgm:spPr/>
    </dgm:pt>
    <dgm:pt modelId="{899A0CEE-4978-40C8-817F-F8DF1161E97C}" type="pres">
      <dgm:prSet presAssocID="{C895848C-54CE-450C-A1A5-7BDAEDC8EF3B}" presName="aSpace2" presStyleCnt="0"/>
      <dgm:spPr/>
    </dgm:pt>
    <dgm:pt modelId="{CC0C924D-D8A4-40B4-85C0-7B9C64B677F0}" type="pres">
      <dgm:prSet presAssocID="{3BA65F79-C3EB-4B33-B00D-4384D4B1964F}" presName="childNode" presStyleLbl="node1" presStyleIdx="12" presStyleCnt="25" custLinFactY="-37432" custLinFactNeighborY="-100000">
        <dgm:presLayoutVars>
          <dgm:bulletEnabled val="1"/>
        </dgm:presLayoutVars>
      </dgm:prSet>
      <dgm:spPr/>
    </dgm:pt>
    <dgm:pt modelId="{719E08DC-AB08-4A6F-9FD6-2A4C1E14C36C}" type="pres">
      <dgm:prSet presAssocID="{3BA65F79-C3EB-4B33-B00D-4384D4B1964F}" presName="aSpace2" presStyleCnt="0"/>
      <dgm:spPr/>
    </dgm:pt>
    <dgm:pt modelId="{BF105212-01B3-4F27-BDDF-FC33A5938DC5}" type="pres">
      <dgm:prSet presAssocID="{23D8BB4F-EA02-4C1E-941B-92136080CB91}" presName="childNode" presStyleLbl="node1" presStyleIdx="13" presStyleCnt="25" custLinFactY="-18418" custLinFactNeighborX="866" custLinFactNeighborY="-100000">
        <dgm:presLayoutVars>
          <dgm:bulletEnabled val="1"/>
        </dgm:presLayoutVars>
      </dgm:prSet>
      <dgm:spPr/>
    </dgm:pt>
    <dgm:pt modelId="{54C175B8-A0D9-4525-A0BB-CB6D4AEA7962}" type="pres">
      <dgm:prSet presAssocID="{286773D7-D29B-4C29-842F-B6CF53A18905}" presName="aSpace" presStyleCnt="0"/>
      <dgm:spPr/>
    </dgm:pt>
    <dgm:pt modelId="{E64762BA-56DF-4342-B0C0-3B473CDE52EA}" type="pres">
      <dgm:prSet presAssocID="{2395AB3D-5537-4BD8-A255-3159794EB4F5}" presName="compNode" presStyleCnt="0"/>
      <dgm:spPr/>
    </dgm:pt>
    <dgm:pt modelId="{58B56860-B5E0-42C6-9686-D0C75728602A}" type="pres">
      <dgm:prSet presAssocID="{2395AB3D-5537-4BD8-A255-3159794EB4F5}" presName="aNode" presStyleLbl="bgShp" presStyleIdx="2" presStyleCnt="3" custLinFactNeighborX="173" custLinFactNeighborY="-211"/>
      <dgm:spPr/>
    </dgm:pt>
    <dgm:pt modelId="{A436ED3E-D652-4B53-B169-09B52F3759C8}" type="pres">
      <dgm:prSet presAssocID="{2395AB3D-5537-4BD8-A255-3159794EB4F5}" presName="textNode" presStyleLbl="bgShp" presStyleIdx="2" presStyleCnt="3"/>
      <dgm:spPr/>
    </dgm:pt>
    <dgm:pt modelId="{F599F679-4B65-453F-923E-3F882C2C287D}" type="pres">
      <dgm:prSet presAssocID="{2395AB3D-5537-4BD8-A255-3159794EB4F5}" presName="compChildNode" presStyleCnt="0"/>
      <dgm:spPr/>
    </dgm:pt>
    <dgm:pt modelId="{46F90897-D910-4675-B590-FC56E4917FBD}" type="pres">
      <dgm:prSet presAssocID="{2395AB3D-5537-4BD8-A255-3159794EB4F5}" presName="theInnerList" presStyleCnt="0"/>
      <dgm:spPr/>
    </dgm:pt>
    <dgm:pt modelId="{82D5ED17-D13A-4211-BDBB-742CBE01AE69}" type="pres">
      <dgm:prSet presAssocID="{C8EEFD54-0E8E-4CDB-9CB4-01E095483CE5}" presName="childNode" presStyleLbl="node1" presStyleIdx="14" presStyleCnt="25" custLinFactY="-100000" custLinFactNeighborX="-2166" custLinFactNeighborY="-143658">
        <dgm:presLayoutVars>
          <dgm:bulletEnabled val="1"/>
        </dgm:presLayoutVars>
      </dgm:prSet>
      <dgm:spPr/>
    </dgm:pt>
    <dgm:pt modelId="{2DF0C93F-2D63-4ED8-8115-1B309F4ABCE5}" type="pres">
      <dgm:prSet presAssocID="{C8EEFD54-0E8E-4CDB-9CB4-01E095483CE5}" presName="aSpace2" presStyleCnt="0"/>
      <dgm:spPr/>
    </dgm:pt>
    <dgm:pt modelId="{0F7A88EE-84C9-4185-8D0C-102F9F57BE0E}" type="pres">
      <dgm:prSet presAssocID="{D65C8471-4DB0-45F8-8C96-A4E14D1052E2}" presName="childNode" presStyleLbl="node1" presStyleIdx="15" presStyleCnt="25" custLinFactY="-100000" custLinFactNeighborX="-1733" custLinFactNeighborY="-143661">
        <dgm:presLayoutVars>
          <dgm:bulletEnabled val="1"/>
        </dgm:presLayoutVars>
      </dgm:prSet>
      <dgm:spPr/>
    </dgm:pt>
    <dgm:pt modelId="{9AF69150-C7DD-47E1-A023-1E47AAEA9E3E}" type="pres">
      <dgm:prSet presAssocID="{D65C8471-4DB0-45F8-8C96-A4E14D1052E2}" presName="aSpace2" presStyleCnt="0"/>
      <dgm:spPr/>
    </dgm:pt>
    <dgm:pt modelId="{53C4DF8E-E2F2-4E4F-9B88-14ED2452EEBE}" type="pres">
      <dgm:prSet presAssocID="{047A12A3-8C63-4812-968F-B50B8CAED933}" presName="childNode" presStyleLbl="node1" presStyleIdx="16" presStyleCnt="25" custLinFactY="-100000" custLinFactNeighborX="-1300" custLinFactNeighborY="-117206">
        <dgm:presLayoutVars>
          <dgm:bulletEnabled val="1"/>
        </dgm:presLayoutVars>
      </dgm:prSet>
      <dgm:spPr/>
    </dgm:pt>
    <dgm:pt modelId="{1E8CC05B-1663-4452-B091-A527C42AAEB5}" type="pres">
      <dgm:prSet presAssocID="{047A12A3-8C63-4812-968F-B50B8CAED933}" presName="aSpace2" presStyleCnt="0"/>
      <dgm:spPr/>
    </dgm:pt>
    <dgm:pt modelId="{F209B869-A5A2-4F34-831E-9BA36C8F480B}" type="pres">
      <dgm:prSet presAssocID="{71BD4329-1569-45AA-A71B-2662CE899F6F}" presName="childNode" presStyleLbl="node1" presStyleIdx="17" presStyleCnt="25" custLinFactY="-90325" custLinFactNeighborX="-866" custLinFactNeighborY="-100000">
        <dgm:presLayoutVars>
          <dgm:bulletEnabled val="1"/>
        </dgm:presLayoutVars>
      </dgm:prSet>
      <dgm:spPr/>
    </dgm:pt>
    <dgm:pt modelId="{7CE1769D-FCA3-4190-A1A9-E7D92DBB102A}" type="pres">
      <dgm:prSet presAssocID="{71BD4329-1569-45AA-A71B-2662CE899F6F}" presName="aSpace2" presStyleCnt="0"/>
      <dgm:spPr/>
    </dgm:pt>
    <dgm:pt modelId="{43CA12C6-A683-43CD-AAB8-62B69FE20D62}" type="pres">
      <dgm:prSet presAssocID="{8D766E57-7814-4CE2-BEDB-77AB50B1A6E4}" presName="childNode" presStyleLbl="node1" presStyleIdx="18" presStyleCnt="25" custLinFactY="-72121" custLinFactNeighborX="-650" custLinFactNeighborY="-100000">
        <dgm:presLayoutVars>
          <dgm:bulletEnabled val="1"/>
        </dgm:presLayoutVars>
      </dgm:prSet>
      <dgm:spPr/>
    </dgm:pt>
    <dgm:pt modelId="{574DFD17-4EE3-42BC-B5CC-2728C0824E74}" type="pres">
      <dgm:prSet presAssocID="{8D766E57-7814-4CE2-BEDB-77AB50B1A6E4}" presName="aSpace2" presStyleCnt="0"/>
      <dgm:spPr/>
    </dgm:pt>
    <dgm:pt modelId="{07597A5E-175C-4413-8757-81C662F2F113}" type="pres">
      <dgm:prSet presAssocID="{02B15FDB-BB93-4BF6-9313-0AAD120A13E6}" presName="childNode" presStyleLbl="node1" presStyleIdx="19" presStyleCnt="25" custLinFactY="-57876" custLinFactNeighborX="-433" custLinFactNeighborY="-100000">
        <dgm:presLayoutVars>
          <dgm:bulletEnabled val="1"/>
        </dgm:presLayoutVars>
      </dgm:prSet>
      <dgm:spPr/>
    </dgm:pt>
    <dgm:pt modelId="{DAD209AC-0A9C-47F8-815A-C33AA9A0C1BA}" type="pres">
      <dgm:prSet presAssocID="{02B15FDB-BB93-4BF6-9313-0AAD120A13E6}" presName="aSpace2" presStyleCnt="0"/>
      <dgm:spPr/>
    </dgm:pt>
    <dgm:pt modelId="{B5C41B82-F935-4397-A53A-1BAD8960A813}" type="pres">
      <dgm:prSet presAssocID="{3539341B-C890-421C-9F8A-93FE9DEEE8A0}" presName="childNode" presStyleLbl="node1" presStyleIdx="20" presStyleCnt="25" custLinFactY="-45666" custLinFactNeighborX="-433" custLinFactNeighborY="-100000">
        <dgm:presLayoutVars>
          <dgm:bulletEnabled val="1"/>
        </dgm:presLayoutVars>
      </dgm:prSet>
      <dgm:spPr/>
    </dgm:pt>
    <dgm:pt modelId="{000BEB9A-7535-414B-B24B-66E520BDE092}" type="pres">
      <dgm:prSet presAssocID="{3539341B-C890-421C-9F8A-93FE9DEEE8A0}" presName="aSpace2" presStyleCnt="0"/>
      <dgm:spPr/>
    </dgm:pt>
    <dgm:pt modelId="{3787B7BE-4CEA-4FBA-B0BD-4CD758BBA15E}" type="pres">
      <dgm:prSet presAssocID="{4C179EEB-5BF0-4792-B01F-5EF9AC3A21A5}" presName="childNode" presStyleLbl="node1" presStyleIdx="21" presStyleCnt="25" custLinFactY="-37526" custLinFactNeighborX="433" custLinFactNeighborY="-100000">
        <dgm:presLayoutVars>
          <dgm:bulletEnabled val="1"/>
        </dgm:presLayoutVars>
      </dgm:prSet>
      <dgm:spPr/>
    </dgm:pt>
    <dgm:pt modelId="{8C6D2F7B-766C-46CE-A65C-BB297BD8CFFF}" type="pres">
      <dgm:prSet presAssocID="{4C179EEB-5BF0-4792-B01F-5EF9AC3A21A5}" presName="aSpace2" presStyleCnt="0"/>
      <dgm:spPr/>
    </dgm:pt>
    <dgm:pt modelId="{DBC87D95-BC4E-4877-825F-7FE67B6B4879}" type="pres">
      <dgm:prSet presAssocID="{F8CD8CBB-FC78-4BC6-84C4-AF51284BBDB5}" presName="childNode" presStyleLbl="node1" presStyleIdx="22" presStyleCnt="25" custLinFactY="-33456" custLinFactNeighborX="-433" custLinFactNeighborY="-100000">
        <dgm:presLayoutVars>
          <dgm:bulletEnabled val="1"/>
        </dgm:presLayoutVars>
      </dgm:prSet>
      <dgm:spPr/>
    </dgm:pt>
    <dgm:pt modelId="{F4A5FFDA-8938-427C-A2D4-6C7BF8883E73}" type="pres">
      <dgm:prSet presAssocID="{F8CD8CBB-FC78-4BC6-84C4-AF51284BBDB5}" presName="aSpace2" presStyleCnt="0"/>
      <dgm:spPr/>
    </dgm:pt>
    <dgm:pt modelId="{6F08C772-3A0E-4C45-8FD4-7A40C633D79C}" type="pres">
      <dgm:prSet presAssocID="{D4608C91-1161-4E67-8EAA-BD58123030A7}" presName="childNode" presStyleLbl="node1" presStyleIdx="23" presStyleCnt="25" custLinFactY="-13105" custLinFactNeighborX="217" custLinFactNeighborY="-100000">
        <dgm:presLayoutVars>
          <dgm:bulletEnabled val="1"/>
        </dgm:presLayoutVars>
      </dgm:prSet>
      <dgm:spPr/>
    </dgm:pt>
    <dgm:pt modelId="{2A8AF40E-DE58-4498-9B28-C3553C4AD5BC}" type="pres">
      <dgm:prSet presAssocID="{D4608C91-1161-4E67-8EAA-BD58123030A7}" presName="aSpace2" presStyleCnt="0"/>
      <dgm:spPr/>
    </dgm:pt>
    <dgm:pt modelId="{9764A583-9CA8-4EA5-9A99-F70576B97791}" type="pres">
      <dgm:prSet presAssocID="{70014C67-0A43-4067-8D0C-9ABF2D0C15E0}" presName="childNode" presStyleLbl="node1" presStyleIdx="24" presStyleCnt="25" custLinFactY="-4966" custLinFactNeighborX="433" custLinFactNeighborY="-100000">
        <dgm:presLayoutVars>
          <dgm:bulletEnabled val="1"/>
        </dgm:presLayoutVars>
      </dgm:prSet>
      <dgm:spPr/>
    </dgm:pt>
  </dgm:ptLst>
  <dgm:cxnLst>
    <dgm:cxn modelId="{87353F09-013D-4BF5-BC80-42B34A98928E}" type="presOf" srcId="{4B5439E8-186F-4E4C-AAEE-43B2EE0FCE8C}" destId="{07096D36-FC53-46CE-BEB4-3E7671807285}" srcOrd="0" destOrd="0" presId="urn:microsoft.com/office/officeart/2005/8/layout/lProcess2"/>
    <dgm:cxn modelId="{3D2D8D0B-4D29-4575-B568-492D23697C59}" srcId="{2395AB3D-5537-4BD8-A255-3159794EB4F5}" destId="{4C179EEB-5BF0-4792-B01F-5EF9AC3A21A5}" srcOrd="7" destOrd="0" parTransId="{C716E3FE-6395-4235-A167-7520B6BD89A8}" sibTransId="{AE3C30C5-C7CB-4757-AC39-3F25E0762B28}"/>
    <dgm:cxn modelId="{0AC24B0C-8FF3-44D5-83A9-1E5EA9D30854}" srcId="{2395AB3D-5537-4BD8-A255-3159794EB4F5}" destId="{02B15FDB-BB93-4BF6-9313-0AAD120A13E6}" srcOrd="5" destOrd="0" parTransId="{99B73E7B-27AD-4C41-B1ED-9F141E473EB1}" sibTransId="{02DBA8E0-F0B1-4025-A6EB-9DB96DBAD239}"/>
    <dgm:cxn modelId="{43452F1A-BCAB-4843-997B-E9DDF1F03690}" srcId="{286773D7-D29B-4C29-842F-B6CF53A18905}" destId="{3BA65F79-C3EB-4B33-B00D-4384D4B1964F}" srcOrd="8" destOrd="0" parTransId="{4368C7CA-F82B-4D1E-982E-182C6EB6EEDF}" sibTransId="{3D9B0421-493A-458A-8B53-70BF112BB32A}"/>
    <dgm:cxn modelId="{AA55291E-9021-4B31-8C89-6D26DA434F80}" srcId="{286773D7-D29B-4C29-842F-B6CF53A18905}" destId="{CD9DC6CC-2056-443E-A925-3EE1266CAEA1}" srcOrd="2" destOrd="0" parTransId="{2CF269DA-A5BB-4D14-A8F8-4E8785256B23}" sibTransId="{43E238FA-0431-492A-95DB-5121CDF0F627}"/>
    <dgm:cxn modelId="{F4BB6E1E-8094-4B6E-9F31-ED5D1BCEF6C9}" type="presOf" srcId="{4C179EEB-5BF0-4792-B01F-5EF9AC3A21A5}" destId="{3787B7BE-4CEA-4FBA-B0BD-4CD758BBA15E}" srcOrd="0" destOrd="0" presId="urn:microsoft.com/office/officeart/2005/8/layout/lProcess2"/>
    <dgm:cxn modelId="{3C18A924-7142-4EBC-9C00-8A5AB354EDF3}" srcId="{2395AB3D-5537-4BD8-A255-3159794EB4F5}" destId="{C8EEFD54-0E8E-4CDB-9CB4-01E095483CE5}" srcOrd="0" destOrd="0" parTransId="{7BB23073-AD27-413E-AD2D-9F83CE231628}" sibTransId="{A7876520-CC70-40FA-A79D-F1246CE0D582}"/>
    <dgm:cxn modelId="{46931527-DC32-4633-A595-5DE7FC129BB7}" type="presOf" srcId="{D2ADE1FD-C402-4D41-91B7-EA0D462E5B35}" destId="{2B904BC0-D428-40A4-8BD2-5202BD442EAD}" srcOrd="0" destOrd="0" presId="urn:microsoft.com/office/officeart/2005/8/layout/lProcess2"/>
    <dgm:cxn modelId="{D128BC2F-8688-4DF8-B8C4-AA64CFE55EE0}" srcId="{2395AB3D-5537-4BD8-A255-3159794EB4F5}" destId="{047A12A3-8C63-4812-968F-B50B8CAED933}" srcOrd="2" destOrd="0" parTransId="{1A7E4BB9-7B11-488F-A25C-FB402BE86EE0}" sibTransId="{E0700CCE-3570-4DEB-A9CB-6BE274CAF57C}"/>
    <dgm:cxn modelId="{1D634634-92F8-457C-BB0A-C2A151333780}" type="presOf" srcId="{70014C67-0A43-4067-8D0C-9ABF2D0C15E0}" destId="{9764A583-9CA8-4EA5-9A99-F70576B97791}" srcOrd="0" destOrd="0" presId="urn:microsoft.com/office/officeart/2005/8/layout/lProcess2"/>
    <dgm:cxn modelId="{0895AA3B-9E23-409C-8FF8-9BBBF8205BE8}" srcId="{2395AB3D-5537-4BD8-A255-3159794EB4F5}" destId="{D65C8471-4DB0-45F8-8C96-A4E14D1052E2}" srcOrd="1" destOrd="0" parTransId="{0BD25A35-321D-456C-8D53-A6A43E6D1F64}" sibTransId="{54B2C101-D01C-4688-B0D6-20780D7E7757}"/>
    <dgm:cxn modelId="{2718B23E-8F2D-418C-B7EE-EBD43F95B497}" type="presOf" srcId="{3BA65F79-C3EB-4B33-B00D-4384D4B1964F}" destId="{CC0C924D-D8A4-40B4-85C0-7B9C64B677F0}" srcOrd="0" destOrd="0" presId="urn:microsoft.com/office/officeart/2005/8/layout/lProcess2"/>
    <dgm:cxn modelId="{8976335C-D780-4905-9910-5BE4A7FEDC6A}" srcId="{286773D7-D29B-4C29-842F-B6CF53A18905}" destId="{9C733BFF-9803-40C4-A84F-9293B46EB5F4}" srcOrd="6" destOrd="0" parTransId="{76512F99-CB4D-41D7-9321-E80EB7C7966C}" sibTransId="{64652279-E46E-4E7B-9D80-714036E12370}"/>
    <dgm:cxn modelId="{932BC95E-AC88-4BE1-B999-DE864F37EAD0}" type="presOf" srcId="{33E8AB0E-71C3-4FA7-9E5A-1B11AA6C8F76}" destId="{A8B91C4A-335F-4295-A272-50041042FE42}" srcOrd="0" destOrd="0" presId="urn:microsoft.com/office/officeart/2005/8/layout/lProcess2"/>
    <dgm:cxn modelId="{220B3460-14D4-41E7-80D1-018AF0B7EF1A}" type="presOf" srcId="{33F195EB-4902-4542-8B70-4967AE2D47F6}" destId="{7FD348E3-A01D-4F49-B93E-92290A114F2B}" srcOrd="1" destOrd="0" presId="urn:microsoft.com/office/officeart/2005/8/layout/lProcess2"/>
    <dgm:cxn modelId="{6F845860-EE1F-42A9-AC44-C9C9FE570A95}" srcId="{C072CC8D-941E-4A7B-8E49-03B77C391023}" destId="{2395AB3D-5537-4BD8-A255-3159794EB4F5}" srcOrd="2" destOrd="0" parTransId="{75C9EE75-E513-4924-9F00-BBDA220D00B4}" sibTransId="{E961DBDB-FC69-482D-9BCE-372D0DD7B6A0}"/>
    <dgm:cxn modelId="{64DD4B43-F0BD-47EB-B865-F9ABFC37BF90}" type="presOf" srcId="{9C733BFF-9803-40C4-A84F-9293B46EB5F4}" destId="{C076EF88-8273-4BBD-8E12-DE2064A2FDCA}" srcOrd="0" destOrd="0" presId="urn:microsoft.com/office/officeart/2005/8/layout/lProcess2"/>
    <dgm:cxn modelId="{EC66B463-FAA0-498F-B9B5-D00C7A10B128}" srcId="{286773D7-D29B-4C29-842F-B6CF53A18905}" destId="{4B5439E8-186F-4E4C-AAEE-43B2EE0FCE8C}" srcOrd="4" destOrd="0" parTransId="{63306957-4F57-4AAB-85C8-82B9DBF641B9}" sibTransId="{8AE87348-AC70-4955-940D-4E98D6BA8455}"/>
    <dgm:cxn modelId="{53831744-0DD0-414C-A452-EA8D32648038}" type="presOf" srcId="{30776823-5E6A-48F3-8477-2F253C08B25E}" destId="{DB0D7F4C-3E43-4ED9-AE32-B16D96157BCD}" srcOrd="0" destOrd="0" presId="urn:microsoft.com/office/officeart/2005/8/layout/lProcess2"/>
    <dgm:cxn modelId="{2309CD64-0657-4B88-A2AD-41D20FEBB927}" srcId="{33F195EB-4902-4542-8B70-4967AE2D47F6}" destId="{33E8AB0E-71C3-4FA7-9E5A-1B11AA6C8F76}" srcOrd="3" destOrd="0" parTransId="{5861E87D-8D9D-4EF1-8D48-027C654A76F4}" sibTransId="{F4574E91-5C11-40E4-B2A7-19D04E1EBA6D}"/>
    <dgm:cxn modelId="{73A1E644-B5EA-4653-AFE0-B19911E92379}" type="presOf" srcId="{33F195EB-4902-4542-8B70-4967AE2D47F6}" destId="{C9D017AA-516F-4A3B-87CF-45E73D1A9637}" srcOrd="0" destOrd="0" presId="urn:microsoft.com/office/officeart/2005/8/layout/lProcess2"/>
    <dgm:cxn modelId="{FA181766-503F-455E-86A4-5C37E59B153F}" srcId="{286773D7-D29B-4C29-842F-B6CF53A18905}" destId="{C895848C-54CE-450C-A1A5-7BDAEDC8EF3B}" srcOrd="7" destOrd="0" parTransId="{75F56620-F8C7-4783-AF92-ED3C45071628}" sibTransId="{4CEEB742-D8F5-4A1D-A1A0-DC1B082D8C87}"/>
    <dgm:cxn modelId="{4CF50349-207C-411E-B2AD-16852DF12FE1}" srcId="{33F195EB-4902-4542-8B70-4967AE2D47F6}" destId="{602BE51E-BFD4-47FA-A9E1-4EBA2F8A1329}" srcOrd="2" destOrd="0" parTransId="{CF62D0FA-120D-404B-93EE-34AD5A1E70DA}" sibTransId="{25C4B369-4D59-4145-96B1-52B558D70BC5}"/>
    <dgm:cxn modelId="{DA87666A-9DD3-43CF-B30D-A2BEA0843C5E}" type="presOf" srcId="{286773D7-D29B-4C29-842F-B6CF53A18905}" destId="{C9CC5F0A-251C-4369-A423-6E9D8562D2B1}" srcOrd="1" destOrd="0" presId="urn:microsoft.com/office/officeart/2005/8/layout/lProcess2"/>
    <dgm:cxn modelId="{2F32AD4B-1051-42CF-99AB-A77DC4821D2A}" type="presOf" srcId="{047A12A3-8C63-4812-968F-B50B8CAED933}" destId="{53C4DF8E-E2F2-4E4F-9B88-14ED2452EEBE}" srcOrd="0" destOrd="0" presId="urn:microsoft.com/office/officeart/2005/8/layout/lProcess2"/>
    <dgm:cxn modelId="{F3F9A16E-E7FB-4235-AF91-9A54CCF0DA82}" type="presOf" srcId="{02B15FDB-BB93-4BF6-9313-0AAD120A13E6}" destId="{07597A5E-175C-4413-8757-81C662F2F113}" srcOrd="0" destOrd="0" presId="urn:microsoft.com/office/officeart/2005/8/layout/lProcess2"/>
    <dgm:cxn modelId="{2BAE0E4F-9E0B-4A5E-B565-D83458D83AD9}" type="presOf" srcId="{D8C7F9C0-9C22-41BC-8751-24923D4919DE}" destId="{0C2B144F-577E-4E5D-8E97-61B2E7496463}" srcOrd="0" destOrd="0" presId="urn:microsoft.com/office/officeart/2005/8/layout/lProcess2"/>
    <dgm:cxn modelId="{E7DB3970-65F1-4B3C-8A8A-D69DBCDA83C6}" srcId="{33F195EB-4902-4542-8B70-4967AE2D47F6}" destId="{596DFBEC-ED9E-4A51-BF0A-7A1CD3849333}" srcOrd="0" destOrd="0" parTransId="{8A7FD3C3-765F-4254-9944-695216967A64}" sibTransId="{48C7FBC0-1D66-4693-956C-D789D8C58F8E}"/>
    <dgm:cxn modelId="{697D1279-03C8-48C2-BA40-193017712E3A}" srcId="{2395AB3D-5537-4BD8-A255-3159794EB4F5}" destId="{71BD4329-1569-45AA-A71B-2662CE899F6F}" srcOrd="3" destOrd="0" parTransId="{D746A2A3-D62D-48E7-84CB-A8DD3F0236EB}" sibTransId="{F407B8A7-CCC6-4EC4-BDC0-B038DD66C94E}"/>
    <dgm:cxn modelId="{AD49CE79-BF70-4A19-8669-C03697D2E12A}" srcId="{2395AB3D-5537-4BD8-A255-3159794EB4F5}" destId="{3539341B-C890-421C-9F8A-93FE9DEEE8A0}" srcOrd="6" destOrd="0" parTransId="{0436604E-0D11-4040-BBF9-C3E6531026AB}" sibTransId="{A0CE537F-406A-423E-829B-08561A3A689C}"/>
    <dgm:cxn modelId="{3614907B-B9B4-425C-8F41-9BF7900B9D62}" srcId="{2395AB3D-5537-4BD8-A255-3159794EB4F5}" destId="{70014C67-0A43-4067-8D0C-9ABF2D0C15E0}" srcOrd="10" destOrd="0" parTransId="{5BD172E0-1896-492A-A2C4-EF5C733E7FC8}" sibTransId="{BF520F76-F9F3-4987-B336-80C6E035CF85}"/>
    <dgm:cxn modelId="{DAF7B67D-AE19-4C90-93EC-1025DAE0D387}" type="presOf" srcId="{CD9DC6CC-2056-443E-A925-3EE1266CAEA1}" destId="{DCA91C34-F5A7-4FF1-8CCD-DB8E8F0FBD8A}" srcOrd="0" destOrd="0" presId="urn:microsoft.com/office/officeart/2005/8/layout/lProcess2"/>
    <dgm:cxn modelId="{D73FD681-1AAF-43E0-A0EB-7E7CFD9DF45D}" type="presOf" srcId="{2395AB3D-5537-4BD8-A255-3159794EB4F5}" destId="{A436ED3E-D652-4B53-B169-09B52F3759C8}" srcOrd="1" destOrd="0" presId="urn:microsoft.com/office/officeart/2005/8/layout/lProcess2"/>
    <dgm:cxn modelId="{42D5E38B-E79E-4797-992A-2562305C3B46}" type="presOf" srcId="{BA77EE84-DC19-4E82-8B10-B76AA28C35D0}" destId="{CFD59372-F58E-4C93-B14B-13847D35650C}" srcOrd="0" destOrd="0" presId="urn:microsoft.com/office/officeart/2005/8/layout/lProcess2"/>
    <dgm:cxn modelId="{F63CDC8C-58A4-4247-92F9-70A1C25E0763}" srcId="{2395AB3D-5537-4BD8-A255-3159794EB4F5}" destId="{8D766E57-7814-4CE2-BEDB-77AB50B1A6E4}" srcOrd="4" destOrd="0" parTransId="{B91FF206-7F70-4A28-B7C3-7D8D541C2B10}" sibTransId="{7BD22F34-3354-45C2-ACFE-F8768C68074E}"/>
    <dgm:cxn modelId="{20985C8D-302A-4FA0-A19C-A83C36F8F0F8}" type="presOf" srcId="{286773D7-D29B-4C29-842F-B6CF53A18905}" destId="{43837E90-2324-4541-9D60-E065C70D0AF7}" srcOrd="0" destOrd="0" presId="urn:microsoft.com/office/officeart/2005/8/layout/lProcess2"/>
    <dgm:cxn modelId="{1CEF908F-D691-4C9D-B5F4-7D660E02A4C7}" type="presOf" srcId="{C8EEFD54-0E8E-4CDB-9CB4-01E095483CE5}" destId="{82D5ED17-D13A-4211-BDBB-742CBE01AE69}" srcOrd="0" destOrd="0" presId="urn:microsoft.com/office/officeart/2005/8/layout/lProcess2"/>
    <dgm:cxn modelId="{CDE55E90-73DB-44E8-AC3A-451301665FE5}" srcId="{286773D7-D29B-4C29-842F-B6CF53A18905}" destId="{F85080F1-F8B6-4A62-9AEC-E4B4DF03A8AD}" srcOrd="3" destOrd="0" parTransId="{2B9F8181-1B7D-4E4B-A139-BD0FF8765C88}" sibTransId="{3D10B685-65A5-4EA3-B8FC-4F6C87F15C6B}"/>
    <dgm:cxn modelId="{D5126196-4304-42B8-8FD2-7E3A35A0668C}" srcId="{C072CC8D-941E-4A7B-8E49-03B77C391023}" destId="{33F195EB-4902-4542-8B70-4967AE2D47F6}" srcOrd="0" destOrd="0" parTransId="{35EF8CAD-2E5F-404E-B590-DDF0D8DB7476}" sibTransId="{EA90CF62-806B-4D47-9248-5D680E08F7EC}"/>
    <dgm:cxn modelId="{50A6539D-73CB-4B07-BF89-1E86A8925EF0}" srcId="{286773D7-D29B-4C29-842F-B6CF53A18905}" destId="{BA77EE84-DC19-4E82-8B10-B76AA28C35D0}" srcOrd="5" destOrd="0" parTransId="{568CA7AD-4D48-4D4E-910E-E4C253443CCD}" sibTransId="{3DF607DE-579E-482C-9FC0-BEBEA779B23F}"/>
    <dgm:cxn modelId="{E634E99E-635E-4639-B46F-94502025B57D}" type="presOf" srcId="{C895848C-54CE-450C-A1A5-7BDAEDC8EF3B}" destId="{97059BBE-406D-4811-8D7A-368BF6D8D83B}" srcOrd="0" destOrd="0" presId="urn:microsoft.com/office/officeart/2005/8/layout/lProcess2"/>
    <dgm:cxn modelId="{FA6142A8-208E-4097-9F5A-A39B50952398}" srcId="{286773D7-D29B-4C29-842F-B6CF53A18905}" destId="{23D8BB4F-EA02-4C1E-941B-92136080CB91}" srcOrd="9" destOrd="0" parTransId="{DE0BC924-450C-47BF-B5AC-D25F30760A9C}" sibTransId="{38A2428F-F1C4-4868-BE99-C641D410333B}"/>
    <dgm:cxn modelId="{4316F1A8-F07B-4E46-9C7B-FEDA43A250E8}" type="presOf" srcId="{F85080F1-F8B6-4A62-9AEC-E4B4DF03A8AD}" destId="{3846578B-C807-4CB9-85F9-3055CD5AB88B}" srcOrd="0" destOrd="0" presId="urn:microsoft.com/office/officeart/2005/8/layout/lProcess2"/>
    <dgm:cxn modelId="{8F17D7B4-B982-4AF3-8CB0-0BFC199DA4A8}" srcId="{286773D7-D29B-4C29-842F-B6CF53A18905}" destId="{D8C7F9C0-9C22-41BC-8751-24923D4919DE}" srcOrd="1" destOrd="0" parTransId="{CD86E08A-2340-4710-8BC6-B4DFF42468CD}" sibTransId="{604FF12F-7055-4506-9DEB-8C239E32887E}"/>
    <dgm:cxn modelId="{0D19F1B4-74DF-449D-8C32-C5D0A425B377}" type="presOf" srcId="{71BD4329-1569-45AA-A71B-2662CE899F6F}" destId="{F209B869-A5A2-4F34-831E-9BA36C8F480B}" srcOrd="0" destOrd="0" presId="urn:microsoft.com/office/officeart/2005/8/layout/lProcess2"/>
    <dgm:cxn modelId="{F934F9BA-5E93-42DA-8BDF-BBF732FFC1E4}" srcId="{2395AB3D-5537-4BD8-A255-3159794EB4F5}" destId="{F8CD8CBB-FC78-4BC6-84C4-AF51284BBDB5}" srcOrd="8" destOrd="0" parTransId="{94EDAFEF-3768-41EA-82BD-A8BCBB7CE9A4}" sibTransId="{93DE3668-096F-40BE-9A7C-3329EAF3A498}"/>
    <dgm:cxn modelId="{6C844BBC-55B2-4DA4-B1F9-0DC1006114B3}" type="presOf" srcId="{C072CC8D-941E-4A7B-8E49-03B77C391023}" destId="{2E113359-593C-4716-87D5-8CAEC1CE3C46}" srcOrd="0" destOrd="0" presId="urn:microsoft.com/office/officeart/2005/8/layout/lProcess2"/>
    <dgm:cxn modelId="{6E06ADBF-86F7-4F51-BFE6-BC403815FDF8}" type="presOf" srcId="{D4608C91-1161-4E67-8EAA-BD58123030A7}" destId="{6F08C772-3A0E-4C45-8FD4-7A40C633D79C}" srcOrd="0" destOrd="0" presId="urn:microsoft.com/office/officeart/2005/8/layout/lProcess2"/>
    <dgm:cxn modelId="{8695BEC3-C111-46BF-885B-2B75FA87B2BA}" type="presOf" srcId="{2395AB3D-5537-4BD8-A255-3159794EB4F5}" destId="{58B56860-B5E0-42C6-9686-D0C75728602A}" srcOrd="0" destOrd="0" presId="urn:microsoft.com/office/officeart/2005/8/layout/lProcess2"/>
    <dgm:cxn modelId="{90F1DECC-F674-4BF7-9B51-D7BE0C5384FD}" type="presOf" srcId="{602BE51E-BFD4-47FA-A9E1-4EBA2F8A1329}" destId="{6D88D7B9-E477-4D24-9507-731C69D5B7F8}" srcOrd="0" destOrd="0" presId="urn:microsoft.com/office/officeart/2005/8/layout/lProcess2"/>
    <dgm:cxn modelId="{F84676D7-D869-4826-B781-A5F132549EF0}" srcId="{2395AB3D-5537-4BD8-A255-3159794EB4F5}" destId="{D4608C91-1161-4E67-8EAA-BD58123030A7}" srcOrd="9" destOrd="0" parTransId="{EFDBBC0A-B64E-4254-B2E9-346A8738EA74}" sibTransId="{104029D7-8AA2-4431-8325-00F26DDD89A5}"/>
    <dgm:cxn modelId="{5B28A2DC-F42D-4EC8-BE42-74A8C30B4F4E}" type="presOf" srcId="{3539341B-C890-421C-9F8A-93FE9DEEE8A0}" destId="{B5C41B82-F935-4397-A53A-1BAD8960A813}" srcOrd="0" destOrd="0" presId="urn:microsoft.com/office/officeart/2005/8/layout/lProcess2"/>
    <dgm:cxn modelId="{16E75BDE-AF5E-49E6-8745-E848947A80D5}" srcId="{33F195EB-4902-4542-8B70-4967AE2D47F6}" destId="{30776823-5E6A-48F3-8477-2F253C08B25E}" srcOrd="1" destOrd="0" parTransId="{4CCF3BF9-1117-4D16-BFC2-CDD54E4D1A5A}" sibTransId="{951B1DC9-33CE-4C06-94A9-357EDEEB77A6}"/>
    <dgm:cxn modelId="{85C6EFDE-98FE-4B7B-822E-9DA7C15967DB}" type="presOf" srcId="{F8CD8CBB-FC78-4BC6-84C4-AF51284BBDB5}" destId="{DBC87D95-BC4E-4877-825F-7FE67B6B4879}" srcOrd="0" destOrd="0" presId="urn:microsoft.com/office/officeart/2005/8/layout/lProcess2"/>
    <dgm:cxn modelId="{C7CD5EDF-657E-4959-89F9-11675EAC617B}" type="presOf" srcId="{D65C8471-4DB0-45F8-8C96-A4E14D1052E2}" destId="{0F7A88EE-84C9-4185-8D0C-102F9F57BE0E}" srcOrd="0" destOrd="0" presId="urn:microsoft.com/office/officeart/2005/8/layout/lProcess2"/>
    <dgm:cxn modelId="{5C485DE0-768D-44D4-B1E2-1CB72A58CD52}" type="presOf" srcId="{596DFBEC-ED9E-4A51-BF0A-7A1CD3849333}" destId="{358E3636-FF4F-4D00-AAB8-C05895CFE6A5}" srcOrd="0" destOrd="0" presId="urn:microsoft.com/office/officeart/2005/8/layout/lProcess2"/>
    <dgm:cxn modelId="{378C3AEC-2628-4150-9F67-7AF82232C343}" srcId="{286773D7-D29B-4C29-842F-B6CF53A18905}" destId="{D2ADE1FD-C402-4D41-91B7-EA0D462E5B35}" srcOrd="0" destOrd="0" parTransId="{7BA4571B-FD5B-49F9-9D21-9C42780C82BC}" sibTransId="{71E19EF0-D4D7-4744-9D2D-08E256DAB961}"/>
    <dgm:cxn modelId="{2B151AEE-5CA8-4CB8-9DF4-7254C05165C9}" type="presOf" srcId="{23D8BB4F-EA02-4C1E-941B-92136080CB91}" destId="{BF105212-01B3-4F27-BDDF-FC33A5938DC5}" srcOrd="0" destOrd="0" presId="urn:microsoft.com/office/officeart/2005/8/layout/lProcess2"/>
    <dgm:cxn modelId="{41D0D5EF-CAD5-43E4-A556-0F243DFA5AEA}" type="presOf" srcId="{8D766E57-7814-4CE2-BEDB-77AB50B1A6E4}" destId="{43CA12C6-A683-43CD-AAB8-62B69FE20D62}" srcOrd="0" destOrd="0" presId="urn:microsoft.com/office/officeart/2005/8/layout/lProcess2"/>
    <dgm:cxn modelId="{4BA7BFF7-D5C3-4F0B-A161-45F5BF08BE49}" srcId="{C072CC8D-941E-4A7B-8E49-03B77C391023}" destId="{286773D7-D29B-4C29-842F-B6CF53A18905}" srcOrd="1" destOrd="0" parTransId="{C223C44F-7C36-4644-AC6F-ECBE7BF743D6}" sibTransId="{89F26363-CE47-4FA1-B59C-4F4FBDB88D7B}"/>
    <dgm:cxn modelId="{6CDCE365-0318-49AD-94D3-49D438E09BF5}" type="presParOf" srcId="{2E113359-593C-4716-87D5-8CAEC1CE3C46}" destId="{D2AABB0A-4C58-439D-B8BC-184A09058A28}" srcOrd="0" destOrd="0" presId="urn:microsoft.com/office/officeart/2005/8/layout/lProcess2"/>
    <dgm:cxn modelId="{5D0B5C3D-4113-47D2-B8C9-974243C6A193}" type="presParOf" srcId="{D2AABB0A-4C58-439D-B8BC-184A09058A28}" destId="{C9D017AA-516F-4A3B-87CF-45E73D1A9637}" srcOrd="0" destOrd="0" presId="urn:microsoft.com/office/officeart/2005/8/layout/lProcess2"/>
    <dgm:cxn modelId="{8A3C1FD7-D047-4813-BCC0-4B8294CC6B95}" type="presParOf" srcId="{D2AABB0A-4C58-439D-B8BC-184A09058A28}" destId="{7FD348E3-A01D-4F49-B93E-92290A114F2B}" srcOrd="1" destOrd="0" presId="urn:microsoft.com/office/officeart/2005/8/layout/lProcess2"/>
    <dgm:cxn modelId="{71480361-CE13-4142-9D8D-6FE9F5B0FFFD}" type="presParOf" srcId="{D2AABB0A-4C58-439D-B8BC-184A09058A28}" destId="{23E07DA4-67CB-440A-959F-3AC8D84C2547}" srcOrd="2" destOrd="0" presId="urn:microsoft.com/office/officeart/2005/8/layout/lProcess2"/>
    <dgm:cxn modelId="{EA045177-341E-4E15-BE53-B4FFCAFE9E64}" type="presParOf" srcId="{23E07DA4-67CB-440A-959F-3AC8D84C2547}" destId="{2301A20C-3CDC-4CD4-9168-6D959D827010}" srcOrd="0" destOrd="0" presId="urn:microsoft.com/office/officeart/2005/8/layout/lProcess2"/>
    <dgm:cxn modelId="{A58810DE-93D1-45C7-8CDF-CEF37EE31F49}" type="presParOf" srcId="{2301A20C-3CDC-4CD4-9168-6D959D827010}" destId="{358E3636-FF4F-4D00-AAB8-C05895CFE6A5}" srcOrd="0" destOrd="0" presId="urn:microsoft.com/office/officeart/2005/8/layout/lProcess2"/>
    <dgm:cxn modelId="{8C861CF3-BCC7-4A09-8022-5ADD10F36602}" type="presParOf" srcId="{2301A20C-3CDC-4CD4-9168-6D959D827010}" destId="{69F9714F-69E0-4EA4-8301-43B7A5931BC3}" srcOrd="1" destOrd="0" presId="urn:microsoft.com/office/officeart/2005/8/layout/lProcess2"/>
    <dgm:cxn modelId="{25D0881B-BEC3-45FD-B1AF-1E246698E2AB}" type="presParOf" srcId="{2301A20C-3CDC-4CD4-9168-6D959D827010}" destId="{DB0D7F4C-3E43-4ED9-AE32-B16D96157BCD}" srcOrd="2" destOrd="0" presId="urn:microsoft.com/office/officeart/2005/8/layout/lProcess2"/>
    <dgm:cxn modelId="{7A80D649-56CA-4397-8AFA-0F64FDE9895C}" type="presParOf" srcId="{2301A20C-3CDC-4CD4-9168-6D959D827010}" destId="{27F36723-5C0A-4EDF-833E-9ADF3EF6485A}" srcOrd="3" destOrd="0" presId="urn:microsoft.com/office/officeart/2005/8/layout/lProcess2"/>
    <dgm:cxn modelId="{B5D68E70-0367-417E-85F1-427249DB3074}" type="presParOf" srcId="{2301A20C-3CDC-4CD4-9168-6D959D827010}" destId="{6D88D7B9-E477-4D24-9507-731C69D5B7F8}" srcOrd="4" destOrd="0" presId="urn:microsoft.com/office/officeart/2005/8/layout/lProcess2"/>
    <dgm:cxn modelId="{0BCDBF62-EC72-466B-BBB1-AC4962C32C55}" type="presParOf" srcId="{2301A20C-3CDC-4CD4-9168-6D959D827010}" destId="{A455285B-1039-447F-9C3F-BF37E6C84331}" srcOrd="5" destOrd="0" presId="urn:microsoft.com/office/officeart/2005/8/layout/lProcess2"/>
    <dgm:cxn modelId="{E6B8E773-189B-474F-9C85-64F7CAC4D22A}" type="presParOf" srcId="{2301A20C-3CDC-4CD4-9168-6D959D827010}" destId="{A8B91C4A-335F-4295-A272-50041042FE42}" srcOrd="6" destOrd="0" presId="urn:microsoft.com/office/officeart/2005/8/layout/lProcess2"/>
    <dgm:cxn modelId="{C63F504B-32E4-49FB-9D57-6D2AE4BEA680}" type="presParOf" srcId="{2E113359-593C-4716-87D5-8CAEC1CE3C46}" destId="{E98AFCE1-4BF1-42C2-B7BC-579C99B8693D}" srcOrd="1" destOrd="0" presId="urn:microsoft.com/office/officeart/2005/8/layout/lProcess2"/>
    <dgm:cxn modelId="{1B57610B-C76A-4843-9470-47D1BB35C178}" type="presParOf" srcId="{2E113359-593C-4716-87D5-8CAEC1CE3C46}" destId="{CAE75EF6-CEEE-4E20-993A-CE172DA45019}" srcOrd="2" destOrd="0" presId="urn:microsoft.com/office/officeart/2005/8/layout/lProcess2"/>
    <dgm:cxn modelId="{368A38F6-5395-4919-BF86-72F28D345680}" type="presParOf" srcId="{CAE75EF6-CEEE-4E20-993A-CE172DA45019}" destId="{43837E90-2324-4541-9D60-E065C70D0AF7}" srcOrd="0" destOrd="0" presId="urn:microsoft.com/office/officeart/2005/8/layout/lProcess2"/>
    <dgm:cxn modelId="{95F6EA9A-241B-457C-8ACE-F5091090A8AC}" type="presParOf" srcId="{CAE75EF6-CEEE-4E20-993A-CE172DA45019}" destId="{C9CC5F0A-251C-4369-A423-6E9D8562D2B1}" srcOrd="1" destOrd="0" presId="urn:microsoft.com/office/officeart/2005/8/layout/lProcess2"/>
    <dgm:cxn modelId="{E9902F78-83F0-440F-B22D-301A6C5CAA12}" type="presParOf" srcId="{CAE75EF6-CEEE-4E20-993A-CE172DA45019}" destId="{E67CB641-3241-43D8-9B66-7761A91EFB18}" srcOrd="2" destOrd="0" presId="urn:microsoft.com/office/officeart/2005/8/layout/lProcess2"/>
    <dgm:cxn modelId="{BC0B0EC6-790B-471F-ADCB-A9E87467440E}" type="presParOf" srcId="{E67CB641-3241-43D8-9B66-7761A91EFB18}" destId="{8746C6E7-F900-4C75-B508-7EA4A8E329A3}" srcOrd="0" destOrd="0" presId="urn:microsoft.com/office/officeart/2005/8/layout/lProcess2"/>
    <dgm:cxn modelId="{FED8878E-B055-4B55-9981-19895D01A1C4}" type="presParOf" srcId="{8746C6E7-F900-4C75-B508-7EA4A8E329A3}" destId="{2B904BC0-D428-40A4-8BD2-5202BD442EAD}" srcOrd="0" destOrd="0" presId="urn:microsoft.com/office/officeart/2005/8/layout/lProcess2"/>
    <dgm:cxn modelId="{BD45CE89-A912-4B0A-92EC-718C5D0BF198}" type="presParOf" srcId="{8746C6E7-F900-4C75-B508-7EA4A8E329A3}" destId="{79481D53-0B1E-48D3-84D7-85398EB9C4CD}" srcOrd="1" destOrd="0" presId="urn:microsoft.com/office/officeart/2005/8/layout/lProcess2"/>
    <dgm:cxn modelId="{5C26A1A3-3E72-4C8F-AC58-E357EC3977F3}" type="presParOf" srcId="{8746C6E7-F900-4C75-B508-7EA4A8E329A3}" destId="{0C2B144F-577E-4E5D-8E97-61B2E7496463}" srcOrd="2" destOrd="0" presId="urn:microsoft.com/office/officeart/2005/8/layout/lProcess2"/>
    <dgm:cxn modelId="{C9BDB0FE-CEE9-4019-AA42-7524020C771A}" type="presParOf" srcId="{8746C6E7-F900-4C75-B508-7EA4A8E329A3}" destId="{A7056D9C-C3E4-415A-9838-59C0ABB117E7}" srcOrd="3" destOrd="0" presId="urn:microsoft.com/office/officeart/2005/8/layout/lProcess2"/>
    <dgm:cxn modelId="{1CC78FC5-61ED-4E1B-AC20-8B60525D5F4D}" type="presParOf" srcId="{8746C6E7-F900-4C75-B508-7EA4A8E329A3}" destId="{DCA91C34-F5A7-4FF1-8CCD-DB8E8F0FBD8A}" srcOrd="4" destOrd="0" presId="urn:microsoft.com/office/officeart/2005/8/layout/lProcess2"/>
    <dgm:cxn modelId="{D1B77E91-1A2D-47BD-94F3-DB594C78BDCC}" type="presParOf" srcId="{8746C6E7-F900-4C75-B508-7EA4A8E329A3}" destId="{B061935E-5AD0-4CE9-8ACE-898144878F26}" srcOrd="5" destOrd="0" presId="urn:microsoft.com/office/officeart/2005/8/layout/lProcess2"/>
    <dgm:cxn modelId="{013C0C0B-F82C-4761-8501-14D78D91DA84}" type="presParOf" srcId="{8746C6E7-F900-4C75-B508-7EA4A8E329A3}" destId="{3846578B-C807-4CB9-85F9-3055CD5AB88B}" srcOrd="6" destOrd="0" presId="urn:microsoft.com/office/officeart/2005/8/layout/lProcess2"/>
    <dgm:cxn modelId="{DC0966FA-257E-4ADC-9A81-358BB6C2C326}" type="presParOf" srcId="{8746C6E7-F900-4C75-B508-7EA4A8E329A3}" destId="{4611096D-7AAB-41C8-B3A5-DE216C191BF4}" srcOrd="7" destOrd="0" presId="urn:microsoft.com/office/officeart/2005/8/layout/lProcess2"/>
    <dgm:cxn modelId="{95099DAD-32B1-4C76-A251-74B4E3EA653A}" type="presParOf" srcId="{8746C6E7-F900-4C75-B508-7EA4A8E329A3}" destId="{07096D36-FC53-46CE-BEB4-3E7671807285}" srcOrd="8" destOrd="0" presId="urn:microsoft.com/office/officeart/2005/8/layout/lProcess2"/>
    <dgm:cxn modelId="{5A13B8F5-A879-4011-BC03-08D44A0DC917}" type="presParOf" srcId="{8746C6E7-F900-4C75-B508-7EA4A8E329A3}" destId="{DE54B499-CD7F-4D5C-8615-6108491FC430}" srcOrd="9" destOrd="0" presId="urn:microsoft.com/office/officeart/2005/8/layout/lProcess2"/>
    <dgm:cxn modelId="{B3A7F8DF-C982-4B89-A759-60A3B9F1DD6D}" type="presParOf" srcId="{8746C6E7-F900-4C75-B508-7EA4A8E329A3}" destId="{CFD59372-F58E-4C93-B14B-13847D35650C}" srcOrd="10" destOrd="0" presId="urn:microsoft.com/office/officeart/2005/8/layout/lProcess2"/>
    <dgm:cxn modelId="{7BDB41B5-1768-4E01-9377-1D564A00F5C3}" type="presParOf" srcId="{8746C6E7-F900-4C75-B508-7EA4A8E329A3}" destId="{387A3E82-3692-4EBE-B30E-F4797039D60D}" srcOrd="11" destOrd="0" presId="urn:microsoft.com/office/officeart/2005/8/layout/lProcess2"/>
    <dgm:cxn modelId="{F72F96EE-2D4E-4FF5-8FA2-73EBDAC62518}" type="presParOf" srcId="{8746C6E7-F900-4C75-B508-7EA4A8E329A3}" destId="{C076EF88-8273-4BBD-8E12-DE2064A2FDCA}" srcOrd="12" destOrd="0" presId="urn:microsoft.com/office/officeart/2005/8/layout/lProcess2"/>
    <dgm:cxn modelId="{5DD4D2EA-3B0E-4220-9AA4-11B753236D4C}" type="presParOf" srcId="{8746C6E7-F900-4C75-B508-7EA4A8E329A3}" destId="{8BCDCBAF-309B-4E19-B6E9-85C9DCD79A68}" srcOrd="13" destOrd="0" presId="urn:microsoft.com/office/officeart/2005/8/layout/lProcess2"/>
    <dgm:cxn modelId="{AE12DD4C-9A53-4591-98D5-A9FA31E77EB8}" type="presParOf" srcId="{8746C6E7-F900-4C75-B508-7EA4A8E329A3}" destId="{97059BBE-406D-4811-8D7A-368BF6D8D83B}" srcOrd="14" destOrd="0" presId="urn:microsoft.com/office/officeart/2005/8/layout/lProcess2"/>
    <dgm:cxn modelId="{1999A1A5-6FD0-47CF-84D0-4CE7F7EDDB2F}" type="presParOf" srcId="{8746C6E7-F900-4C75-B508-7EA4A8E329A3}" destId="{899A0CEE-4978-40C8-817F-F8DF1161E97C}" srcOrd="15" destOrd="0" presId="urn:microsoft.com/office/officeart/2005/8/layout/lProcess2"/>
    <dgm:cxn modelId="{6602EB41-F2D2-4A75-8A03-DA21D695FE10}" type="presParOf" srcId="{8746C6E7-F900-4C75-B508-7EA4A8E329A3}" destId="{CC0C924D-D8A4-40B4-85C0-7B9C64B677F0}" srcOrd="16" destOrd="0" presId="urn:microsoft.com/office/officeart/2005/8/layout/lProcess2"/>
    <dgm:cxn modelId="{7EE83503-295E-40C9-833E-F27C3745B98E}" type="presParOf" srcId="{8746C6E7-F900-4C75-B508-7EA4A8E329A3}" destId="{719E08DC-AB08-4A6F-9FD6-2A4C1E14C36C}" srcOrd="17" destOrd="0" presId="urn:microsoft.com/office/officeart/2005/8/layout/lProcess2"/>
    <dgm:cxn modelId="{5390D90A-D5F6-4302-9A01-F8E763765927}" type="presParOf" srcId="{8746C6E7-F900-4C75-B508-7EA4A8E329A3}" destId="{BF105212-01B3-4F27-BDDF-FC33A5938DC5}" srcOrd="18" destOrd="0" presId="urn:microsoft.com/office/officeart/2005/8/layout/lProcess2"/>
    <dgm:cxn modelId="{04430C70-9EC4-414F-AE5A-32292623DE6C}" type="presParOf" srcId="{2E113359-593C-4716-87D5-8CAEC1CE3C46}" destId="{54C175B8-A0D9-4525-A0BB-CB6D4AEA7962}" srcOrd="3" destOrd="0" presId="urn:microsoft.com/office/officeart/2005/8/layout/lProcess2"/>
    <dgm:cxn modelId="{4C80DDF2-1127-41EA-8EAA-230248446D33}" type="presParOf" srcId="{2E113359-593C-4716-87D5-8CAEC1CE3C46}" destId="{E64762BA-56DF-4342-B0C0-3B473CDE52EA}" srcOrd="4" destOrd="0" presId="urn:microsoft.com/office/officeart/2005/8/layout/lProcess2"/>
    <dgm:cxn modelId="{04DB7B2F-6088-4E7D-B9F1-68702C9D9648}" type="presParOf" srcId="{E64762BA-56DF-4342-B0C0-3B473CDE52EA}" destId="{58B56860-B5E0-42C6-9686-D0C75728602A}" srcOrd="0" destOrd="0" presId="urn:microsoft.com/office/officeart/2005/8/layout/lProcess2"/>
    <dgm:cxn modelId="{F0E11489-34C2-4982-8949-46E1FC955080}" type="presParOf" srcId="{E64762BA-56DF-4342-B0C0-3B473CDE52EA}" destId="{A436ED3E-D652-4B53-B169-09B52F3759C8}" srcOrd="1" destOrd="0" presId="urn:microsoft.com/office/officeart/2005/8/layout/lProcess2"/>
    <dgm:cxn modelId="{733787DD-C0C5-4B70-AEEC-E1F1E9BC844A}" type="presParOf" srcId="{E64762BA-56DF-4342-B0C0-3B473CDE52EA}" destId="{F599F679-4B65-453F-923E-3F882C2C287D}" srcOrd="2" destOrd="0" presId="urn:microsoft.com/office/officeart/2005/8/layout/lProcess2"/>
    <dgm:cxn modelId="{B7C77EC9-C176-43CF-8DC3-2DB04D334777}" type="presParOf" srcId="{F599F679-4B65-453F-923E-3F882C2C287D}" destId="{46F90897-D910-4675-B590-FC56E4917FBD}" srcOrd="0" destOrd="0" presId="urn:microsoft.com/office/officeart/2005/8/layout/lProcess2"/>
    <dgm:cxn modelId="{A8F7C7C7-EDAB-4824-8541-CD302B1D3AE9}" type="presParOf" srcId="{46F90897-D910-4675-B590-FC56E4917FBD}" destId="{82D5ED17-D13A-4211-BDBB-742CBE01AE69}" srcOrd="0" destOrd="0" presId="urn:microsoft.com/office/officeart/2005/8/layout/lProcess2"/>
    <dgm:cxn modelId="{BA2AFED3-4BE2-4D8A-B09B-82DB2DE5DBEE}" type="presParOf" srcId="{46F90897-D910-4675-B590-FC56E4917FBD}" destId="{2DF0C93F-2D63-4ED8-8115-1B309F4ABCE5}" srcOrd="1" destOrd="0" presId="urn:microsoft.com/office/officeart/2005/8/layout/lProcess2"/>
    <dgm:cxn modelId="{B2C1268E-075A-461B-97E2-667C3B9BB82E}" type="presParOf" srcId="{46F90897-D910-4675-B590-FC56E4917FBD}" destId="{0F7A88EE-84C9-4185-8D0C-102F9F57BE0E}" srcOrd="2" destOrd="0" presId="urn:microsoft.com/office/officeart/2005/8/layout/lProcess2"/>
    <dgm:cxn modelId="{67DE51EF-73BC-4802-9856-2C36F27375DD}" type="presParOf" srcId="{46F90897-D910-4675-B590-FC56E4917FBD}" destId="{9AF69150-C7DD-47E1-A023-1E47AAEA9E3E}" srcOrd="3" destOrd="0" presId="urn:microsoft.com/office/officeart/2005/8/layout/lProcess2"/>
    <dgm:cxn modelId="{A7F03567-BF34-4546-A65F-2C8CFC365CE1}" type="presParOf" srcId="{46F90897-D910-4675-B590-FC56E4917FBD}" destId="{53C4DF8E-E2F2-4E4F-9B88-14ED2452EEBE}" srcOrd="4" destOrd="0" presId="urn:microsoft.com/office/officeart/2005/8/layout/lProcess2"/>
    <dgm:cxn modelId="{96344EFB-9C02-45F9-A956-11081859BDBF}" type="presParOf" srcId="{46F90897-D910-4675-B590-FC56E4917FBD}" destId="{1E8CC05B-1663-4452-B091-A527C42AAEB5}" srcOrd="5" destOrd="0" presId="urn:microsoft.com/office/officeart/2005/8/layout/lProcess2"/>
    <dgm:cxn modelId="{2317CDD1-A8AF-4472-90A2-6B2663B5FD5E}" type="presParOf" srcId="{46F90897-D910-4675-B590-FC56E4917FBD}" destId="{F209B869-A5A2-4F34-831E-9BA36C8F480B}" srcOrd="6" destOrd="0" presId="urn:microsoft.com/office/officeart/2005/8/layout/lProcess2"/>
    <dgm:cxn modelId="{2911C45A-8BC8-4518-AA4A-97647416AAD9}" type="presParOf" srcId="{46F90897-D910-4675-B590-FC56E4917FBD}" destId="{7CE1769D-FCA3-4190-A1A9-E7D92DBB102A}" srcOrd="7" destOrd="0" presId="urn:microsoft.com/office/officeart/2005/8/layout/lProcess2"/>
    <dgm:cxn modelId="{B34C7ED6-27A6-4124-8492-A45749A0A66D}" type="presParOf" srcId="{46F90897-D910-4675-B590-FC56E4917FBD}" destId="{43CA12C6-A683-43CD-AAB8-62B69FE20D62}" srcOrd="8" destOrd="0" presId="urn:microsoft.com/office/officeart/2005/8/layout/lProcess2"/>
    <dgm:cxn modelId="{80C6C7BD-032F-4B9B-B940-386588F0836A}" type="presParOf" srcId="{46F90897-D910-4675-B590-FC56E4917FBD}" destId="{574DFD17-4EE3-42BC-B5CC-2728C0824E74}" srcOrd="9" destOrd="0" presId="urn:microsoft.com/office/officeart/2005/8/layout/lProcess2"/>
    <dgm:cxn modelId="{3ADBD4E2-6C24-4B7E-9DB4-2EC8ACD2BB8F}" type="presParOf" srcId="{46F90897-D910-4675-B590-FC56E4917FBD}" destId="{07597A5E-175C-4413-8757-81C662F2F113}" srcOrd="10" destOrd="0" presId="urn:microsoft.com/office/officeart/2005/8/layout/lProcess2"/>
    <dgm:cxn modelId="{B715ACF9-62A1-45FC-8F2C-E1A2DBF3C64B}" type="presParOf" srcId="{46F90897-D910-4675-B590-FC56E4917FBD}" destId="{DAD209AC-0A9C-47F8-815A-C33AA9A0C1BA}" srcOrd="11" destOrd="0" presId="urn:microsoft.com/office/officeart/2005/8/layout/lProcess2"/>
    <dgm:cxn modelId="{F7211030-8C73-4F3C-8B91-AFCED1019C01}" type="presParOf" srcId="{46F90897-D910-4675-B590-FC56E4917FBD}" destId="{B5C41B82-F935-4397-A53A-1BAD8960A813}" srcOrd="12" destOrd="0" presId="urn:microsoft.com/office/officeart/2005/8/layout/lProcess2"/>
    <dgm:cxn modelId="{752E14ED-421B-4EEE-8A3F-61A80EA8D2D0}" type="presParOf" srcId="{46F90897-D910-4675-B590-FC56E4917FBD}" destId="{000BEB9A-7535-414B-B24B-66E520BDE092}" srcOrd="13" destOrd="0" presId="urn:microsoft.com/office/officeart/2005/8/layout/lProcess2"/>
    <dgm:cxn modelId="{C224B169-DB24-4583-9E2B-E6465E9556A6}" type="presParOf" srcId="{46F90897-D910-4675-B590-FC56E4917FBD}" destId="{3787B7BE-4CEA-4FBA-B0BD-4CD758BBA15E}" srcOrd="14" destOrd="0" presId="urn:microsoft.com/office/officeart/2005/8/layout/lProcess2"/>
    <dgm:cxn modelId="{25111108-D7FF-4BAC-92C3-89A8E6D46DBA}" type="presParOf" srcId="{46F90897-D910-4675-B590-FC56E4917FBD}" destId="{8C6D2F7B-766C-46CE-A65C-BB297BD8CFFF}" srcOrd="15" destOrd="0" presId="urn:microsoft.com/office/officeart/2005/8/layout/lProcess2"/>
    <dgm:cxn modelId="{C3754A7E-8B41-433B-BA3B-B0DFCB9C2C55}" type="presParOf" srcId="{46F90897-D910-4675-B590-FC56E4917FBD}" destId="{DBC87D95-BC4E-4877-825F-7FE67B6B4879}" srcOrd="16" destOrd="0" presId="urn:microsoft.com/office/officeart/2005/8/layout/lProcess2"/>
    <dgm:cxn modelId="{ACC0A7E9-0CC3-4149-AE25-0EDEB0F7E535}" type="presParOf" srcId="{46F90897-D910-4675-B590-FC56E4917FBD}" destId="{F4A5FFDA-8938-427C-A2D4-6C7BF8883E73}" srcOrd="17" destOrd="0" presId="urn:microsoft.com/office/officeart/2005/8/layout/lProcess2"/>
    <dgm:cxn modelId="{D8F85284-7276-48F0-A580-C8B69FBABC09}" type="presParOf" srcId="{46F90897-D910-4675-B590-FC56E4917FBD}" destId="{6F08C772-3A0E-4C45-8FD4-7A40C633D79C}" srcOrd="18" destOrd="0" presId="urn:microsoft.com/office/officeart/2005/8/layout/lProcess2"/>
    <dgm:cxn modelId="{99F70BCA-ECC0-4980-8632-B762305B2A5F}" type="presParOf" srcId="{46F90897-D910-4675-B590-FC56E4917FBD}" destId="{2A8AF40E-DE58-4498-9B28-C3553C4AD5BC}" srcOrd="19" destOrd="0" presId="urn:microsoft.com/office/officeart/2005/8/layout/lProcess2"/>
    <dgm:cxn modelId="{B98F7557-DE2A-4094-BE33-0B2BC6A6C41E}" type="presParOf" srcId="{46F90897-D910-4675-B590-FC56E4917FBD}" destId="{9764A583-9CA8-4EA5-9A99-F70576B97791}" srcOrd="2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t>Enterprise Enrolment and Azure AD Tenants</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pPr>
            <a:lnSpc>
              <a:spcPct val="100000"/>
            </a:lnSpc>
          </a:pPr>
          <a:endParaRPr lang="en-US"/>
        </a:p>
      </dgm:t>
    </dgm:pt>
    <dgm:pt modelId="{35991BD1-7470-4B06-9713-17C5EFB5D6F3}">
      <dgm:prSet/>
      <dgm:spPr/>
      <dgm:t>
        <a:bodyPr/>
        <a:lstStyle/>
        <a:p>
          <a:pPr>
            <a:lnSpc>
              <a:spcPct val="100000"/>
            </a:lnSpc>
          </a:pPr>
          <a:r>
            <a:rPr lang="en-GB"/>
            <a:t>Identity and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pPr>
            <a:lnSpc>
              <a:spcPct val="100000"/>
            </a:lnSpc>
          </a:pPr>
          <a:endParaRPr lang="en-US"/>
        </a:p>
      </dgm:t>
    </dgm:pt>
    <dgm:pt modelId="{E10CED63-7DBA-4909-B724-F0EC012891FB}">
      <dgm:prSet/>
      <dgm:spPr/>
      <dgm:t>
        <a:bodyPr/>
        <a:lstStyle/>
        <a:p>
          <a:pPr>
            <a:lnSpc>
              <a:spcPct val="100000"/>
            </a:lnSpc>
          </a:pPr>
          <a:r>
            <a:rPr lang="en-GB"/>
            <a:t>Management Group and Subscription Organisation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pPr>
            <a:lnSpc>
              <a:spcPct val="100000"/>
            </a:lnSpc>
          </a:pPr>
          <a:endParaRPr lang="en-US"/>
        </a:p>
      </dgm:t>
    </dgm:pt>
    <dgm:pt modelId="{F54A10E9-5F6E-41A0-A4BC-FE196C7EF66D}">
      <dgm:prSet/>
      <dgm:spPr/>
      <dgm:t>
        <a:bodyPr/>
        <a:lstStyle/>
        <a:p>
          <a:pPr>
            <a:lnSpc>
              <a:spcPct val="100000"/>
            </a:lnSpc>
          </a:pPr>
          <a:r>
            <a:rPr lang="en-GB"/>
            <a:t>Network Topology and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pPr>
            <a:lnSpc>
              <a:spcPct val="100000"/>
            </a:lnSpc>
          </a:pPr>
          <a:endParaRPr lang="en-US"/>
        </a:p>
      </dgm:t>
    </dgm:pt>
    <dgm:pt modelId="{5FB6FE18-45C5-4383-A34C-3F8921F06739}">
      <dgm:prSet/>
      <dgm:spPr/>
      <dgm:t>
        <a:bodyPr/>
        <a:lstStyle/>
        <a:p>
          <a:pPr>
            <a:lnSpc>
              <a:spcPct val="100000"/>
            </a:lnSpc>
          </a:pPr>
          <a:r>
            <a:rPr lang="en-GB"/>
            <a:t>Management and Monitoring</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pPr>
            <a:lnSpc>
              <a:spcPct val="100000"/>
            </a:lnSpc>
          </a:pPr>
          <a:endParaRPr lang="en-US"/>
        </a:p>
      </dgm:t>
    </dgm:pt>
    <dgm:pt modelId="{C780F354-6454-40E7-A65E-48C69E54D5EB}">
      <dgm:prSet/>
      <dgm:spPr/>
      <dgm:t>
        <a:bodyPr/>
        <a:lstStyle/>
        <a:p>
          <a:pPr>
            <a:lnSpc>
              <a:spcPct val="100000"/>
            </a:lnSpc>
          </a:pPr>
          <a:r>
            <a:rPr lang="en-US"/>
            <a:t>Business Continuity and Disaster Recovery</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pPr>
            <a:lnSpc>
              <a:spcPct val="100000"/>
            </a:lnSpc>
          </a:pPr>
          <a:endParaRPr lang="en-US"/>
        </a:p>
      </dgm:t>
    </dgm:pt>
    <dgm:pt modelId="{09BB13ED-3F44-4DE5-9F66-D4D0B2C1C51A}">
      <dgm:prSet/>
      <dgm:spPr/>
      <dgm:t>
        <a:bodyPr/>
        <a:lstStyle/>
        <a:p>
          <a:pPr>
            <a:lnSpc>
              <a:spcPct val="100000"/>
            </a:lnSpc>
          </a:pPr>
          <a:r>
            <a:rPr lang="en-GB"/>
            <a:t>Security, Governance and Compliance</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pPr>
            <a:lnSpc>
              <a:spcPct val="100000"/>
            </a:lnSpc>
          </a:pPr>
          <a:endParaRPr lang="en-US"/>
        </a:p>
      </dgm:t>
    </dgm:pt>
    <dgm:pt modelId="{915E1F59-851C-409A-9C25-8D8AA05D9A14}">
      <dgm:prSet/>
      <dgm:spPr/>
      <dgm:t>
        <a:bodyPr/>
        <a:lstStyle/>
        <a:p>
          <a:pPr>
            <a:lnSpc>
              <a:spcPct val="100000"/>
            </a:lnSpc>
          </a:pPr>
          <a:r>
            <a:rPr lang="en-GB"/>
            <a:t>Platform Automation and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accent1"/>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accent1"/>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accent1"/>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accent1"/>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accent1"/>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accent1"/>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accent1"/>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accent1"/>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dgm:t>
        <a:bodyPr/>
        <a:lstStyle/>
        <a:p>
          <a:pPr>
            <a:lnSpc>
              <a:spcPct val="100000"/>
            </a:lnSpc>
          </a:pPr>
          <a:r>
            <a:rPr lang="en-US" b="1">
              <a:solidFill>
                <a:schemeClr val="bg1"/>
              </a:solidFill>
            </a:rPr>
            <a:t>Enterprise-scale design principles</a:t>
          </a:r>
          <a:r>
            <a:rPr lang="en-US">
              <a:solidFill>
                <a:schemeClr val="bg1"/>
              </a:solidFill>
            </a:rPr>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dgm:t>
        <a:bodyPr/>
        <a:lstStyle/>
        <a:p>
          <a:pPr>
            <a:lnSpc>
              <a:spcPct val="100000"/>
            </a:lnSpc>
          </a:pPr>
          <a:r>
            <a:rPr lang="en-US" b="1">
              <a:solidFill>
                <a:schemeClr val="bg1"/>
              </a:solidFill>
            </a:rPr>
            <a:t>Enterprise-scale design guidelines</a:t>
          </a:r>
          <a:r>
            <a:rPr lang="en-US">
              <a:solidFill>
                <a:schemeClr val="bg1"/>
              </a:solidFill>
            </a:rPr>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dgm:t>
        <a:bodyPr/>
        <a:lstStyle/>
        <a:p>
          <a:pPr>
            <a:lnSpc>
              <a:spcPct val="100000"/>
            </a:lnSpc>
          </a:pPr>
          <a:r>
            <a:rPr lang="en-US" b="1">
              <a:solidFill>
                <a:schemeClr val="bg1"/>
              </a:solidFill>
            </a:rPr>
            <a:t>Enterprise-scale Implementation guide</a:t>
          </a:r>
          <a:r>
            <a:rPr lang="en-US">
              <a:solidFill>
                <a:schemeClr val="bg1"/>
              </a:solidFill>
            </a:rPr>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dgm:t>
        <a:bodyPr/>
        <a:lstStyle/>
        <a:p>
          <a:pPr>
            <a:lnSpc>
              <a:spcPct val="100000"/>
            </a:lnSpc>
          </a:pPr>
          <a:r>
            <a:rPr lang="en-US" b="1">
              <a:solidFill>
                <a:schemeClr val="bg1"/>
              </a:solidFill>
            </a:rPr>
            <a:t>Enterprise-scale foundation: </a:t>
          </a:r>
          <a:r>
            <a:rPr lang="en-US">
              <a:solidFill>
                <a:schemeClr val="bg1"/>
              </a:solidFill>
            </a:rPr>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dgm:t>
        <a:bodyPr/>
        <a:lstStyle/>
        <a:p>
          <a:pPr>
            <a:lnSpc>
              <a:spcPct val="100000"/>
            </a:lnSpc>
          </a:pPr>
          <a:r>
            <a:rPr lang="en-US" b="1">
              <a:solidFill>
                <a:schemeClr val="bg1"/>
              </a:solidFill>
            </a:rPr>
            <a:t>Enterprise-scale landing zone(s): </a:t>
          </a:r>
          <a:r>
            <a:rPr lang="en-US">
              <a:solidFill>
                <a:schemeClr val="bg1"/>
              </a:solidFill>
            </a:rPr>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017AA-516F-4A3B-87CF-45E73D1A9637}">
      <dsp:nvSpPr>
        <dsp:cNvPr id="0" name=""/>
        <dsp:cNvSpPr/>
      </dsp:nvSpPr>
      <dsp:spPr>
        <a:xfrm>
          <a:off x="16" y="0"/>
          <a:ext cx="3564409" cy="5612876"/>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80000"/>
            </a:lnSpc>
            <a:spcBef>
              <a:spcPct val="0"/>
            </a:spcBef>
            <a:spcAft>
              <a:spcPts val="0"/>
            </a:spcAft>
            <a:buNone/>
          </a:pPr>
          <a:r>
            <a:rPr lang="en-US" sz="2800" b="0" kern="1200">
              <a:solidFill>
                <a:schemeClr val="bg1"/>
              </a:solidFill>
              <a:latin typeface="+mj-lt"/>
              <a:cs typeface="Segoe UI Semilight" panose="020B0402040204020203" pitchFamily="34" charset="0"/>
            </a:rPr>
            <a:t>People </a:t>
          </a:r>
        </a:p>
      </dsp:txBody>
      <dsp:txXfrm>
        <a:off x="16" y="0"/>
        <a:ext cx="3564409" cy="1683862"/>
      </dsp:txXfrm>
    </dsp:sp>
    <dsp:sp modelId="{358E3636-FF4F-4D00-AAB8-C05895CFE6A5}">
      <dsp:nvSpPr>
        <dsp:cNvPr id="0" name=""/>
        <dsp:cNvSpPr/>
      </dsp:nvSpPr>
      <dsp:spPr>
        <a:xfrm>
          <a:off x="400955" y="1352574"/>
          <a:ext cx="2851527" cy="81767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Governance -Ownership Cloud Technology Risk Management Framework (CTRMF) and Cyber Risk Resilience Framework (CRRF)</a:t>
          </a:r>
        </a:p>
      </dsp:txBody>
      <dsp:txXfrm>
        <a:off x="424904" y="1376523"/>
        <a:ext cx="2803629" cy="769778"/>
      </dsp:txXfrm>
    </dsp:sp>
    <dsp:sp modelId="{DB0D7F4C-3E43-4ED9-AE32-B16D96157BCD}">
      <dsp:nvSpPr>
        <dsp:cNvPr id="0" name=""/>
        <dsp:cNvSpPr/>
      </dsp:nvSpPr>
      <dsp:spPr>
        <a:xfrm>
          <a:off x="388693" y="2384094"/>
          <a:ext cx="2851527" cy="81767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Governance - Governance team TRMF and CRRF </a:t>
          </a:r>
        </a:p>
      </dsp:txBody>
      <dsp:txXfrm>
        <a:off x="412642" y="2408043"/>
        <a:ext cx="2803629" cy="769778"/>
      </dsp:txXfrm>
    </dsp:sp>
    <dsp:sp modelId="{6D88D7B9-E477-4D24-9507-731C69D5B7F8}">
      <dsp:nvSpPr>
        <dsp:cNvPr id="0" name=""/>
        <dsp:cNvSpPr/>
      </dsp:nvSpPr>
      <dsp:spPr>
        <a:xfrm>
          <a:off x="363999" y="3417070"/>
          <a:ext cx="2851527" cy="81767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Governance - Implementation team TRMF and CRRF</a:t>
          </a:r>
        </a:p>
      </dsp:txBody>
      <dsp:txXfrm>
        <a:off x="387948" y="3441019"/>
        <a:ext cx="2803629" cy="769778"/>
      </dsp:txXfrm>
    </dsp:sp>
    <dsp:sp modelId="{A8B91C4A-335F-4295-A272-50041042FE42}">
      <dsp:nvSpPr>
        <dsp:cNvPr id="0" name=""/>
        <dsp:cNvSpPr/>
      </dsp:nvSpPr>
      <dsp:spPr>
        <a:xfrm>
          <a:off x="357811" y="4514418"/>
          <a:ext cx="2851527" cy="81767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Internal Awareness and Training</a:t>
          </a:r>
        </a:p>
      </dsp:txBody>
      <dsp:txXfrm>
        <a:off x="381760" y="4538367"/>
        <a:ext cx="2803629" cy="769778"/>
      </dsp:txXfrm>
    </dsp:sp>
    <dsp:sp modelId="{43837E90-2324-4541-9D60-E065C70D0AF7}">
      <dsp:nvSpPr>
        <dsp:cNvPr id="0" name=""/>
        <dsp:cNvSpPr/>
      </dsp:nvSpPr>
      <dsp:spPr>
        <a:xfrm>
          <a:off x="3833110" y="0"/>
          <a:ext cx="3564409" cy="5612876"/>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80000"/>
            </a:lnSpc>
            <a:spcBef>
              <a:spcPct val="0"/>
            </a:spcBef>
            <a:spcAft>
              <a:spcPts val="0"/>
            </a:spcAft>
            <a:buNone/>
          </a:pPr>
          <a:r>
            <a:rPr lang="en-US" sz="2800" b="0" kern="1200">
              <a:solidFill>
                <a:schemeClr val="bg1"/>
              </a:solidFill>
              <a:latin typeface="+mj-lt"/>
              <a:cs typeface="Segoe UI Semilight" panose="020B0402040204020203" pitchFamily="34" charset="0"/>
            </a:rPr>
            <a:t>Process</a:t>
          </a:r>
        </a:p>
      </dsp:txBody>
      <dsp:txXfrm>
        <a:off x="3833110" y="0"/>
        <a:ext cx="3564409" cy="1683862"/>
      </dsp:txXfrm>
    </dsp:sp>
    <dsp:sp modelId="{2B904BC0-D428-40A4-8BD2-5202BD442EAD}">
      <dsp:nvSpPr>
        <dsp:cNvPr id="0" name=""/>
        <dsp:cNvSpPr/>
      </dsp:nvSpPr>
      <dsp:spPr>
        <a:xfrm>
          <a:off x="4189551" y="1307750"/>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Technology Operations Management - Technology Project Management</a:t>
          </a:r>
        </a:p>
      </dsp:txBody>
      <dsp:txXfrm>
        <a:off x="4197756" y="1315955"/>
        <a:ext cx="2835117" cy="263719"/>
      </dsp:txXfrm>
    </dsp:sp>
    <dsp:sp modelId="{0C2B144F-577E-4E5D-8E97-61B2E7496463}">
      <dsp:nvSpPr>
        <dsp:cNvPr id="0" name=""/>
        <dsp:cNvSpPr/>
      </dsp:nvSpPr>
      <dsp:spPr>
        <a:xfrm>
          <a:off x="4183363" y="1662041"/>
          <a:ext cx="2851527" cy="52583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System Development and Acquisition –Cloud Adoption framework Cyber Risk management framework</a:t>
          </a:r>
        </a:p>
      </dsp:txBody>
      <dsp:txXfrm>
        <a:off x="4198764" y="1677442"/>
        <a:ext cx="2820725" cy="495032"/>
      </dsp:txXfrm>
    </dsp:sp>
    <dsp:sp modelId="{DCA91C34-F5A7-4FF1-8CCD-DB8E8F0FBD8A}">
      <dsp:nvSpPr>
        <dsp:cNvPr id="0" name=""/>
        <dsp:cNvSpPr/>
      </dsp:nvSpPr>
      <dsp:spPr>
        <a:xfrm>
          <a:off x="4171016" y="2244030"/>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Technology Audit process</a:t>
          </a:r>
        </a:p>
      </dsp:txBody>
      <dsp:txXfrm>
        <a:off x="4179221" y="2252235"/>
        <a:ext cx="2835117" cy="263719"/>
      </dsp:txXfrm>
    </dsp:sp>
    <dsp:sp modelId="{3846578B-C807-4CB9-85F9-3055CD5AB88B}">
      <dsp:nvSpPr>
        <dsp:cNvPr id="0" name=""/>
        <dsp:cNvSpPr/>
      </dsp:nvSpPr>
      <dsp:spPr>
        <a:xfrm>
          <a:off x="4177204" y="2600083"/>
          <a:ext cx="2851527" cy="35579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Third Party Service Provider Management - Outsourcing risk management. </a:t>
          </a:r>
        </a:p>
      </dsp:txBody>
      <dsp:txXfrm>
        <a:off x="4187625" y="2610504"/>
        <a:ext cx="2830685" cy="334951"/>
      </dsp:txXfrm>
    </dsp:sp>
    <dsp:sp modelId="{07096D36-FC53-46CE-BEB4-3E7671807285}">
      <dsp:nvSpPr>
        <dsp:cNvPr id="0" name=""/>
        <dsp:cNvSpPr/>
      </dsp:nvSpPr>
      <dsp:spPr>
        <a:xfrm>
          <a:off x="4183363" y="3021806"/>
          <a:ext cx="2851527" cy="41428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Cloud Service - Cloud Services Public cloud services adoption risk management.  Azure Cloud Adoption Framework</a:t>
          </a:r>
        </a:p>
      </dsp:txBody>
      <dsp:txXfrm>
        <a:off x="4195497" y="3033940"/>
        <a:ext cx="2827259" cy="390013"/>
      </dsp:txXfrm>
    </dsp:sp>
    <dsp:sp modelId="{CFD59372-F58E-4C93-B14B-13847D35650C}">
      <dsp:nvSpPr>
        <dsp:cNvPr id="0" name=""/>
        <dsp:cNvSpPr/>
      </dsp:nvSpPr>
      <dsp:spPr>
        <a:xfrm>
          <a:off x="4157928" y="3520618"/>
          <a:ext cx="2902398"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Cybersecurity Operations; Vulnerability Assessment and Penetration Testing (VAPT) activities.</a:t>
          </a:r>
        </a:p>
      </dsp:txBody>
      <dsp:txXfrm>
        <a:off x="4166133" y="3528823"/>
        <a:ext cx="2885988" cy="263719"/>
      </dsp:txXfrm>
    </dsp:sp>
    <dsp:sp modelId="{C076EF88-8273-4BBD-8E12-DE2064A2FDCA}">
      <dsp:nvSpPr>
        <dsp:cNvPr id="0" name=""/>
        <dsp:cNvSpPr/>
      </dsp:nvSpPr>
      <dsp:spPr>
        <a:xfrm>
          <a:off x="4189551" y="3855686"/>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Security of Digital Services</a:t>
          </a:r>
        </a:p>
      </dsp:txBody>
      <dsp:txXfrm>
        <a:off x="4197756" y="3863891"/>
        <a:ext cx="2835117" cy="263719"/>
      </dsp:txXfrm>
    </dsp:sp>
    <dsp:sp modelId="{97059BBE-406D-4811-8D7A-368BF6D8D83B}">
      <dsp:nvSpPr>
        <dsp:cNvPr id="0" name=""/>
        <dsp:cNvSpPr/>
      </dsp:nvSpPr>
      <dsp:spPr>
        <a:xfrm>
          <a:off x="4177204" y="4208514"/>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Cyber Risk Management</a:t>
          </a:r>
        </a:p>
      </dsp:txBody>
      <dsp:txXfrm>
        <a:off x="4185409" y="4216719"/>
        <a:ext cx="2835117" cy="263719"/>
      </dsp:txXfrm>
    </dsp:sp>
    <dsp:sp modelId="{CC0C924D-D8A4-40B4-85C0-7B9C64B677F0}">
      <dsp:nvSpPr>
        <dsp:cNvPr id="0" name=""/>
        <dsp:cNvSpPr/>
      </dsp:nvSpPr>
      <dsp:spPr>
        <a:xfrm>
          <a:off x="4189551" y="4579080"/>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Security Operations Centre (SOC)</a:t>
          </a:r>
        </a:p>
      </dsp:txBody>
      <dsp:txXfrm>
        <a:off x="4197756" y="4587285"/>
        <a:ext cx="2835117" cy="263719"/>
      </dsp:txXfrm>
    </dsp:sp>
    <dsp:sp modelId="{BF105212-01B3-4F27-BDDF-FC33A5938DC5}">
      <dsp:nvSpPr>
        <dsp:cNvPr id="0" name=""/>
        <dsp:cNvSpPr/>
      </dsp:nvSpPr>
      <dsp:spPr>
        <a:xfrm>
          <a:off x="4214246" y="4955571"/>
          <a:ext cx="2851527" cy="2801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Cyber crisis management policies and procedures.</a:t>
          </a:r>
        </a:p>
      </dsp:txBody>
      <dsp:txXfrm>
        <a:off x="4222451" y="4963776"/>
        <a:ext cx="2835117" cy="263719"/>
      </dsp:txXfrm>
    </dsp:sp>
    <dsp:sp modelId="{58B56860-B5E0-42C6-9686-D0C75728602A}">
      <dsp:nvSpPr>
        <dsp:cNvPr id="0" name=""/>
        <dsp:cNvSpPr/>
      </dsp:nvSpPr>
      <dsp:spPr>
        <a:xfrm>
          <a:off x="7666221" y="0"/>
          <a:ext cx="3564409" cy="5612876"/>
        </a:xfrm>
        <a:prstGeom prst="roundRect">
          <a:avLst>
            <a:gd name="adj" fmla="val 10000"/>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80000"/>
            </a:lnSpc>
            <a:spcBef>
              <a:spcPct val="0"/>
            </a:spcBef>
            <a:spcAft>
              <a:spcPts val="0"/>
            </a:spcAft>
            <a:buNone/>
          </a:pPr>
          <a:r>
            <a:rPr lang="en-US" sz="2800" b="0" kern="1200">
              <a:solidFill>
                <a:schemeClr val="bg1"/>
              </a:solidFill>
              <a:latin typeface="+mj-lt"/>
              <a:cs typeface="Segoe UI Semilight" panose="020B0402040204020203" pitchFamily="34" charset="0"/>
            </a:rPr>
            <a:t>Technology</a:t>
          </a:r>
        </a:p>
      </dsp:txBody>
      <dsp:txXfrm>
        <a:off x="7666221" y="0"/>
        <a:ext cx="3564409" cy="1683862"/>
      </dsp:txXfrm>
    </dsp:sp>
    <dsp:sp modelId="{82D5ED17-D13A-4211-BDBB-742CBE01AE69}">
      <dsp:nvSpPr>
        <dsp:cNvPr id="0" name=""/>
        <dsp:cNvSpPr/>
      </dsp:nvSpPr>
      <dsp:spPr>
        <a:xfrm>
          <a:off x="7959527" y="1329746"/>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Cryptography -  Azure policy and controls.</a:t>
          </a:r>
        </a:p>
      </dsp:txBody>
      <dsp:txXfrm>
        <a:off x="7968045" y="1338264"/>
        <a:ext cx="2834491" cy="273782"/>
      </dsp:txXfrm>
    </dsp:sp>
    <dsp:sp modelId="{0F7A88EE-84C9-4185-8D0C-102F9F57BE0E}">
      <dsp:nvSpPr>
        <dsp:cNvPr id="0" name=""/>
        <dsp:cNvSpPr/>
      </dsp:nvSpPr>
      <dsp:spPr>
        <a:xfrm>
          <a:off x="7971874" y="1665304"/>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Data center Ops Resiliency - Azure Well architected</a:t>
          </a:r>
        </a:p>
      </dsp:txBody>
      <dsp:txXfrm>
        <a:off x="7980392" y="1673822"/>
        <a:ext cx="2834491" cy="273782"/>
      </dsp:txXfrm>
    </dsp:sp>
    <dsp:sp modelId="{53C4DF8E-E2F2-4E4F-9B88-14ED2452EEBE}">
      <dsp:nvSpPr>
        <dsp:cNvPr id="0" name=""/>
        <dsp:cNvSpPr/>
      </dsp:nvSpPr>
      <dsp:spPr>
        <a:xfrm>
          <a:off x="7984221" y="2012700"/>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Data Centre Operations - Data center operations and capacity management. </a:t>
          </a:r>
        </a:p>
      </dsp:txBody>
      <dsp:txXfrm>
        <a:off x="7992739" y="2021218"/>
        <a:ext cx="2834491" cy="273782"/>
      </dsp:txXfrm>
    </dsp:sp>
    <dsp:sp modelId="{F209B869-A5A2-4F34-831E-9BA36C8F480B}">
      <dsp:nvSpPr>
        <dsp:cNvPr id="0" name=""/>
        <dsp:cNvSpPr/>
      </dsp:nvSpPr>
      <dsp:spPr>
        <a:xfrm>
          <a:off x="7996597" y="2384095"/>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Network Resiliency - Data center network reliability, scalability, and security</a:t>
          </a:r>
        </a:p>
      </dsp:txBody>
      <dsp:txXfrm>
        <a:off x="8005115" y="2392613"/>
        <a:ext cx="2834491" cy="273782"/>
      </dsp:txXfrm>
    </dsp:sp>
    <dsp:sp modelId="{43CA12C6-A683-43CD-AAB8-62B69FE20D62}">
      <dsp:nvSpPr>
        <dsp:cNvPr id="0" name=""/>
        <dsp:cNvSpPr/>
      </dsp:nvSpPr>
      <dsp:spPr>
        <a:xfrm>
          <a:off x="8002756" y="2772595"/>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Access Control – Azure Policy, Azure AD Access control policy - physical and logical.</a:t>
          </a:r>
        </a:p>
      </dsp:txBody>
      <dsp:txXfrm>
        <a:off x="8011274" y="2781113"/>
        <a:ext cx="2834491" cy="273782"/>
      </dsp:txXfrm>
    </dsp:sp>
    <dsp:sp modelId="{07597A5E-175C-4413-8757-81C662F2F113}">
      <dsp:nvSpPr>
        <dsp:cNvPr id="0" name=""/>
        <dsp:cNvSpPr/>
      </dsp:nvSpPr>
      <dsp:spPr>
        <a:xfrm>
          <a:off x="8008944" y="3149582"/>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Patch and End-of-Life System Management</a:t>
          </a:r>
        </a:p>
      </dsp:txBody>
      <dsp:txXfrm>
        <a:off x="8017462" y="3158100"/>
        <a:ext cx="2834491" cy="273782"/>
      </dsp:txXfrm>
    </dsp:sp>
    <dsp:sp modelId="{B5C41B82-F935-4397-A53A-1BAD8960A813}">
      <dsp:nvSpPr>
        <dsp:cNvPr id="0" name=""/>
        <dsp:cNvSpPr/>
      </dsp:nvSpPr>
      <dsp:spPr>
        <a:xfrm>
          <a:off x="8008944" y="3520651"/>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Cybersecurity Operations; Vulnerability Assessment and Penetration Testing (VAPT) activities.</a:t>
          </a:r>
        </a:p>
      </dsp:txBody>
      <dsp:txXfrm>
        <a:off x="8017462" y="3529169"/>
        <a:ext cx="2834491" cy="273782"/>
      </dsp:txXfrm>
    </dsp:sp>
    <dsp:sp modelId="{3787B7BE-4CEA-4FBA-B0BD-4CD758BBA15E}">
      <dsp:nvSpPr>
        <dsp:cNvPr id="0" name=""/>
        <dsp:cNvSpPr/>
      </dsp:nvSpPr>
      <dsp:spPr>
        <a:xfrm>
          <a:off x="8033638" y="3879884"/>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Distributed Denial of Service (DDoS)</a:t>
          </a:r>
        </a:p>
      </dsp:txBody>
      <dsp:txXfrm>
        <a:off x="8042156" y="3888402"/>
        <a:ext cx="2834491" cy="273782"/>
      </dsp:txXfrm>
    </dsp:sp>
    <dsp:sp modelId="{DBC87D95-BC4E-4877-825F-7FE67B6B4879}">
      <dsp:nvSpPr>
        <dsp:cNvPr id="0" name=""/>
        <dsp:cNvSpPr/>
      </dsp:nvSpPr>
      <dsp:spPr>
        <a:xfrm>
          <a:off x="8008944" y="4227280"/>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Data Loss Prevention (DLP)</a:t>
          </a:r>
        </a:p>
      </dsp:txBody>
      <dsp:txXfrm>
        <a:off x="8017462" y="4235798"/>
        <a:ext cx="2834491" cy="273782"/>
      </dsp:txXfrm>
    </dsp:sp>
    <dsp:sp modelId="{6F08C772-3A0E-4C45-8FD4-7A40C633D79C}">
      <dsp:nvSpPr>
        <dsp:cNvPr id="0" name=""/>
        <dsp:cNvSpPr/>
      </dsp:nvSpPr>
      <dsp:spPr>
        <a:xfrm>
          <a:off x="8027479" y="4622024"/>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Cyber Response and Recovery</a:t>
          </a:r>
        </a:p>
      </dsp:txBody>
      <dsp:txXfrm>
        <a:off x="8035997" y="4630542"/>
        <a:ext cx="2834491" cy="273782"/>
      </dsp:txXfrm>
    </dsp:sp>
    <dsp:sp modelId="{9764A583-9CA8-4EA5-9A99-F70576B97791}">
      <dsp:nvSpPr>
        <dsp:cNvPr id="0" name=""/>
        <dsp:cNvSpPr/>
      </dsp:nvSpPr>
      <dsp:spPr>
        <a:xfrm>
          <a:off x="8033638" y="4981253"/>
          <a:ext cx="2851527" cy="29081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80000"/>
            </a:lnSpc>
            <a:spcBef>
              <a:spcPct val="0"/>
            </a:spcBef>
            <a:spcAft>
              <a:spcPts val="0"/>
            </a:spcAft>
            <a:buNone/>
          </a:pPr>
          <a:r>
            <a:rPr lang="en-US" sz="900" b="0" kern="1200">
              <a:solidFill>
                <a:schemeClr val="bg1"/>
              </a:solidFill>
              <a:latin typeface="Segoe UI Semilight" panose="020B0402040204020203" pitchFamily="34" charset="0"/>
              <a:cs typeface="Segoe UI Semilight" panose="020B0402040204020203" pitchFamily="34" charset="0"/>
            </a:rPr>
            <a:t>Technology and cybersecurity awareness education.</a:t>
          </a:r>
        </a:p>
      </dsp:txBody>
      <dsp:txXfrm>
        <a:off x="8042156" y="4989771"/>
        <a:ext cx="2834491" cy="2737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98036" y="243150"/>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Enterprise Enrolment and Azure AD Tenants</a:t>
          </a:r>
          <a:endParaRPr lang="en-US" sz="1800" kern="1200"/>
        </a:p>
      </dsp:txBody>
      <dsp:txXfrm>
        <a:off x="1418259" y="243150"/>
        <a:ext cx="2174551" cy="922536"/>
      </dsp:txXfrm>
    </dsp:sp>
    <dsp:sp modelId="{7ED0A2F5-F723-49EF-A5A7-3C77B4FB6A4F}">
      <dsp:nvSpPr>
        <dsp:cNvPr id="0" name=""/>
        <dsp:cNvSpPr/>
      </dsp:nvSpPr>
      <dsp:spPr>
        <a:xfrm>
          <a:off x="3971709" y="243150"/>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Identity and Access Management</a:t>
          </a:r>
          <a:endParaRPr lang="en-US" sz="1800" kern="1200"/>
        </a:p>
      </dsp:txBody>
      <dsp:txXfrm>
        <a:off x="5091933" y="243150"/>
        <a:ext cx="2174551" cy="922536"/>
      </dsp:txXfrm>
    </dsp:sp>
    <dsp:sp modelId="{44DF07C3-9084-4F2E-B582-EBC0D0AD4A40}">
      <dsp:nvSpPr>
        <dsp:cNvPr id="0" name=""/>
        <dsp:cNvSpPr/>
      </dsp:nvSpPr>
      <dsp:spPr>
        <a:xfrm>
          <a:off x="7645383" y="243150"/>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Group and Subscription Organisation</a:t>
          </a:r>
          <a:endParaRPr lang="en-US" sz="1800" kern="1200"/>
        </a:p>
      </dsp:txBody>
      <dsp:txXfrm>
        <a:off x="8765606" y="243150"/>
        <a:ext cx="2174551" cy="922536"/>
      </dsp:txXfrm>
    </dsp:sp>
    <dsp:sp modelId="{D36B881B-03CF-4516-BF77-6A0D0DDE8AAA}">
      <dsp:nvSpPr>
        <dsp:cNvPr id="0" name=""/>
        <dsp:cNvSpPr/>
      </dsp:nvSpPr>
      <dsp:spPr>
        <a:xfrm>
          <a:off x="298036" y="2003816"/>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Network Topology and Connectivity</a:t>
          </a:r>
          <a:endParaRPr lang="en-US" sz="1800" kern="1200"/>
        </a:p>
      </dsp:txBody>
      <dsp:txXfrm>
        <a:off x="1418259" y="2003816"/>
        <a:ext cx="2174551" cy="922536"/>
      </dsp:txXfrm>
    </dsp:sp>
    <dsp:sp modelId="{DF4E098E-F011-422D-8964-85E7B23E1DA7}">
      <dsp:nvSpPr>
        <dsp:cNvPr id="0" name=""/>
        <dsp:cNvSpPr/>
      </dsp:nvSpPr>
      <dsp:spPr>
        <a:xfrm>
          <a:off x="3971709" y="2003816"/>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and Monitoring</a:t>
          </a:r>
          <a:endParaRPr lang="en-US" sz="1800" kern="1200"/>
        </a:p>
      </dsp:txBody>
      <dsp:txXfrm>
        <a:off x="5091933" y="2003816"/>
        <a:ext cx="2174551" cy="922536"/>
      </dsp:txXfrm>
    </dsp:sp>
    <dsp:sp modelId="{9B979C08-F35E-4CC9-A78D-7F533F66E13D}">
      <dsp:nvSpPr>
        <dsp:cNvPr id="0" name=""/>
        <dsp:cNvSpPr/>
      </dsp:nvSpPr>
      <dsp:spPr>
        <a:xfrm>
          <a:off x="7645383" y="2003816"/>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Business Continuity and Disaster Recovery</a:t>
          </a:r>
        </a:p>
      </dsp:txBody>
      <dsp:txXfrm>
        <a:off x="8765606" y="2003816"/>
        <a:ext cx="2174551" cy="922536"/>
      </dsp:txXfrm>
    </dsp:sp>
    <dsp:sp modelId="{36C6CFA6-984E-4ED4-A111-67779CE75AA3}">
      <dsp:nvSpPr>
        <dsp:cNvPr id="0" name=""/>
        <dsp:cNvSpPr/>
      </dsp:nvSpPr>
      <dsp:spPr>
        <a:xfrm>
          <a:off x="298036" y="3764481"/>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Security, Governance and Compliance</a:t>
          </a:r>
          <a:endParaRPr lang="en-US" sz="1800" kern="1200"/>
        </a:p>
      </dsp:txBody>
      <dsp:txXfrm>
        <a:off x="1418259" y="3764481"/>
        <a:ext cx="2174551" cy="922536"/>
      </dsp:txXfrm>
    </dsp:sp>
    <dsp:sp modelId="{1F9DE0C6-9A47-4519-86E1-464AEE583F9D}">
      <dsp:nvSpPr>
        <dsp:cNvPr id="0" name=""/>
        <dsp:cNvSpPr/>
      </dsp:nvSpPr>
      <dsp:spPr>
        <a:xfrm>
          <a:off x="3971709" y="3764481"/>
          <a:ext cx="922536" cy="922536"/>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Platform Automation and DevOps</a:t>
          </a:r>
          <a:endParaRPr lang="en-US" sz="1800" kern="1200"/>
        </a:p>
      </dsp:txBody>
      <dsp:txXfrm>
        <a:off x="5091933" y="3764481"/>
        <a:ext cx="2174551" cy="922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1" y="71512"/>
          <a:ext cx="4895393" cy="4032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Architecture</a:t>
          </a:r>
          <a:r>
            <a:rPr lang="en-US" sz="1400" kern="1200">
              <a:solidFill>
                <a:schemeClr val="bg1"/>
              </a:solidFill>
            </a:rPr>
            <a:t>:</a:t>
          </a:r>
        </a:p>
      </dsp:txBody>
      <dsp:txXfrm>
        <a:off x="51" y="71512"/>
        <a:ext cx="4895393" cy="403200"/>
      </dsp:txXfrm>
    </dsp:sp>
    <dsp:sp modelId="{CF087F75-864E-4FC8-A613-12614343C5E3}">
      <dsp:nvSpPr>
        <dsp:cNvPr id="0" name=""/>
        <dsp:cNvSpPr/>
      </dsp:nvSpPr>
      <dsp:spPr>
        <a:xfrm>
          <a:off x="51" y="474712"/>
          <a:ext cx="4895393" cy="2152079"/>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solidFill>
                <a:schemeClr val="bg1"/>
              </a:solidFill>
            </a:rPr>
            <a:t>Enterprise-scale design principles</a:t>
          </a:r>
          <a:r>
            <a:rPr lang="en-US" sz="1400" kern="1200">
              <a:solidFill>
                <a:schemeClr val="bg1"/>
              </a:solidFill>
            </a:rPr>
            <a:t>: Principles to help/guide you customize the design.</a:t>
          </a:r>
        </a:p>
        <a:p>
          <a:pPr marL="114300" lvl="1" indent="-114300" algn="l" defTabSz="622300">
            <a:lnSpc>
              <a:spcPct val="100000"/>
            </a:lnSpc>
            <a:spcBef>
              <a:spcPct val="0"/>
            </a:spcBef>
            <a:spcAft>
              <a:spcPct val="15000"/>
            </a:spcAft>
            <a:buChar char="•"/>
          </a:pPr>
          <a:r>
            <a:rPr lang="en-US" sz="1400" b="1" kern="1200">
              <a:solidFill>
                <a:schemeClr val="bg1"/>
              </a:solidFill>
            </a:rPr>
            <a:t>Enterprise-scale design guidelines</a:t>
          </a:r>
          <a:r>
            <a:rPr lang="en-US" sz="1400" kern="1200">
              <a:solidFill>
                <a:schemeClr val="bg1"/>
              </a:solidFill>
            </a:rPr>
            <a:t>: Guidelines (decisions and recommendations) for the 8 components of the enterprise-scale architecture</a:t>
          </a:r>
        </a:p>
        <a:p>
          <a:pPr marL="114300" lvl="1" indent="-114300" algn="l" defTabSz="622300">
            <a:lnSpc>
              <a:spcPct val="100000"/>
            </a:lnSpc>
            <a:spcBef>
              <a:spcPct val="0"/>
            </a:spcBef>
            <a:spcAft>
              <a:spcPct val="15000"/>
            </a:spcAft>
            <a:buChar char="•"/>
          </a:pPr>
          <a:r>
            <a:rPr lang="en-US" sz="1400" b="1" kern="1200">
              <a:solidFill>
                <a:schemeClr val="bg1"/>
              </a:solidFill>
            </a:rPr>
            <a:t>Enterprise-scale Implementation guide</a:t>
          </a:r>
          <a:r>
            <a:rPr lang="en-US" sz="1400" kern="1200">
              <a:solidFill>
                <a:schemeClr val="bg1"/>
              </a:solidFill>
            </a:rPr>
            <a:t>: The way you create those things using reference implementation in GitHub and the deployment pipeline</a:t>
          </a:r>
        </a:p>
      </dsp:txBody>
      <dsp:txXfrm>
        <a:off x="51" y="474712"/>
        <a:ext cx="4895393" cy="2152079"/>
      </dsp:txXfrm>
    </dsp:sp>
    <dsp:sp modelId="{94DAAAF8-BA6E-482E-992B-0773D21079D5}">
      <dsp:nvSpPr>
        <dsp:cNvPr id="0" name=""/>
        <dsp:cNvSpPr/>
      </dsp:nvSpPr>
      <dsp:spPr>
        <a:xfrm>
          <a:off x="5580800" y="71512"/>
          <a:ext cx="4895393" cy="4032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reference Implementation</a:t>
          </a:r>
          <a:r>
            <a:rPr lang="en-US" sz="1400" kern="1200">
              <a:solidFill>
                <a:schemeClr val="bg1"/>
              </a:solidFill>
            </a:rPr>
            <a:t>: </a:t>
          </a:r>
        </a:p>
      </dsp:txBody>
      <dsp:txXfrm>
        <a:off x="5580800" y="71512"/>
        <a:ext cx="4895393" cy="403200"/>
      </dsp:txXfrm>
    </dsp:sp>
    <dsp:sp modelId="{D228D250-7AEF-4648-95C6-D9AB68381703}">
      <dsp:nvSpPr>
        <dsp:cNvPr id="0" name=""/>
        <dsp:cNvSpPr/>
      </dsp:nvSpPr>
      <dsp:spPr>
        <a:xfrm>
          <a:off x="5580800" y="474712"/>
          <a:ext cx="4895393" cy="2152079"/>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solidFill>
                <a:schemeClr val="bg1"/>
              </a:solidFill>
            </a:rPr>
            <a:t>Enterprise-scale foundation: </a:t>
          </a:r>
          <a:r>
            <a:rPr lang="en-US" sz="1400" kern="1200">
              <a:solidFill>
                <a:schemeClr val="bg1"/>
              </a:solidFill>
            </a:rPr>
            <a:t>A reference implementation of shared services containing network, security, identity, governance services required to construct and operationalize an enterprise-scale landing zone</a:t>
          </a:r>
        </a:p>
        <a:p>
          <a:pPr marL="114300" lvl="1" indent="-114300" algn="l" defTabSz="622300">
            <a:lnSpc>
              <a:spcPct val="100000"/>
            </a:lnSpc>
            <a:spcBef>
              <a:spcPct val="0"/>
            </a:spcBef>
            <a:spcAft>
              <a:spcPct val="15000"/>
            </a:spcAft>
            <a:buChar char="•"/>
          </a:pPr>
          <a:r>
            <a:rPr lang="en-US" sz="1400" b="1" kern="1200">
              <a:solidFill>
                <a:schemeClr val="bg1"/>
              </a:solidFill>
            </a:rPr>
            <a:t>Enterprise-scale landing zone(s): </a:t>
          </a:r>
          <a:r>
            <a:rPr lang="en-US" sz="1400" kern="1200">
              <a:solidFill>
                <a:schemeClr val="bg1"/>
              </a:solidFill>
            </a:rPr>
            <a:t>A reference implementation of a workload environment conforming to the enterprise-scale architecture (opinionated way to implement, code)</a:t>
          </a:r>
        </a:p>
      </dsp:txBody>
      <dsp:txXfrm>
        <a:off x="5580800" y="474712"/>
        <a:ext cx="4895393" cy="2152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5A8823B5-85D9-43E6-ADA4-75252BBF3A0D}" type="datetime8">
              <a:rPr lang="en-US" smtClean="0">
                <a:latin typeface="Segoe UI" pitchFamily="34" charset="0"/>
              </a:rPr>
              <a:t>9/23/2021 10:57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4" cy="46482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831583"/>
            <a:ext cx="6052312" cy="361897"/>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atin typeface="Segoe UI" pitchFamily="34" charset="0"/>
              </a:defRPr>
            </a:lvl1pPr>
          </a:lstStyle>
          <a:p>
            <a:fld id="{8C580FB9-740F-43AA-833E-AA87C53356C6}" type="datetime8">
              <a:rPr lang="en-US" smtClean="0"/>
              <a:t>9/23/2021 10:57 PM</a:t>
            </a:fld>
            <a:endParaRPr lang="en-US"/>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7"/>
            <a:ext cx="968150" cy="46482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trustcenter/Compliance/Due-Diligence-Checklis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edium.com/@loukerner/huge-tech-milestone-or-non-event-897c7672a613"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news.microsoft.com/es-es/2019/04/29/santander-partners-with-microsoft-as-a-preferred-strategic-cloud-provider-to-enable-the-banks-digital-transformation/" TargetMode="External"/><Relationship Id="rId5" Type="http://schemas.openxmlformats.org/officeDocument/2006/relationships/hyperlink" Target="https://news.microsoft.com/europe/2017/05/17/ubs-uses-microsoft-cloud-save-costs-improve-services/" TargetMode="External"/><Relationship Id="rId4" Type="http://schemas.openxmlformats.org/officeDocument/2006/relationships/hyperlink" Target="https://news.microsoft.com/en-au/features/nab-and-microsoft-sign-five-year-multi-cloud-partnership-to-boost-resilience-speed-and-innovation/"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ubs.com/"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www.youtube.com/watch?v=p-kshCRDOCs&amp;feature=youtu.be" TargetMode="External"/><Relationship Id="rId4" Type="http://schemas.openxmlformats.org/officeDocument/2006/relationships/hyperlink" Target="https://enterprise.microsoft.com/en-us/articles/industries/banking-and-capital-markets/ubs-taps-microsoft-cloud-power-business-critical-te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en-us/story/836291-munich-re-insurance-azure-cosmos-db"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1911526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48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8832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Microsoft Trust Center is the primary centralized resource for customers to seek answers to the most common questions regarding privacy, security, compliance, and transparency, and other related helpful information. For example, customers can use the </a:t>
            </a:r>
            <a:r>
              <a:rPr lang="en-US" u="sng">
                <a:hlinkClick r:id="rId3"/>
              </a:rPr>
              <a:t>Cloud Services Due Diligence Checklist</a:t>
            </a:r>
            <a:r>
              <a:rPr lang="en-US"/>
              <a:t> that provides a structure for an organization of any size and type to identify their own performance, service, data management, and governance objectives and requirements.</a:t>
            </a:r>
          </a:p>
          <a:p>
            <a:r>
              <a:rPr lang="en-US"/>
              <a:t>Additionally, the Trust Center links to detailed trust information on each of our cloud services.</a:t>
            </a:r>
          </a:p>
          <a:p>
            <a:r>
              <a:rPr lang="en-US"/>
              <a:t>The Trust Center is regularly updated with the latest answers, resources, and certifications. </a:t>
            </a:r>
          </a:p>
          <a:p>
            <a:endParaRPr lang="en-US"/>
          </a:p>
          <a:p>
            <a:endParaRPr lang="en-US"/>
          </a:p>
        </p:txBody>
      </p:sp>
    </p:spTree>
    <p:extLst>
      <p:ext uri="{BB962C8B-B14F-4D97-AF65-F5344CB8AC3E}">
        <p14:creationId xmlns:p14="http://schemas.microsoft.com/office/powerpoint/2010/main" val="426026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accent1"/>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i="0">
                <a:solidFill>
                  <a:srgbClr val="323130"/>
                </a:solidFill>
                <a:effectLst/>
                <a:latin typeface="Segoe UI" panose="020B0502040204020203" pitchFamily="34" charset="0"/>
              </a:rPr>
              <a:t>The Cloud Adoption Framework (CAF) is a set of documentation, implementation guidance, best practices and tools that aids in aligning strategies for business, culture, and technology to enable the desired business outcomes, faster and with confidence.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i="0">
              <a:solidFill>
                <a:srgbClr val="323130"/>
              </a:solidFill>
              <a:effectLst/>
              <a:latin typeface="Segoe UI" panose="020B0502040204020203" pitchFamily="34" charset="0"/>
              <a:cs typeface="Segoe UI Light" panose="020B0502040204020203" pitchFamily="34" charset="0"/>
            </a:endParaRPr>
          </a:p>
          <a:p>
            <a:pPr algn="l"/>
            <a:r>
              <a:rPr lang="en-US" sz="3200" b="0" i="0">
                <a:solidFill>
                  <a:srgbClr val="4C4C51"/>
                </a:solidFill>
                <a:effectLst/>
                <a:latin typeface="Segoe UI" panose="020B0502040204020203" pitchFamily="34" charset="0"/>
              </a:rPr>
              <a:t>The Cloud Adoption Framework is proven guidance that’s designed to help you create and implement the business and technology strategies necessary for your organization to succeed in the cloud.</a:t>
            </a:r>
          </a:p>
          <a:p>
            <a:pPr algn="l"/>
            <a:endParaRPr lang="en-US" sz="3200" b="0" i="0">
              <a:solidFill>
                <a:srgbClr val="4C4C51"/>
              </a:solidFill>
              <a:effectLst/>
              <a:latin typeface="Segoe UI" panose="020B0502040204020203" pitchFamily="34" charset="0"/>
            </a:endParaRPr>
          </a:p>
          <a:p>
            <a:pPr algn="l"/>
            <a:endParaRPr lang="en-US" sz="3200" b="0" i="0">
              <a:solidFill>
                <a:srgbClr val="4C4C51"/>
              </a:solidFill>
              <a:effectLst/>
              <a:latin typeface="Segoe UI" panose="020B0502040204020203" pitchFamily="34" charset="0"/>
            </a:endParaRPr>
          </a:p>
          <a:p>
            <a:pPr algn="l"/>
            <a:r>
              <a:rPr lang="en-US" sz="3200" b="0" i="0">
                <a:solidFill>
                  <a:srgbClr val="4C4C51"/>
                </a:solidFill>
                <a:effectLst/>
                <a:latin typeface="Segoe UI" panose="020B0502040204020203" pitchFamily="34" charset="0"/>
              </a:rPr>
              <a:t>It provides best practices, documentation, and tools that cloud architects, IT professionals, and business decision makers need to successfully achieve their short- and long-term objectives.</a:t>
            </a:r>
          </a:p>
          <a:p>
            <a:pPr algn="l"/>
            <a:endParaRPr lang="en-US" sz="3200" b="0" i="0">
              <a:solidFill>
                <a:srgbClr val="4C4C51"/>
              </a:solidFill>
              <a:effectLst/>
              <a:latin typeface="Segoe UI" panose="020B0502040204020203" pitchFamily="34" charset="0"/>
            </a:endParaRPr>
          </a:p>
          <a:p>
            <a:pPr algn="l"/>
            <a:endParaRPr lang="en-US" sz="3200" b="0" i="0">
              <a:solidFill>
                <a:srgbClr val="4C4C51"/>
              </a:solidFill>
              <a:effectLst/>
              <a:latin typeface="Segoe UI" panose="020B0502040204020203" pitchFamily="34" charset="0"/>
            </a:endParaRPr>
          </a:p>
          <a:p>
            <a:pPr algn="l"/>
            <a:r>
              <a:rPr lang="en-US" sz="3200" b="0" i="0">
                <a:solidFill>
                  <a:srgbClr val="4C4C51"/>
                </a:solidFill>
                <a:effectLst/>
                <a:latin typeface="Segoe UI" panose="020B0502040204020203" pitchFamily="34" charset="0"/>
              </a:rPr>
              <a:t>By using Cloud Adoption Framework best practices, organizations are better able to align their business and technical strategies to ensure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1806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Now that we have taken look at the phases and modular approach, lets look at about some common business blockers that the Cloud Adoption Framework can help you resolve.</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400"/>
              </a:lnSpc>
              <a:spcBef>
                <a:spcPts val="0"/>
              </a:spcBef>
              <a:spcAft>
                <a:spcPts val="7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Azure Policy sits at the core of Azure, giving you the ability to codify your company policies into the platform. Once core benefit is that, given the rate of innovation of Azure, any new service will be governed by Azure Policy from day 1. </a:t>
            </a:r>
          </a:p>
          <a:p>
            <a:pPr marL="0" marR="0">
              <a:lnSpc>
                <a:spcPts val="1400"/>
              </a:lnSpc>
              <a:spcBef>
                <a:spcPts val="0"/>
              </a:spcBef>
              <a:spcAft>
                <a:spcPts val="7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There are essentially three kinds of policies:</a:t>
            </a:r>
          </a:p>
          <a:p>
            <a:pPr marL="0" marR="0">
              <a:lnSpc>
                <a:spcPts val="1400"/>
              </a:lnSpc>
              <a:spcBef>
                <a:spcPts val="0"/>
              </a:spcBef>
              <a:spcAft>
                <a:spcPts val="7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Enforcement and compliance:</a:t>
            </a:r>
            <a:br>
              <a:rPr lang="en-US" sz="1800" b="1">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Auditing is the one we recommend getting started with. This means that users can use Azure with no restrictions, but if somebody goes against policy you will be able to see the compliance state in an easy-to-use view. There is no need to run scripts every 24 hours to check the compliance status.</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Turn on built-in policies or build custom policies for all resource types.</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Real-time policy evaluation and enforcement</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Periodic and on-demand compliance evaluation</a:t>
            </a:r>
          </a:p>
          <a:p>
            <a:pPr marL="342900" marR="0" lvl="0" indent="-342900">
              <a:lnSpc>
                <a:spcPts val="1200"/>
              </a:lnSpc>
              <a:spcBef>
                <a:spcPts val="0"/>
              </a:spcBef>
              <a:spcAft>
                <a:spcPts val="7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VM In-Guest Policy</a:t>
            </a:r>
          </a:p>
          <a:p>
            <a:pPr marL="0" marR="0">
              <a:lnSpc>
                <a:spcPts val="1400"/>
              </a:lnSpc>
              <a:spcBef>
                <a:spcPts val="0"/>
              </a:spcBef>
              <a:spcAft>
                <a:spcPts val="7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Apply policies at scale</a:t>
            </a:r>
            <a:br>
              <a:rPr lang="en-US" sz="1800" b="1">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Enforcing policies, the next level, essentially sets guardrails. This means that if you have an enforced policy, users have to do it that way or they will get a deny error.</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Apply policies to a Management Group with control across your entire organization.</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Apply multiple policies and aggregate policy states with policy initiatives.</a:t>
            </a:r>
          </a:p>
          <a:p>
            <a:pPr marL="342900" marR="0" lvl="0" indent="-342900">
              <a:lnSpc>
                <a:spcPts val="1200"/>
              </a:lnSpc>
              <a:spcBef>
                <a:spcPts val="0"/>
              </a:spcBef>
              <a:spcAft>
                <a:spcPts val="7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Exclusion scope</a:t>
            </a:r>
          </a:p>
          <a:p>
            <a:pPr marL="0" marR="0">
              <a:lnSpc>
                <a:spcPts val="1400"/>
              </a:lnSpc>
              <a:spcBef>
                <a:spcPts val="0"/>
              </a:spcBef>
              <a:spcAft>
                <a:spcPts val="7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Remediate and automate:</a:t>
            </a:r>
            <a:br>
              <a:rPr lang="en-US" sz="1800" b="1">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Remediation is the last type, where you can take resources that are non-compliant back to desired state. Imagine that you need to have monitoring in your VMs and there are multiple non-complaint resources. You can trigger a remediation policy that will append monitoring to those resources.</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Remediate existing resources at scale .</a:t>
            </a:r>
          </a:p>
          <a:p>
            <a:pPr marL="342900" marR="0" lvl="0" indent="-342900">
              <a:lnSpc>
                <a:spcPts val="1400"/>
              </a:lnSpc>
              <a:spcBef>
                <a:spcPts val="0"/>
              </a:spcBef>
              <a:spcAft>
                <a:spcPts val="2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Automate remediation resources at deployment .</a:t>
            </a:r>
          </a:p>
          <a:p>
            <a:pPr marL="342900" marR="0" lvl="0" indent="-342900">
              <a:lnSpc>
                <a:spcPts val="1200"/>
              </a:lnSpc>
              <a:spcBef>
                <a:spcPts val="0"/>
              </a:spcBef>
              <a:spcAft>
                <a:spcPts val="700"/>
              </a:spcAft>
              <a:buSzPts val="800"/>
              <a:buFont typeface="Symbol" panose="05050102010706020507" pitchFamily="18" charset="2"/>
              <a:buChar char=""/>
              <a:tabLst>
                <a:tab pos="2286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Trigger alerts when a resource is out of compliance.</a:t>
            </a:r>
          </a:p>
          <a:p>
            <a:endParaRPr lang="en-US">
              <a:solidFill>
                <a:srgbClr val="353535"/>
              </a:solidFill>
              <a:cs typeface="Segoe UI" panose="020B0502040204020203" pitchFamily="34" charset="0"/>
            </a:endParaRPr>
          </a:p>
        </p:txBody>
      </p:sp>
    </p:spTree>
    <p:extLst>
      <p:ext uri="{BB962C8B-B14F-4D97-AF65-F5344CB8AC3E}">
        <p14:creationId xmlns:p14="http://schemas.microsoft.com/office/powerpoint/2010/main" val="2229916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Azure Security Center provides one single pane of glass where you monitor your policies</a:t>
            </a:r>
          </a:p>
        </p:txBody>
      </p:sp>
    </p:spTree>
    <p:extLst>
      <p:ext uri="{BB962C8B-B14F-4D97-AF65-F5344CB8AC3E}">
        <p14:creationId xmlns:p14="http://schemas.microsoft.com/office/powerpoint/2010/main" val="3018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you enable policies, Azure will ensure that your environment is secure</a:t>
            </a:r>
          </a:p>
          <a:p>
            <a:pPr marL="171450" indent="-171450">
              <a:buFont typeface="Arial" panose="020B0604020202020204" pitchFamily="34" charset="0"/>
              <a:buChar char="•"/>
            </a:pPr>
            <a:r>
              <a:rPr lang="en-US"/>
              <a:t>Azure will flag non-compliant parts</a:t>
            </a:r>
          </a:p>
        </p:txBody>
      </p:sp>
    </p:spTree>
    <p:extLst>
      <p:ext uri="{BB962C8B-B14F-4D97-AF65-F5344CB8AC3E}">
        <p14:creationId xmlns:p14="http://schemas.microsoft.com/office/powerpoint/2010/main" val="4008867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a:rPr>
              <a:t>With the Microsoft Azure Well-Architected Framework you can BUILD workloads</a:t>
            </a:r>
            <a:r>
              <a:rPr lang="en-US" sz="1800" b="1" i="0" u="none" strike="noStrike">
                <a:solidFill>
                  <a:srgbClr val="000000"/>
                </a:solidFill>
                <a:effectLst/>
                <a:latin typeface="Segoe"/>
              </a:rPr>
              <a:t> </a:t>
            </a:r>
            <a:r>
              <a:rPr lang="en-US" sz="1800" b="0" i="0" u="none" strike="noStrike">
                <a:solidFill>
                  <a:srgbClr val="000000"/>
                </a:solidFill>
                <a:effectLst/>
                <a:latin typeface="Segoe"/>
              </a:rPr>
              <a:t>with </a:t>
            </a:r>
            <a:r>
              <a:rPr lang="en-US" sz="1800" b="1" i="0" u="none" strike="noStrike">
                <a:solidFill>
                  <a:srgbClr val="000000"/>
                </a:solidFill>
                <a:effectLst/>
                <a:latin typeface="Segoe"/>
              </a:rPr>
              <a:t>confidence</a:t>
            </a:r>
            <a:r>
              <a:rPr lang="en-US" sz="1800" b="0" i="0" u="none" strike="noStrike">
                <a:solidFill>
                  <a:srgbClr val="000000"/>
                </a:solidFill>
                <a:effectLst/>
                <a:latin typeface="Segoe"/>
              </a:rPr>
              <a:t> based on proven deep technical guidance, that is </a:t>
            </a:r>
            <a:r>
              <a:rPr lang="en-US" sz="1800" b="1" i="0" u="none" strike="noStrike">
                <a:solidFill>
                  <a:srgbClr val="000000"/>
                </a:solidFill>
                <a:effectLst/>
                <a:latin typeface="Segoe"/>
              </a:rPr>
              <a:t>actionable and simple-to-use</a:t>
            </a:r>
            <a:r>
              <a:rPr lang="en-US" sz="1800" b="0" i="0" u="none" strike="noStrike">
                <a:solidFill>
                  <a:srgbClr val="000000"/>
                </a:solidFill>
                <a:effectLst/>
                <a:latin typeface="Segoe"/>
              </a:rPr>
              <a:t>, and helps you identify areas of improvement, and where to </a:t>
            </a:r>
            <a:r>
              <a:rPr lang="en-US" sz="1800" b="1" i="0" u="none" strike="noStrike">
                <a:solidFill>
                  <a:srgbClr val="000000"/>
                </a:solidFill>
                <a:effectLst/>
                <a:latin typeface="Segoe"/>
              </a:rPr>
              <a:t>focus your workloads optimization efforts</a:t>
            </a:r>
            <a:r>
              <a:rPr lang="en-US" sz="1800" b="0" i="0" u="none" strike="noStrike">
                <a:solidFill>
                  <a:srgbClr val="000000"/>
                </a:solidFill>
                <a:effectLst/>
                <a:latin typeface="Segoe"/>
              </a:rPr>
              <a:t>.</a:t>
            </a:r>
            <a:r>
              <a:rPr lang="en-US" sz="1800" b="0" i="0">
                <a:effectLst/>
                <a:latin typeface="Segoe"/>
              </a:rPr>
              <a:t>​</a:t>
            </a:r>
            <a:endParaRPr lang="en-US" b="0" i="0">
              <a:effectLst/>
            </a:endParaRPr>
          </a:p>
          <a:p>
            <a:pPr algn="l" rtl="0" fontAlgn="base"/>
            <a:r>
              <a:rPr lang="en-US" sz="1800" b="0" i="0">
                <a:effectLst/>
                <a:latin typeface="Segoe"/>
              </a:rPr>
              <a:t>​</a:t>
            </a:r>
            <a:endParaRPr lang="en-US" b="0" i="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Well-Architected enables you to achieve three things…..</a:t>
            </a:r>
          </a:p>
          <a:p>
            <a:pPr algn="l" rtl="0" fontAlgn="base"/>
            <a:endParaRPr lang="en-US" b="0" i="0">
              <a:effectLst/>
            </a:endParaRPr>
          </a:p>
          <a:p>
            <a:pPr marL="171450" indent="-171450" rtl="0" fontAlgn="base">
              <a:buFont typeface="Wingdings" panose="05000000000000000000" pitchFamily="2" charset="2"/>
              <a:buChar char="§"/>
            </a:pPr>
            <a:r>
              <a:rPr lang="en-US" sz="1800" b="0" i="0" u="none" strike="noStrike" kern="1200">
                <a:solidFill>
                  <a:schemeClr val="tx1"/>
                </a:solidFill>
                <a:effectLst/>
                <a:latin typeface="Segoe "/>
                <a:ea typeface="+mn-ea"/>
                <a:cs typeface="+mn-cs"/>
              </a:rPr>
              <a:t>BUILD</a:t>
            </a:r>
            <a:r>
              <a:rPr lang="en-US" sz="1800" b="1" i="0" u="none" strike="noStrike" kern="1200">
                <a:solidFill>
                  <a:schemeClr val="tx1"/>
                </a:solidFill>
                <a:effectLst/>
                <a:latin typeface="Segoe "/>
                <a:ea typeface="+mn-ea"/>
                <a:cs typeface="+mn-cs"/>
              </a:rPr>
              <a:t> </a:t>
            </a:r>
            <a:r>
              <a:rPr lang="en-US" sz="1800" b="0" i="0" u="none" strike="noStrike" kern="1200">
                <a:solidFill>
                  <a:schemeClr val="tx1"/>
                </a:solidFill>
                <a:effectLst/>
                <a:latin typeface="Segoe "/>
                <a:ea typeface="+mn-ea"/>
                <a:cs typeface="+mn-cs"/>
              </a:rPr>
              <a:t>with </a:t>
            </a:r>
            <a:r>
              <a:rPr lang="en-US" sz="1800" b="1" i="0" u="none" strike="noStrike" kern="1200">
                <a:solidFill>
                  <a:schemeClr val="tx1"/>
                </a:solidFill>
                <a:effectLst/>
                <a:latin typeface="Segoe "/>
                <a:ea typeface="+mn-ea"/>
                <a:cs typeface="+mn-cs"/>
              </a:rPr>
              <a:t>confidence</a:t>
            </a:r>
            <a:r>
              <a:rPr lang="en-US" sz="1800" b="0" i="0" u="none" strike="noStrike" kern="1200">
                <a:solidFill>
                  <a:schemeClr val="tx1"/>
                </a:solidFill>
                <a:effectLst/>
                <a:latin typeface="Segoe "/>
                <a:ea typeface="+mn-ea"/>
                <a:cs typeface="+mn-cs"/>
              </a:rPr>
              <a:t> across all workload deployments and operations against.</a:t>
            </a:r>
          </a:p>
          <a:p>
            <a:pPr marL="171450" lvl="0" indent="-171450" rtl="0" fontAlgn="base">
              <a:buFont typeface="Arial" panose="020B0604020202020204" pitchFamily="34" charset="0"/>
              <a:buChar char="•"/>
            </a:pPr>
            <a:r>
              <a:rPr lang="en-US" sz="1800" b="0" i="0" u="none" strike="noStrike" kern="1200" cap="all" baseline="0">
                <a:solidFill>
                  <a:schemeClr val="tx1"/>
                </a:solidFill>
                <a:effectLst/>
                <a:latin typeface="Segoe "/>
                <a:ea typeface="+mn-ea"/>
                <a:cs typeface="+mn-cs"/>
              </a:rPr>
              <a:t>DESIGN</a:t>
            </a:r>
            <a:r>
              <a:rPr lang="en-US" sz="1800" b="1" i="0" u="none" strike="noStrike" kern="1200" cap="all" baseline="0">
                <a:solidFill>
                  <a:schemeClr val="tx1"/>
                </a:solidFill>
                <a:effectLst/>
                <a:latin typeface="Segoe "/>
                <a:ea typeface="+mn-ea"/>
                <a:cs typeface="+mn-cs"/>
              </a:rPr>
              <a:t> </a:t>
            </a:r>
            <a:r>
              <a:rPr lang="en-US" sz="1800" b="0" i="0" u="none" strike="noStrike" kern="1200" cap="none" baseline="0">
                <a:solidFill>
                  <a:schemeClr val="tx1"/>
                </a:solidFill>
                <a:effectLst/>
                <a:latin typeface="Segoe "/>
                <a:ea typeface="+mn-ea"/>
                <a:cs typeface="+mn-cs"/>
              </a:rPr>
              <a:t>workloads using</a:t>
            </a:r>
            <a:r>
              <a:rPr lang="en-US" sz="1800" b="0" i="0" u="none" strike="noStrike" kern="1200">
                <a:solidFill>
                  <a:schemeClr val="tx1"/>
                </a:solidFill>
                <a:effectLst/>
                <a:latin typeface="Segoe "/>
                <a:ea typeface="+mn-ea"/>
                <a:cs typeface="+mn-cs"/>
              </a:rPr>
              <a:t> </a:t>
            </a:r>
            <a:r>
              <a:rPr lang="en-US" sz="1800" b="1" i="0" u="none" strike="noStrike" kern="1200">
                <a:solidFill>
                  <a:schemeClr val="tx1"/>
                </a:solidFill>
                <a:effectLst/>
                <a:latin typeface="Segoe "/>
                <a:ea typeface="+mn-ea"/>
                <a:cs typeface="+mn-cs"/>
              </a:rPr>
              <a:t>actionable and simple-to-use </a:t>
            </a:r>
            <a:r>
              <a:rPr lang="en-US" sz="1800" b="0" i="0" u="none" strike="noStrike" kern="1200">
                <a:solidFill>
                  <a:schemeClr val="tx1"/>
                </a:solidFill>
                <a:effectLst/>
                <a:latin typeface="Segoe "/>
                <a:ea typeface="+mn-ea"/>
                <a:cs typeface="+mn-cs"/>
              </a:rPr>
              <a:t>deep technical guidance.</a:t>
            </a:r>
          </a:p>
          <a:p>
            <a:pPr marL="171450" lvl="0" indent="-171450" rtl="0" fontAlgn="base">
              <a:buFont typeface="Arial" panose="020B0604020202020204" pitchFamily="34" charset="0"/>
              <a:buChar char="•"/>
            </a:pPr>
            <a:r>
              <a:rPr lang="en-US" sz="1800" b="0" i="0" u="none" strike="noStrike" kern="1200">
                <a:solidFill>
                  <a:schemeClr val="tx1"/>
                </a:solidFill>
                <a:effectLst/>
                <a:latin typeface="Segoe "/>
                <a:ea typeface="+mn-ea"/>
                <a:cs typeface="+mn-cs"/>
              </a:rPr>
              <a:t>PERFORM gap analysis to identify areas of improvement, and where to </a:t>
            </a:r>
            <a:r>
              <a:rPr lang="en-US" sz="1800" b="1" i="0" u="none" strike="noStrike" kern="1200">
                <a:solidFill>
                  <a:schemeClr val="tx1"/>
                </a:solidFill>
                <a:effectLst/>
                <a:latin typeface="Segoe "/>
                <a:ea typeface="+mn-ea"/>
                <a:cs typeface="+mn-cs"/>
              </a:rPr>
              <a:t>focus optimization efforts</a:t>
            </a:r>
            <a:r>
              <a:rPr lang="en-US" sz="1800" b="0" i="0" u="none" strike="noStrike" kern="1200">
                <a:solidFill>
                  <a:schemeClr val="tx1"/>
                </a:solidFill>
                <a:effectLst/>
                <a:latin typeface="Segoe "/>
                <a:ea typeface="+mn-ea"/>
                <a:cs typeface="+mn-cs"/>
              </a:rPr>
              <a:t>.</a:t>
            </a:r>
          </a:p>
          <a:p>
            <a:pPr algn="l" rtl="0" fontAlgn="base"/>
            <a:endParaRPr lang="en-US" sz="1800" b="0" i="0" u="none" strike="noStrike">
              <a:solidFill>
                <a:srgbClr val="000000"/>
              </a:solidFill>
              <a:effectLst/>
              <a:latin typeface="Segoe"/>
            </a:endParaRPr>
          </a:p>
          <a:p>
            <a:pPr algn="l" rtl="0" fontAlgn="base"/>
            <a:r>
              <a:rPr lang="en-US" sz="1800" b="0" i="0" u="none" strike="noStrike">
                <a:solidFill>
                  <a:srgbClr val="000000"/>
                </a:solidFill>
                <a:effectLst/>
                <a:latin typeface="Segoe"/>
              </a:rPr>
              <a:t>The framework is at the </a:t>
            </a:r>
            <a:r>
              <a:rPr lang="en-US" sz="1800" b="0" i="1" u="none" strike="noStrike">
                <a:solidFill>
                  <a:srgbClr val="000000"/>
                </a:solidFill>
                <a:effectLst/>
                <a:latin typeface="Segoe"/>
              </a:rPr>
              <a:t>center</a:t>
            </a:r>
            <a:r>
              <a:rPr lang="en-US" sz="1800" b="0" i="0" u="none" strike="noStrike">
                <a:solidFill>
                  <a:srgbClr val="000000"/>
                </a:solidFill>
                <a:effectLst/>
                <a:latin typeface="Segoe"/>
              </a:rPr>
              <a:t> of an </a:t>
            </a:r>
            <a:r>
              <a:rPr lang="en-US" sz="1800" b="1" i="0" u="none" strike="noStrike">
                <a:solidFill>
                  <a:srgbClr val="50E6FF"/>
                </a:solidFill>
                <a:effectLst/>
                <a:latin typeface="Segoe UI Semibold" panose="020B0702040204020203" pitchFamily="34" charset="0"/>
              </a:rPr>
              <a:t>ecosystem </a:t>
            </a:r>
            <a:r>
              <a:rPr lang="en-US" sz="1800" b="0" i="0" u="none" strike="noStrike">
                <a:solidFill>
                  <a:srgbClr val="50E6FF"/>
                </a:solidFill>
                <a:effectLst/>
                <a:latin typeface="Segoe UI Semibold" panose="020B0702040204020203" pitchFamily="34" charset="0"/>
              </a:rPr>
              <a:t>of best practices, documentation, assessments, reference architecture, and design principles. All this supported and amplified by Partners and Services offers to guide and assist you in improving your workloads’ quality.</a:t>
            </a:r>
            <a:r>
              <a:rPr lang="en-US" sz="1800" b="0" i="0">
                <a:effectLst/>
                <a:latin typeface="Segoe UI Semibold" panose="020B0702040204020203" pitchFamily="34" charset="0"/>
              </a:rPr>
              <a:t>​</a:t>
            </a:r>
            <a:endParaRPr lang="en-US" b="0" i="0">
              <a:effectLst/>
            </a:endParaRPr>
          </a:p>
          <a:p>
            <a:pPr algn="l" rtl="0" fontAlgn="base"/>
            <a:r>
              <a:rPr lang="en-US" sz="1800" b="0" i="0">
                <a:effectLst/>
                <a:latin typeface="Segoe"/>
              </a:rPr>
              <a:t>​</a:t>
            </a:r>
            <a:endParaRPr lang="en-US" b="0" i="0">
              <a:effectLst/>
            </a:endParaRPr>
          </a:p>
          <a:p>
            <a:pPr algn="l" rtl="0" fontAlgn="base">
              <a:buFont typeface="Arial" panose="020B0604020202020204" pitchFamily="34" charset="0"/>
              <a:buChar char="•"/>
            </a:pPr>
            <a:r>
              <a:rPr lang="en-US" sz="1800" b="1" i="0" u="none" strike="noStrike">
                <a:solidFill>
                  <a:srgbClr val="000000"/>
                </a:solidFill>
                <a:effectLst/>
                <a:latin typeface="Segoe"/>
              </a:rPr>
              <a:t>Azure Well-Architected Framework </a:t>
            </a:r>
            <a:r>
              <a:rPr lang="en-US" sz="1800" b="0" i="0" u="none" strike="noStrike">
                <a:solidFill>
                  <a:srgbClr val="000000"/>
                </a:solidFill>
                <a:effectLst/>
                <a:latin typeface="Segoe"/>
              </a:rPr>
              <a:t>enables you to a</a:t>
            </a:r>
            <a:r>
              <a:rPr lang="en-US" sz="1800" b="0" i="0" u="none" strike="noStrike">
                <a:solidFill>
                  <a:srgbClr val="50E6FF"/>
                </a:solidFill>
                <a:effectLst/>
                <a:latin typeface="Segoe UI Semibold" panose="020B0702040204020203" pitchFamily="34" charset="0"/>
              </a:rPr>
              <a:t>chieving your business objectives, operationalizing </a:t>
            </a:r>
            <a:r>
              <a:rPr lang="en-US" sz="1800" b="1" i="0" u="none" strike="noStrike">
                <a:solidFill>
                  <a:srgbClr val="50E6FF"/>
                </a:solidFill>
                <a:effectLst/>
                <a:latin typeface="Segoe UI Semibold" panose="020B0702040204020203" pitchFamily="34" charset="0"/>
              </a:rPr>
              <a:t>how</a:t>
            </a:r>
            <a:r>
              <a:rPr lang="en-US" sz="1800" b="0" i="0" u="none" strike="noStrike">
                <a:solidFill>
                  <a:srgbClr val="50E6FF"/>
                </a:solidFill>
                <a:effectLst/>
                <a:latin typeface="Segoe UI Semibold" panose="020B0702040204020203" pitchFamily="34" charset="0"/>
              </a:rPr>
              <a:t> to design, build, and optimize cloud solutions.</a:t>
            </a:r>
            <a:r>
              <a:rPr lang="en-US" sz="1800" b="0" i="0">
                <a:effectLst/>
                <a:latin typeface="Segoe UI Semibold" panose="020B0702040204020203"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solidFill>
                  <a:srgbClr val="000000"/>
                </a:solidFill>
                <a:effectLst/>
                <a:latin typeface="Segoe"/>
              </a:rPr>
              <a:t>Microsoft Azure Well-Architected Review </a:t>
            </a:r>
            <a:r>
              <a:rPr lang="en-US" sz="1800" b="0" i="0" u="none" strike="noStrike">
                <a:solidFill>
                  <a:srgbClr val="000000"/>
                </a:solidFill>
                <a:effectLst/>
                <a:latin typeface="Segoe"/>
              </a:rPr>
              <a:t>provides evaluates workloads with gap analysis and identifies areas of where to focus your optimization efforts.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solidFill>
                  <a:srgbClr val="000000"/>
                </a:solidFill>
                <a:effectLst/>
                <a:latin typeface="Segoe"/>
              </a:rPr>
              <a:t>Reference Architectures </a:t>
            </a:r>
            <a:r>
              <a:rPr lang="en-US" sz="1800" b="0" i="0" u="none" strike="noStrike">
                <a:solidFill>
                  <a:srgbClr val="000000"/>
                </a:solidFill>
                <a:effectLst/>
                <a:latin typeface="Segoe"/>
              </a:rPr>
              <a:t>help you to build and deploy any workload to scale and meet your business needs.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solidFill>
                  <a:srgbClr val="000000"/>
                </a:solidFill>
                <a:effectLst/>
                <a:latin typeface="Segoe"/>
              </a:rPr>
              <a:t>Design principles </a:t>
            </a:r>
            <a:r>
              <a:rPr lang="en-US" sz="1800" b="0" i="0" u="none" strike="noStrike">
                <a:solidFill>
                  <a:srgbClr val="000000"/>
                </a:solidFill>
                <a:effectLst/>
                <a:latin typeface="Calibri" panose="020F0502020204030204" pitchFamily="34" charset="0"/>
              </a:rPr>
              <a:t>based on proven practices and design patterns from successful customer and partner deployments.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solidFill>
                  <a:srgbClr val="000000"/>
                </a:solidFill>
                <a:effectLst/>
                <a:latin typeface="Segoe"/>
              </a:rPr>
              <a:t>Microsoft Partner &amp; Service Offers </a:t>
            </a:r>
            <a:r>
              <a:rPr lang="en-US" sz="1800" b="0" i="0" u="none" strike="noStrike">
                <a:solidFill>
                  <a:srgbClr val="000000"/>
                </a:solidFill>
                <a:effectLst/>
                <a:latin typeface="Segoe"/>
              </a:rPr>
              <a:t>support you—and help you build effective cloud solutions.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None/>
            </a:pPr>
            <a:endParaRPr lang="en-US" sz="1800" b="0" i="0" u="none" strike="noStrike" kern="1200">
              <a:solidFill>
                <a:schemeClr val="tx1"/>
              </a:solidFill>
              <a:effectLst/>
              <a:latin typeface="Segoe"/>
              <a:ea typeface="+mn-ea"/>
              <a:cs typeface="+mn-cs"/>
            </a:endParaRPr>
          </a:p>
          <a:p>
            <a:pPr algn="l" rtl="0" fontAlgn="base">
              <a:buFont typeface="Arial" panose="020B0604020202020204" pitchFamily="34" charset="0"/>
              <a:buNone/>
            </a:pPr>
            <a:r>
              <a:rPr lang="en-US" sz="1800" b="0" i="0" u="none" strike="noStrike" kern="1200">
                <a:solidFill>
                  <a:schemeClr val="tx1"/>
                </a:solidFill>
                <a:effectLst/>
                <a:latin typeface="Segoe "/>
                <a:ea typeface="+mn-ea"/>
                <a:cs typeface="+mn-cs"/>
              </a:rPr>
              <a:t>But</a:t>
            </a:r>
            <a:r>
              <a:rPr lang="en-US" sz="1800">
                <a:latin typeface="Segoe "/>
              </a:rPr>
              <a:t>,</a:t>
            </a:r>
            <a:r>
              <a:rPr lang="en-US" sz="1800" b="0" i="0" u="none" strike="noStrike" kern="1200">
                <a:solidFill>
                  <a:schemeClr val="tx1"/>
                </a:solidFill>
                <a:effectLst/>
                <a:latin typeface="Segoe "/>
                <a:ea typeface="+mn-ea"/>
                <a:cs typeface="+mn-cs"/>
              </a:rPr>
              <a:t> </a:t>
            </a:r>
            <a:r>
              <a:rPr lang="en-US" sz="1800">
                <a:latin typeface="Segoe "/>
              </a:rPr>
              <a:t>building</a:t>
            </a:r>
            <a:r>
              <a:rPr lang="en-US" sz="1800" b="0" i="0" u="none" strike="noStrike" kern="1200">
                <a:solidFill>
                  <a:schemeClr val="tx1"/>
                </a:solidFill>
                <a:effectLst/>
                <a:latin typeface="Segoe "/>
                <a:ea typeface="+mn-ea"/>
                <a:cs typeface="+mn-cs"/>
              </a:rPr>
              <a:t> optimized workloads is a shared responsibility.</a:t>
            </a:r>
            <a:endParaRPr lang="en-US" sz="1800" b="0" i="0" u="none" strike="noStrike" kern="1200">
              <a:solidFill>
                <a:schemeClr val="tx1"/>
              </a:solidFill>
              <a:effectLst/>
              <a:latin typeface="Segoe "/>
            </a:endParaRPr>
          </a:p>
        </p:txBody>
      </p:sp>
    </p:spTree>
    <p:extLst>
      <p:ext uri="{BB962C8B-B14F-4D97-AF65-F5344CB8AC3E}">
        <p14:creationId xmlns:p14="http://schemas.microsoft.com/office/powerpoint/2010/main" val="3812131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Let’s start with Azure Advisor. This tool analyzes your configurations and usage telemetry and offers personalized, actionable recommendations to help you optimize your Azure resources. </a:t>
            </a:r>
          </a:p>
          <a:p>
            <a:endParaRPr lang="en-US" sz="850">
              <a:latin typeface="Segoe UI Light"/>
              <a:cs typeface="Segoe UI Light"/>
            </a:endParaRPr>
          </a:p>
          <a:p>
            <a:endParaRPr lang="en-US" sz="800"/>
          </a:p>
        </p:txBody>
      </p:sp>
    </p:spTree>
    <p:extLst>
      <p:ext uri="{BB962C8B-B14F-4D97-AF65-F5344CB8AC3E}">
        <p14:creationId xmlns:p14="http://schemas.microsoft.com/office/powerpoint/2010/main" val="410659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1911526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a:p>
        </p:txBody>
      </p:sp>
    </p:spTree>
    <p:extLst>
      <p:ext uri="{BB962C8B-B14F-4D97-AF65-F5344CB8AC3E}">
        <p14:creationId xmlns:p14="http://schemas.microsoft.com/office/powerpoint/2010/main" val="410659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a:t>The ecosystem keeps transforming. </a:t>
            </a:r>
          </a:p>
          <a:p>
            <a:pPr lvl="0"/>
            <a:r>
              <a:rPr lang="en-US" sz="1000"/>
              <a:t>Microsoft is an active partner with customers like UBS, ABN </a:t>
            </a:r>
            <a:r>
              <a:rPr lang="en-US" sz="1000" err="1"/>
              <a:t>Amro</a:t>
            </a:r>
            <a:r>
              <a:rPr lang="en-US" sz="1000"/>
              <a:t>, BlackRock, NAB, </a:t>
            </a:r>
            <a:r>
              <a:rPr lang="en-US" sz="1000" err="1"/>
              <a:t>BofA</a:t>
            </a:r>
            <a:r>
              <a:rPr lang="en-US" sz="1000"/>
              <a:t>, Mastercard, Santander and SWIFT</a:t>
            </a:r>
          </a:p>
          <a:p>
            <a:pPr lvl="0"/>
            <a:endParaRPr lang="en-US" sz="1000"/>
          </a:p>
          <a:p>
            <a:pPr lvl="0"/>
            <a:r>
              <a:rPr lang="en-US">
                <a:solidFill>
                  <a:srgbClr val="292929"/>
                </a:solidFill>
                <a:latin typeface="medium-content-serif-font"/>
              </a:rPr>
              <a:t>A NYT times article described how BlackRock, one of the world’s largest asset managers, transformed themselves, “from a bond shop catering to pension funds and insurance companies into an asset-gathering machine that uses advanced technology to reimagine how investors buy, sell and assess the risks of a wide variety of securities.”</a:t>
            </a:r>
            <a:endParaRPr lang="en-US" sz="1000"/>
          </a:p>
          <a:p>
            <a:pPr lvl="0"/>
            <a:endParaRPr lang="en-US" sz="1000"/>
          </a:p>
          <a:p>
            <a:pPr lvl="0"/>
            <a:r>
              <a:rPr lang="en-US">
                <a:solidFill>
                  <a:srgbClr val="292929"/>
                </a:solidFill>
                <a:latin typeface="medium-content-serif-font"/>
              </a:rPr>
              <a:t>Lou Kerner, a prominent venture capitalist, </a:t>
            </a:r>
            <a:r>
              <a:rPr lang="en-US">
                <a:latin typeface="medium-content-serif-font"/>
                <a:hlinkClick r:id="rId3"/>
              </a:rPr>
              <a:t>describes the convergence</a:t>
            </a:r>
            <a:r>
              <a:rPr lang="en-US">
                <a:solidFill>
                  <a:srgbClr val="292929"/>
                </a:solidFill>
                <a:latin typeface="medium-content-serif-font"/>
              </a:rPr>
              <a:t> of many non-information technology companies becoming information technology companies as such, “Just like every successful company started using electricity, and every successful company started using the telephone, every successful company is obviously deeply engaging with software. The winners and the losers in every industry are increasingly being determined, as in Blackrock’s case, by those companies most adept at imagining, developing and deploying software”.</a:t>
            </a:r>
            <a:endParaRPr lang="en-US" sz="1000"/>
          </a:p>
          <a:p>
            <a:pPr lvl="0"/>
            <a:endParaRPr lang="en-US" sz="1200">
              <a:hlinkClick r:id="" action="ppaction://noaction"/>
            </a:endParaRPr>
          </a:p>
          <a:p>
            <a:pPr lvl="0"/>
            <a:endParaRPr lang="en-US" sz="1200">
              <a:hlinkClick r:id="" action="ppaction://noaction"/>
            </a:endParaRPr>
          </a:p>
          <a:p>
            <a:pPr lvl="0"/>
            <a:r>
              <a:rPr lang="en-US" sz="1200">
                <a:hlinkClick r:id="" action="ppaction://noaction"/>
              </a:rPr>
              <a:t>BlackRock and Microsoft form strategic partnership to host Aladdin on Azure as BlackRock readies Aladdin for next chapter of innovation – Stories</a:t>
            </a:r>
            <a:endParaRPr lang="en-US" sz="1200"/>
          </a:p>
          <a:p>
            <a:pPr lvl="0"/>
            <a:r>
              <a:rPr lang="en-US" sz="1200">
                <a:hlinkClick r:id="rId4"/>
              </a:rPr>
              <a:t>NAB and Microsoft sign five-year multi-cloud partnership to boost resilience, speed and innovation - Microsoft News Centre Australia</a:t>
            </a:r>
            <a:endParaRPr lang="en-US" sz="1200"/>
          </a:p>
          <a:p>
            <a:pPr lvl="0"/>
            <a:r>
              <a:rPr lang="en-US">
                <a:hlinkClick r:id="rId5"/>
              </a:rPr>
              <a:t>UBS uses the Microsoft Cloud to save costs and improve its services</a:t>
            </a:r>
            <a:endParaRPr lang="en-US" sz="1200"/>
          </a:p>
          <a:p>
            <a:pPr lvl="0"/>
            <a:r>
              <a:rPr lang="en-US">
                <a:hlinkClick r:id="rId6"/>
              </a:rPr>
              <a:t>Santander partners with Microsoft as a preferred strategic cloud provider to enable the bank’s digital transformation - Centro de </a:t>
            </a:r>
            <a:r>
              <a:rPr lang="en-US" err="1">
                <a:hlinkClick r:id="rId6"/>
              </a:rPr>
              <a:t>noticias</a:t>
            </a:r>
            <a:endParaRPr lang="en-US"/>
          </a:p>
          <a:p>
            <a:pPr lvl="0"/>
            <a:endParaRPr lang="en-US" sz="1200"/>
          </a:p>
          <a:p>
            <a:pPr lvl="0"/>
            <a:endParaRPr lang="en-US" sz="1000"/>
          </a:p>
        </p:txBody>
      </p:sp>
    </p:spTree>
    <p:extLst>
      <p:ext uri="{BB962C8B-B14F-4D97-AF65-F5344CB8AC3E}">
        <p14:creationId xmlns:p14="http://schemas.microsoft.com/office/powerpoint/2010/main" val="258670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a:t>
            </a:r>
          </a:p>
          <a:p>
            <a:pPr marL="171450" lvl="0" indent="-171450">
              <a:buFont typeface="Arial" panose="020B0604020202020204" pitchFamily="34" charset="0"/>
              <a:buChar char="•"/>
            </a:pPr>
            <a:r>
              <a:rPr lang="en-US" b="1"/>
              <a:t>Customer profile:</a:t>
            </a:r>
            <a:r>
              <a:rPr lang="en-US"/>
              <a:t> Headquartered in Zurich, Switzerland, UBS is the world’s largest and fastest-growing wealth manager, providing financial advice and solutions to wealthy, institutional, and corporate clients worldwide. Present in all major financial centers, UBS has offices in 54 countries and employs approximately 60,000 people. | </a:t>
            </a:r>
            <a:r>
              <a:rPr lang="en-US">
                <a:hlinkClick r:id="rId3"/>
              </a:rPr>
              <a:t>www.ubs.com</a:t>
            </a:r>
            <a:r>
              <a:rPr lang="en-US"/>
              <a:t> </a:t>
            </a:r>
          </a:p>
          <a:p>
            <a:pPr marL="171450" lvl="0" indent="-171450">
              <a:buFont typeface="Arial" panose="020B0604020202020204" pitchFamily="34" charset="0"/>
              <a:buChar char="•"/>
            </a:pPr>
            <a:r>
              <a:rPr lang="en-US" b="1"/>
              <a:t>Challenge:</a:t>
            </a:r>
            <a:r>
              <a:rPr lang="en-US"/>
              <a:t> Recognizing the tremendous transformation taking place in the financial services industry, UBS was looking to power its digital transformation, aiming to reduce dependency on legacy technology, find new ways to use digital channels, and rethink how its businesses and people work. They searched for a partner that could deliver all the advanced technological and economic benefits of cloud technology.</a:t>
            </a:r>
          </a:p>
          <a:p>
            <a:pPr marL="171450" lvl="0" indent="-171450">
              <a:buFont typeface="Arial" panose="020B0604020202020204" pitchFamily="34" charset="0"/>
              <a:buChar char="•"/>
            </a:pPr>
            <a:r>
              <a:rPr lang="en-US" b="1"/>
              <a:t>Solution:</a:t>
            </a:r>
            <a:r>
              <a:rPr lang="en-US"/>
              <a:t> The financial giant selected Microsoft Azure to power its risk-management platform, technology that requires enormous computing power, to run millions of calculations daily on demand. Key to UBS’s move to Azure was a significant focus on regulatory compliance. The Microsoft Financial Services Compliance program—which allows firms and regulators to deeply examine Microsoft cloud systems, services, and processes—provides transparency into Microsoft cloud operations. This ensures UBS and regulators that Microsoft has taken the proper steps to secure data and mitigate risk.</a:t>
            </a:r>
          </a:p>
          <a:p>
            <a:pPr marL="171450" lvl="0" indent="-171450">
              <a:buFont typeface="Arial" panose="020B0604020202020204" pitchFamily="34" charset="0"/>
              <a:buChar char="•"/>
            </a:pPr>
            <a:r>
              <a:rPr lang="en-US" b="1"/>
              <a:t>Benefits:</a:t>
            </a:r>
            <a:r>
              <a:rPr lang="en-US"/>
              <a:t> UBS has seen real results: speeding calculation time by 100 percent, saving 40 percent in infrastructure costs, gaining nearly infinite scale within minutes. All this means the firm can have more working capital on hand and employees can make quicker, more informed decisions for their clients. In terms of UBS’s strategic journey to the cloud, the risk platform is just the first step. UBS is actively partnering with Microsoft for opportunities to move more business applications to the Azure cloud.</a:t>
            </a:r>
          </a:p>
          <a:p>
            <a:endParaRPr lang="en-US"/>
          </a:p>
          <a:p>
            <a:r>
              <a:rPr lang="en-US" b="1"/>
              <a:t>Additional information: </a:t>
            </a:r>
            <a:r>
              <a:rPr lang="en-US" sz="900" b="0" i="0" u="sng" strike="noStrike" kern="1200">
                <a:solidFill>
                  <a:schemeClr val="tx1"/>
                </a:solidFill>
                <a:effectLst/>
                <a:latin typeface="Segoe UI Light" pitchFamily="34" charset="0"/>
                <a:ea typeface="+mn-ea"/>
                <a:cs typeface="+mn-cs"/>
                <a:hlinkClick r:id="rId4"/>
              </a:rPr>
              <a:t>https://enterprise.microsoft.com/en-us/articles/industries/banking-and-capital-markets/ubs-taps-microsoft-cloud-power-business-critical-tech/</a:t>
            </a:r>
            <a:r>
              <a:rPr lang="en-US" sz="900" b="0" i="0" strike="noStrike" kern="1200">
                <a:solidFill>
                  <a:schemeClr val="tx1"/>
                </a:solidFill>
                <a:effectLst/>
                <a:latin typeface="Segoe UI Light" pitchFamily="34" charset="0"/>
                <a:ea typeface="+mn-ea"/>
                <a:cs typeface="+mn-cs"/>
              </a:rPr>
              <a:t> </a:t>
            </a:r>
            <a:r>
              <a:rPr lang="en-US" sz="900" b="0" i="0" strike="noStrike" kern="1200">
                <a:solidFill>
                  <a:schemeClr val="tx1"/>
                </a:solidFill>
                <a:effectLst/>
              </a:rPr>
              <a:t> </a:t>
            </a:r>
            <a:endParaRPr lang="en-US"/>
          </a:p>
          <a:p>
            <a:r>
              <a:rPr lang="en-US">
                <a:hlinkClick r:id="rId5"/>
              </a:rPr>
              <a:t>https://www.youtube.com/watch?v=p-kshCRDOCs&amp;feature=youtu.be</a:t>
            </a:r>
            <a:r>
              <a:rPr lang="en-US"/>
              <a:t> </a:t>
            </a: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6201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a:t>
            </a:r>
          </a:p>
          <a:p>
            <a:pPr marL="171450" lvl="0" indent="-171450">
              <a:buFont typeface="Arial" panose="020B0604020202020204" pitchFamily="34" charset="0"/>
              <a:buChar char="•"/>
            </a:pPr>
            <a:r>
              <a:rPr lang="en-US" b="1"/>
              <a:t>Customer profile:</a:t>
            </a:r>
            <a:r>
              <a:rPr lang="en-US"/>
              <a:t> Deutsche Börse Group (DBG), is a marketplace organizer for the trading of shares and other securities. It is also a transaction services provider. Based in Frankfurt, DBG is a leading stock exchange in Germany and one of the largest exchange organizations worldwide, with offices in more than 20 locations/</a:t>
            </a:r>
            <a:r>
              <a:rPr lang="en-US" baseline="0"/>
              <a:t> </a:t>
            </a:r>
            <a:r>
              <a:rPr lang="en-US"/>
              <a:t>More than 3,200 employees service customers in Europe, the United States, and Asia. </a:t>
            </a:r>
            <a:r>
              <a:rPr lang="en-US" b="1"/>
              <a:t>Website</a:t>
            </a:r>
            <a:r>
              <a:rPr lang="en-US"/>
              <a:t>: http://deutsche-boerse.com/dbg-en/</a:t>
            </a:r>
          </a:p>
          <a:p>
            <a:pPr marL="171450" lvl="0" indent="-171450">
              <a:buFont typeface="Arial" panose="020B0604020202020204" pitchFamily="34" charset="0"/>
              <a:buChar char="•"/>
            </a:pPr>
            <a:r>
              <a:rPr lang="en-US" b="1"/>
              <a:t>Challenge:</a:t>
            </a:r>
            <a:r>
              <a:rPr lang="en-US"/>
              <a:t> DBG wanted to undergo digital transformation</a:t>
            </a:r>
            <a:r>
              <a:rPr lang="en-US" baseline="0"/>
              <a:t> to transform the way they work. They wanted their employees to become more productive, and grow with the demands of the market. They needed to do this while meeting strict industry regulations in Germany.</a:t>
            </a:r>
            <a:endParaRPr lang="en-US"/>
          </a:p>
          <a:p>
            <a:pPr marL="171450" lvl="0" indent="-171450">
              <a:buFont typeface="Arial" panose="020B0604020202020204" pitchFamily="34" charset="0"/>
              <a:buChar char="•"/>
            </a:pPr>
            <a:r>
              <a:rPr lang="en-US" b="1"/>
              <a:t>Solution:</a:t>
            </a:r>
            <a:r>
              <a:rPr lang="en-US"/>
              <a:t> Microsoft satisfied DBG’s concerns about how it controls access to data and change management of automated processes, and did so through a deep examination of the features, such as Customer Lockbox and the capabilities of Office 365. Microsoft’s innovative approach to helping customers move to the Microsoft Cloud, while also meeting their regulatory obligations, including the Financial Services Compliance Program, gave DBG confidence in this move. </a:t>
            </a:r>
          </a:p>
          <a:p>
            <a:pPr marL="171450" lvl="0" indent="-171450">
              <a:buFont typeface="Arial" panose="020B0604020202020204" pitchFamily="34" charset="0"/>
              <a:buChar char="•"/>
            </a:pPr>
            <a:r>
              <a:rPr lang="en-US" b="1"/>
              <a:t>Benefits:</a:t>
            </a:r>
            <a:r>
              <a:rPr lang="en-US"/>
              <a:t> DBG could modernize their business operations, while meeting stringent financial</a:t>
            </a:r>
            <a:r>
              <a:rPr lang="en-US" baseline="0"/>
              <a:t> </a:t>
            </a:r>
            <a:r>
              <a:rPr lang="en-US"/>
              <a:t>regulatory</a:t>
            </a:r>
            <a:r>
              <a:rPr lang="en-US" baseline="0"/>
              <a:t> requirements in Germany, which has one of the most sophisticated regulatory systems in Europe.</a:t>
            </a:r>
            <a:endParaRPr lang="en-US"/>
          </a:p>
          <a:p>
            <a:pPr lvl="0"/>
            <a:endParaRPr lang="en-US"/>
          </a:p>
          <a:p>
            <a:r>
              <a:rPr lang="en-US" b="1"/>
              <a:t>Supporting details: </a:t>
            </a:r>
          </a:p>
          <a:p>
            <a:r>
              <a:rPr lang="en-US" b="1" i="0"/>
              <a:t>“</a:t>
            </a:r>
            <a:r>
              <a:rPr lang="en-US" i="0"/>
              <a:t>Microsoft satisfied DBG’s concerns about how it controls access to data and change management of automated processes, and did so through a deep examination of the features, such as Customer Lockbox and the capabilities of Office 365.” — Frank Fischer, Chief Security Officer and Head of Security,</a:t>
            </a:r>
            <a:r>
              <a:rPr lang="en-US" i="0" baseline="0"/>
              <a:t> </a:t>
            </a:r>
            <a:r>
              <a:rPr lang="en-US" i="0"/>
              <a:t>Deutsche Börse Group</a:t>
            </a:r>
          </a:p>
          <a:p>
            <a:endParaRPr lang="en-US" i="0"/>
          </a:p>
          <a:p>
            <a:r>
              <a:rPr lang="en-US" b="1" i="0"/>
              <a:t>Speaker Guidance:</a:t>
            </a:r>
          </a:p>
          <a:p>
            <a:r>
              <a:rPr lang="en-US" i="0" u="sng"/>
              <a:t>Key</a:t>
            </a:r>
            <a:r>
              <a:rPr lang="en-US" i="0" u="sng" baseline="0"/>
              <a:t> Message</a:t>
            </a:r>
            <a:r>
              <a:rPr lang="en-US" i="0" baseline="0"/>
              <a:t>: DBG underwent a digital transformation by using Microsoft Office 365, while meeting strict industry regulations in Germany. Microsoft’s </a:t>
            </a:r>
            <a:r>
              <a:rPr lang="en-US"/>
              <a:t>Financial Services Compliance Program helped them achieve their goals of modernizing their business.</a:t>
            </a:r>
          </a:p>
          <a:p>
            <a:endParaRPr lang="en-US" i="0"/>
          </a:p>
          <a:p>
            <a:r>
              <a:rPr lang="en-US" b="1"/>
              <a:t>Additional information: </a:t>
            </a:r>
            <a:r>
              <a:rPr lang="en-US"/>
              <a:t>https://blogs.office.com/2017/03/06/moving-to-the-cloud-with-confidence-deutsche-borse-group-chooses-office-365/?ms.o365url=dbg</a:t>
            </a:r>
            <a:endParaRPr lang="en-US" b="1"/>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662785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a:solidFill>
                  <a:schemeClr val="bg1">
                    <a:lumMod val="65000"/>
                  </a:schemeClr>
                </a:solidFill>
                <a:latin typeface="Segoe UI Light" panose="020B0502040204020203" pitchFamily="34" charset="0"/>
                <a:cs typeface="Segoe UI Light" panose="020B0502040204020203" pitchFamily="34" charset="0"/>
              </a:rPr>
              <a:t>Challenge: </a:t>
            </a:r>
            <a:r>
              <a:rPr lang="en-US" altLang="de-DE" sz="1200">
                <a:solidFill>
                  <a:srgbClr val="222222"/>
                </a:solidFill>
              </a:rPr>
              <a:t>The life insurance sector has traditionally relied on manual and paper-based processes. Looking to deliver its expertise built up over decades in new and innovative ways, Munich Re wanted to move data and processes to the cloud to increase efficiency, gain new insights, and give its clients a digital advantage.</a:t>
            </a:r>
            <a:endParaRPr lang="de-DE" altLang="de-DE" sz="1200"/>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Solution: </a:t>
            </a:r>
            <a:r>
              <a:rPr lang="en-US" sz="1200">
                <a:ea typeface="Times New Roman" panose="02020603050405020304" pitchFamily="18" charset="0"/>
              </a:rPr>
              <a:t>Munich Re decided to use the Microsoft Azure cloud platform to build its MIRA Digital Suite containing a range of new services for insurers and physicians. Munich Re extracts the data from Azure Cosmos DB and analyzes it in Azure SQL Database, allowing clients to gain the advanced insights needed to improve products and services. </a:t>
            </a:r>
            <a:endParaRPr lang="de-DE" sz="1200">
              <a:ea typeface="Times New Roman" panose="02020603050405020304" pitchFamily="18" charset="0"/>
            </a:endParaRP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Benefits: </a:t>
            </a:r>
            <a:r>
              <a:rPr lang="en-US" sz="1200"/>
              <a:t>In digitizing the process of receiving reports from physicians, Munich Re has reduced a week-long process to just two days – only five minutes of which are spent by physicians filling out forms, which means more time with their patients, and with a 90 percent reduction in time for underwriters. The company also cut the claims management process in half, from 200 days to 100 days. </a:t>
            </a:r>
            <a:endParaRPr lang="de-DE" sz="1200"/>
          </a:p>
          <a:p>
            <a:endParaRPr lang="en-US" b="1"/>
          </a:p>
          <a:p>
            <a:r>
              <a:rPr lang="en-US" b="1"/>
              <a:t>More Information: </a:t>
            </a:r>
            <a:r>
              <a:rPr lang="de-DE">
                <a:hlinkClick r:id="rId3"/>
              </a:rPr>
              <a:t>https://customers.microsoft.com/en-us/story/836291-munich-re-insurance-azure-cosmos-db</a:t>
            </a:r>
            <a:endParaRPr lang="en-US" b="1"/>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56389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During our customer pilots we plan to validate both if possible but he priority in the architecture.  </a:t>
            </a:r>
          </a:p>
        </p:txBody>
      </p:sp>
    </p:spTree>
    <p:extLst>
      <p:ext uri="{BB962C8B-B14F-4D97-AF65-F5344CB8AC3E}">
        <p14:creationId xmlns:p14="http://schemas.microsoft.com/office/powerpoint/2010/main" val="256221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t>
            </a:r>
            <a:r>
              <a:rPr lang="en-US" sz="882" b="0" i="0" kern="1200" err="1">
                <a:solidFill>
                  <a:schemeClr val="tx1"/>
                </a:solidFill>
                <a:effectLst/>
                <a:latin typeface="Segoe UI" panose="020B0502040204020203" pitchFamily="34" charset="0"/>
                <a:ea typeface="+mn-ea"/>
                <a:cs typeface="+mn-cs"/>
              </a:rPr>
              <a:t>AppOps</a:t>
            </a:r>
            <a:r>
              <a:rPr lang="en-US" sz="882"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Tree>
    <p:extLst>
      <p:ext uri="{BB962C8B-B14F-4D97-AF65-F5344CB8AC3E}">
        <p14:creationId xmlns:p14="http://schemas.microsoft.com/office/powerpoint/2010/main" val="1306959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85B0E4D5-80D9-4C11-9AE2-9C129867B1DB}"/>
              </a:ext>
            </a:extLst>
          </p:cNvPr>
          <p:cNvSpPr>
            <a:spLocks noGrp="1"/>
          </p:cNvSpPr>
          <p:nvPr>
            <p:ph type="body" idx="1"/>
          </p:nvPr>
        </p:nvSpPr>
        <p:spPr/>
        <p:txBody>
          <a:bodyPr/>
          <a:lstStyle/>
          <a:p>
            <a:r>
              <a:rPr lang="en-US"/>
              <a:t>Laura</a:t>
            </a:r>
          </a:p>
        </p:txBody>
      </p:sp>
    </p:spTree>
    <p:extLst>
      <p:ext uri="{BB962C8B-B14F-4D97-AF65-F5344CB8AC3E}">
        <p14:creationId xmlns:p14="http://schemas.microsoft.com/office/powerpoint/2010/main" val="2312168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Hybrid – </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largest geographical footprint of any cloud provider with more than </a:t>
            </a:r>
            <a:r>
              <a:rPr lang="en-US" sz="1200" b="1">
                <a:solidFill>
                  <a:srgbClr val="50E6FF"/>
                </a:solidFill>
                <a:latin typeface="Segoe UI"/>
              </a:rPr>
              <a:t>60</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Azure regions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Secure – 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Compliant – 90 plus compliance certifications</a:t>
            </a:r>
          </a:p>
          <a:p>
            <a:endParaRPr lang="en-US"/>
          </a:p>
        </p:txBody>
      </p:sp>
    </p:spTree>
    <p:extLst>
      <p:ext uri="{BB962C8B-B14F-4D97-AF65-F5344CB8AC3E}">
        <p14:creationId xmlns:p14="http://schemas.microsoft.com/office/powerpoint/2010/main" val="581288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ts val="1400"/>
              </a:lnSpc>
              <a:spcBef>
                <a:spcPts val="0"/>
              </a:spcBef>
              <a:spcAft>
                <a:spcPts val="7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Physical security. </a:t>
            </a:r>
            <a:r>
              <a:rPr lang="en-US" sz="1200">
                <a:effectLst/>
                <a:latin typeface="Calibri" panose="020F0502020204030204" pitchFamily="34" charset="0"/>
                <a:ea typeface="Calibri" panose="020F0502020204030204" pitchFamily="34" charset="0"/>
                <a:cs typeface="Times New Roman" panose="02020603050405020304" pitchFamily="18" charset="0"/>
              </a:rPr>
              <a:t>Strong protections for the physical datacenter, access requires moving through multiple physical layers and provide multiple forms of identification. </a:t>
            </a:r>
          </a:p>
          <a:p>
            <a:pPr marL="285750" marR="0" indent="-285750">
              <a:lnSpc>
                <a:spcPts val="1400"/>
              </a:lnSpc>
              <a:spcBef>
                <a:spcPts val="0"/>
              </a:spcBef>
              <a:spcAft>
                <a:spcPts val="7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Operational security.</a:t>
            </a:r>
            <a:r>
              <a:rPr lang="en-US" sz="1200">
                <a:effectLst/>
                <a:latin typeface="Calibri" panose="020F0502020204030204" pitchFamily="34" charset="0"/>
                <a:ea typeface="Calibri" panose="020F0502020204030204" pitchFamily="34" charset="0"/>
                <a:cs typeface="Times New Roman" panose="02020603050405020304" pitchFamily="18" charset="0"/>
              </a:rPr>
              <a:t> We have a big focus on red team, blue team exercises. If you're not familiar with those, the idea is that we have dedicated professionals whose job it is to be on the good side but act like the bad guys—they’re constantly trying to find ways to penetrate the services and find ways that hackers might attack us so that we can shore up our defenses. </a:t>
            </a:r>
          </a:p>
          <a:p>
            <a:pPr marL="285750" marR="0" indent="-285750">
              <a:lnSpc>
                <a:spcPts val="1400"/>
              </a:lnSpc>
              <a:spcBef>
                <a:spcPts val="0"/>
              </a:spcBef>
              <a:spcAft>
                <a:spcPts val="7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Global cloud infrastructure </a:t>
            </a:r>
            <a:r>
              <a:rPr lang="en-US" sz="1200">
                <a:effectLst/>
                <a:latin typeface="Calibri" panose="020F0502020204030204" pitchFamily="34" charset="0"/>
                <a:ea typeface="Calibri" panose="020F0502020204030204" pitchFamily="34" charset="0"/>
                <a:cs typeface="Times New Roman" panose="02020603050405020304" pitchFamily="18" charset="0"/>
              </a:rPr>
              <a:t>– hardened with multiple layers or protection</a:t>
            </a:r>
          </a:p>
          <a:p>
            <a:pPr marL="285750" marR="0" indent="-285750">
              <a:lnSpc>
                <a:spcPts val="1400"/>
              </a:lnSpc>
              <a:spcBef>
                <a:spcPts val="0"/>
              </a:spcBef>
              <a:spcAft>
                <a:spcPts val="7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$1B investment </a:t>
            </a:r>
            <a:r>
              <a:rPr lang="en-US" sz="1200">
                <a:effectLst/>
                <a:latin typeface="Calibri" panose="020F0502020204030204" pitchFamily="34" charset="0"/>
                <a:ea typeface="Calibri" panose="020F0502020204030204" pitchFamily="34" charset="0"/>
                <a:cs typeface="Times New Roman" panose="02020603050405020304" pitchFamily="18" charset="0"/>
              </a:rPr>
              <a:t>– we spend heavily on security, because we want to keep ahead of the latest attack, which is why we have over 3,500 cybersecurity experts</a:t>
            </a:r>
          </a:p>
          <a:p>
            <a:pPr marL="172839" indent="-172839">
              <a:buFontTx/>
              <a:buChar char="-"/>
            </a:pPr>
            <a:endParaRPr lang="en-US"/>
          </a:p>
        </p:txBody>
      </p:sp>
    </p:spTree>
    <p:extLst>
      <p:ext uri="{BB962C8B-B14F-4D97-AF65-F5344CB8AC3E}">
        <p14:creationId xmlns:p14="http://schemas.microsoft.com/office/powerpoint/2010/main" val="21626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692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firms comply with both national and regional regulated industry requirements, Microsoft provides a set of compliance offerings:</a:t>
            </a:r>
          </a:p>
          <a:p>
            <a:pPr marL="274903" indent="-274903">
              <a:buFont typeface="Arial" panose="020B0604020202020204" pitchFamily="34" charset="0"/>
              <a:buChar char="•"/>
            </a:pPr>
            <a:r>
              <a:rPr lang="en-US" b="1"/>
              <a:t>Finance</a:t>
            </a:r>
            <a:r>
              <a:rPr lang="en-US"/>
              <a:t> - Microsoft offers the Financial Services Compliance Program specifically to help financial institutions identity, assess, and manage risk, as well as support for financial standards including  23 NYCRR, AFM+DNB, AMF+CPR, APRA, CFTC 1.31, EBA, FCA, FFIEC, FINMA, FINRA, FISC, FSA, GLBA, KNF, MAS+ABS, OFSI, PCI DSS, RBI+IRDAI, SEC 17a-4, and SOX.</a:t>
            </a:r>
          </a:p>
          <a:p>
            <a:pPr marL="274903" indent="-274903">
              <a:buFont typeface="Arial" panose="020B0604020202020204" pitchFamily="34" charset="0"/>
              <a:buChar char="•"/>
            </a:pPr>
            <a:r>
              <a:rPr lang="en-US" b="1"/>
              <a:t>Health</a:t>
            </a:r>
            <a:r>
              <a:rPr lang="en-US"/>
              <a:t> - Azure is built for the requirements of handling sensitive health data, including offering a HIPAA Business Associate Agreement (BAA), and compliance with HITRUST, MARS-E, NEN-7510, and NHS IG.</a:t>
            </a:r>
          </a:p>
          <a:p>
            <a:pPr marL="274903" indent="-274903">
              <a:buFont typeface="Arial" panose="020B0604020202020204" pitchFamily="34" charset="0"/>
              <a:buChar char="•"/>
            </a:pPr>
            <a:r>
              <a:rPr lang="en-US" b="1"/>
              <a:t>Government </a:t>
            </a:r>
            <a:r>
              <a:rPr lang="en-US"/>
              <a:t>- Azure Government offers unparalleled flexibility and breakthrough innovation for US government agencies and their partners, along with compliance for CJIS, DoD, DoE, EAR, FedRAMP, FIPS, IRS 1075, ITAR, NIST 800-171, NIST CSF, and Section 508 VPATS</a:t>
            </a:r>
          </a:p>
          <a:p>
            <a:pPr marL="274903" indent="-274903">
              <a:buFont typeface="Arial" panose="020B0604020202020204" pitchFamily="34" charset="0"/>
              <a:buChar char="•"/>
            </a:pPr>
            <a:r>
              <a:rPr lang="en-US" b="1"/>
              <a:t>Media</a:t>
            </a:r>
            <a:r>
              <a:rPr lang="en-US"/>
              <a:t> - Azure helps protect the integrity of media assets through comprehensive compliance, including CDSA, DPP, FACT, MPAA</a:t>
            </a:r>
          </a:p>
          <a:p>
            <a:pPr marL="0" lvl="1" defTabSz="1466987">
              <a:lnSpc>
                <a:spcPct val="90000"/>
              </a:lnSpc>
              <a:spcBef>
                <a:spcPts val="1926"/>
              </a:spcBef>
              <a:buClr>
                <a:srgbClr val="FFFFFF"/>
              </a:buClr>
              <a:defRPr/>
            </a:pPr>
            <a:endParaRPr lang="en-US" sz="2500" b="1"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endParaRPr lang="en-US"/>
          </a:p>
        </p:txBody>
      </p:sp>
    </p:spTree>
    <p:extLst>
      <p:ext uri="{BB962C8B-B14F-4D97-AF65-F5344CB8AC3E}">
        <p14:creationId xmlns:p14="http://schemas.microsoft.com/office/powerpoint/2010/main" val="130069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think about security, it starts with operational excellence from physical security to operational security to global cloud fabric that runs our clouds (Office365, Azure) and our security services.</a:t>
            </a:r>
          </a:p>
          <a:p>
            <a:pPr marL="171450" indent="-171450">
              <a:buFontTx/>
              <a:buChar char="-"/>
            </a:pPr>
            <a:endParaRPr lang="en-US"/>
          </a:p>
          <a:p>
            <a:r>
              <a:rPr lang="en-US" sz="900" kern="1200">
                <a:solidFill>
                  <a:schemeClr val="tx1"/>
                </a:solidFill>
                <a:effectLst/>
                <a:latin typeface="Segoe UI Light" pitchFamily="34" charset="0"/>
                <a:ea typeface="+mn-ea"/>
                <a:cs typeface="+mn-cs"/>
              </a:rPr>
              <a:t>The first side is the </a:t>
            </a:r>
            <a:r>
              <a:rPr lang="en-US" sz="900" b="1" kern="1200">
                <a:solidFill>
                  <a:schemeClr val="tx1"/>
                </a:solidFill>
                <a:effectLst/>
                <a:latin typeface="Segoe UI Light" pitchFamily="34" charset="0"/>
                <a:ea typeface="+mn-ea"/>
                <a:cs typeface="+mn-cs"/>
              </a:rPr>
              <a:t>secure foundation </a:t>
            </a:r>
            <a:r>
              <a:rPr lang="en-US" sz="900" kern="1200">
                <a:solidFill>
                  <a:schemeClr val="tx1"/>
                </a:solidFill>
                <a:effectLst/>
                <a:latin typeface="Segoe UI Light" pitchFamily="34" charset="0"/>
                <a:ea typeface="+mn-ea"/>
                <a:cs typeface="+mn-cs"/>
              </a:rPr>
              <a:t>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sz="900" kern="1200">
                <a:solidFill>
                  <a:schemeClr val="tx1"/>
                </a:solidFill>
                <a:effectLst/>
                <a:latin typeface="Segoe UI Light" pitchFamily="34" charset="0"/>
                <a:ea typeface="+mn-ea"/>
                <a:cs typeface="+mn-cs"/>
              </a:rPr>
              <a:t> </a:t>
            </a:r>
          </a:p>
          <a:p>
            <a:r>
              <a:rPr lang="en-US" sz="900" b="1" kern="1200">
                <a:solidFill>
                  <a:schemeClr val="tx1"/>
                </a:solidFill>
                <a:effectLst/>
                <a:latin typeface="Segoe UI Light" pitchFamily="34" charset="0"/>
                <a:ea typeface="+mn-ea"/>
                <a:cs typeface="+mn-cs"/>
              </a:rPr>
              <a:t>Operational security. </a:t>
            </a:r>
            <a:r>
              <a:rPr lang="en-US" sz="900" kern="1200">
                <a:solidFill>
                  <a:schemeClr val="tx1"/>
                </a:solidFill>
                <a:effectLst/>
                <a:latin typeface="Segoe UI Light" pitchFamily="34" charset="0"/>
                <a:ea typeface="+mn-ea"/>
                <a:cs typeface="+mn-cs"/>
              </a:rPr>
              <a:t>One of the ways this comes to life is in our continual testing of our services, making sure that that we're finding vulnerabilities faster than the hackers can. We have a big focus on red team, blue team exercises. If you're not familiar with those, the idea is that we have dedicated professionals whose job it is to be on the good side but act like hackers —they’re constantly trying to find ways to penetrate the services, find ways that real hackers might attack us so that we can shore up our defenses.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And this is something, again, where we can make an investment at Microsoft that gets heavily leveraged because all of our customers benefit.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Lastly, </a:t>
            </a:r>
            <a:r>
              <a:rPr lang="en-US" sz="900" b="1" kern="1200">
                <a:solidFill>
                  <a:schemeClr val="tx1"/>
                </a:solidFill>
                <a:effectLst/>
                <a:latin typeface="Segoe UI Light" pitchFamily="34" charset="0"/>
                <a:ea typeface="+mn-ea"/>
                <a:cs typeface="+mn-cs"/>
              </a:rPr>
              <a:t>customer controls </a:t>
            </a:r>
            <a:r>
              <a:rPr lang="en-US" sz="900" kern="1200">
                <a:solidFill>
                  <a:schemeClr val="tx1"/>
                </a:solidFill>
                <a:effectLst/>
                <a:latin typeface="Segoe UI Light" pitchFamily="34" charset="0"/>
                <a:ea typeface="+mn-ea"/>
                <a:cs typeface="+mn-cs"/>
              </a:rPr>
              <a:t>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And lastly, </a:t>
            </a:r>
            <a:r>
              <a:rPr lang="en-US" sz="900" b="1" kern="1200">
                <a:solidFill>
                  <a:schemeClr val="tx1"/>
                </a:solidFill>
                <a:effectLst/>
                <a:latin typeface="Segoe UI Light" pitchFamily="34" charset="0"/>
                <a:ea typeface="+mn-ea"/>
                <a:cs typeface="+mn-cs"/>
              </a:rPr>
              <a:t>network and distributed denial of service protection </a:t>
            </a:r>
            <a:r>
              <a:rPr lang="en-US" sz="900" kern="1200">
                <a:solidFill>
                  <a:schemeClr val="tx1"/>
                </a:solidFill>
                <a:effectLst/>
                <a:latin typeface="Segoe UI Light" pitchFamily="34" charset="0"/>
                <a:ea typeface="+mn-ea"/>
                <a:cs typeface="+mn-cs"/>
              </a:rPr>
              <a:t>is in place for all of these services. We do basic protection to ensure our services work reliably, and Azure customers can take advantage of additional protection at the network layer to suit their needs.</a:t>
            </a:r>
            <a:endParaRPr lang="en-US"/>
          </a:p>
          <a:p>
            <a:pPr marL="171450" indent="-171450">
              <a:buFontTx/>
              <a:buChar char="-"/>
            </a:pPr>
            <a:endParaRPr lang="en-US"/>
          </a:p>
        </p:txBody>
      </p:sp>
    </p:spTree>
    <p:extLst>
      <p:ext uri="{BB962C8B-B14F-4D97-AF65-F5344CB8AC3E}">
        <p14:creationId xmlns:p14="http://schemas.microsoft.com/office/powerpoint/2010/main" val="28221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9777" indent="-269777">
              <a:buFont typeface="Arial" panose="020B0604020202020204" pitchFamily="34" charset="0"/>
              <a:buChar char="•"/>
            </a:pPr>
            <a:r>
              <a:rPr lang="en-US"/>
              <a:t>Broadest, deepest</a:t>
            </a:r>
          </a:p>
          <a:p>
            <a:pPr marL="269777" indent="-269777">
              <a:buFont typeface="Arial" panose="020B0604020202020204" pitchFamily="34" charset="0"/>
              <a:buChar char="•"/>
            </a:pPr>
            <a:r>
              <a:rPr lang="en-US"/>
              <a:t>Understand needs,</a:t>
            </a:r>
          </a:p>
        </p:txBody>
      </p:sp>
    </p:spTree>
    <p:extLst>
      <p:ext uri="{BB962C8B-B14F-4D97-AF65-F5344CB8AC3E}">
        <p14:creationId xmlns:p14="http://schemas.microsoft.com/office/powerpoint/2010/main" val="191152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412233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46972">
              <a:defRPr/>
            </a:pPr>
            <a:r>
              <a:rPr lang="en-US" kern="0">
                <a:solidFill>
                  <a:schemeClr val="bg1"/>
                </a:solidFill>
                <a:cs typeface="Segoe UI" panose="020B0502040204020203" pitchFamily="34" charset="0"/>
              </a:rPr>
              <a:t>Microsoft cloud services are built on a foundation of trust and security. Microsoft provides you security controls and capabilities to help you protect your data and applications.</a:t>
            </a:r>
          </a:p>
          <a:p>
            <a:pPr defTabSz="946972">
              <a:defRPr/>
            </a:pPr>
            <a:endParaRPr lang="en-US" kern="0">
              <a:solidFill>
                <a:schemeClr val="bg1"/>
              </a:solidFill>
              <a:cs typeface="Segoe UI" panose="020B0502040204020203" pitchFamily="34" charset="0"/>
            </a:endParaRPr>
          </a:p>
          <a:p>
            <a:pPr defTabSz="946972">
              <a:defRPr/>
            </a:pPr>
            <a:r>
              <a:rPr lang="en-US" kern="0">
                <a:cs typeface="Segoe UI" panose="020B0502040204020203" pitchFamily="34" charset="0"/>
              </a:rPr>
              <a:t>The security of your Microsoft cloud service is a partnership between You and Microsoft.</a:t>
            </a:r>
            <a:endParaRPr lang="en-US" kern="0">
              <a:solidFill>
                <a:schemeClr val="bg1"/>
              </a:solidFill>
              <a:cs typeface="Segoe UI" panose="020B0502040204020203" pitchFamily="34" charset="0"/>
            </a:endParaRPr>
          </a:p>
          <a:p>
            <a:endParaRPr lang="en-US"/>
          </a:p>
          <a:p>
            <a:pPr defTabSz="946972">
              <a:defRPr/>
            </a:pPr>
            <a:r>
              <a:rPr lang="en-US" kern="0">
                <a:solidFill>
                  <a:schemeClr val="bg1"/>
                </a:solidFill>
                <a:cs typeface="Segoe UI" panose="020B0502040204020203" pitchFamily="34" charset="0"/>
              </a:rPr>
              <a:t>You own your data and identities and the responsibility for protecting them, the security of your on-premises resources, and the security of cloud components you control </a:t>
            </a:r>
            <a:br>
              <a:rPr lang="en-US" kern="0">
                <a:solidFill>
                  <a:schemeClr val="bg1"/>
                </a:solidFill>
                <a:cs typeface="Segoe UI" panose="020B0502040204020203" pitchFamily="34" charset="0"/>
              </a:rPr>
            </a:br>
            <a:r>
              <a:rPr lang="en-US" kern="0">
                <a:solidFill>
                  <a:schemeClr val="bg1"/>
                </a:solidFill>
                <a:cs typeface="Segoe UI" panose="020B0502040204020203" pitchFamily="34" charset="0"/>
              </a:rPr>
              <a:t>(varies by service)</a:t>
            </a:r>
          </a:p>
          <a:p>
            <a:endParaRPr lang="en-US"/>
          </a:p>
          <a:p>
            <a:r>
              <a:rPr lang="en-US"/>
              <a:t>-- alternate --</a:t>
            </a:r>
          </a:p>
          <a:p>
            <a:endParaRPr lang="en-US"/>
          </a:p>
          <a:p>
            <a:r>
              <a:rPr lang="en-US"/>
              <a:t>When customers leverage only on-premises IT infrastructure, they have complete responsibility to protect the data and to implement the controls necessary to be compliant with applicable regulatory standards. Customers using cloud services, lessen their burden (sometimes considerably) because the cloud represents a shared responsibility between the customer and the cloud service provider. As a cloud service provider, Microsoft provides the physical infrastructure and networking, so customers don’t need to spend resources building their own datacenter or setting up physical access controls. </a:t>
            </a:r>
          </a:p>
          <a:p>
            <a:endParaRPr lang="en-US"/>
          </a:p>
          <a:p>
            <a:pPr marL="180931" indent="-180931">
              <a:buFont typeface="Arial" panose="020B0604020202020204" pitchFamily="34" charset="0"/>
              <a:buChar char="•"/>
            </a:pPr>
            <a:r>
              <a:rPr lang="en-US" b="1"/>
              <a:t>Customer management of risk - </a:t>
            </a:r>
            <a:r>
              <a:rPr lang="en-US"/>
              <a:t>Data Classification and data accountability</a:t>
            </a:r>
          </a:p>
          <a:p>
            <a:pPr marL="180931" indent="-180931">
              <a:buFont typeface="Arial" panose="020B0604020202020204" pitchFamily="34" charset="0"/>
              <a:buChar char="•"/>
            </a:pPr>
            <a:r>
              <a:rPr lang="en-US" b="1"/>
              <a:t>Shared management of risk - </a:t>
            </a:r>
            <a:r>
              <a:rPr lang="en-US"/>
              <a:t>Identity and access management and End Point Devices</a:t>
            </a:r>
          </a:p>
          <a:p>
            <a:pPr marL="180931" indent="-180931">
              <a:buFont typeface="Arial" panose="020B0604020202020204" pitchFamily="34" charset="0"/>
              <a:buChar char="•"/>
            </a:pPr>
            <a:r>
              <a:rPr lang="en-US" b="1"/>
              <a:t>Provider management of risk – </a:t>
            </a:r>
            <a:r>
              <a:rPr lang="en-US"/>
              <a:t>Physical and Networking</a:t>
            </a:r>
          </a:p>
          <a:p>
            <a:pPr marL="180931" indent="-180931">
              <a:buFont typeface="Arial" panose="020B0604020202020204" pitchFamily="34" charset="0"/>
              <a:buChar char="•"/>
            </a:pPr>
            <a:endParaRPr lang="en-US"/>
          </a:p>
          <a:p>
            <a:r>
              <a:rPr lang="en-US"/>
              <a:t>Under this shared responsibility model, Microsoft is partnering with organizations to help them protect their data and stay compliant with relevant regulations and standards when they use Microsoft Cloud services. Let’s take the example of NIST 800-53: In the standard’s latest iteration, there are 975 controls. 78 percent of those controls are Microsoft’s responsibility, while only 22 percent are the customer’s responsibility.</a:t>
            </a:r>
          </a:p>
          <a:p>
            <a:endParaRPr lang="en-US"/>
          </a:p>
          <a:p>
            <a:r>
              <a:rPr lang="en-US"/>
              <a:t>Even more compelling is that Microsoft not only takes care of its own responsibilities, but also provides customers with tools and features to help them cover theirs.</a:t>
            </a:r>
          </a:p>
          <a:p>
            <a:pPr marL="180931" indent="-180931">
              <a:buFont typeface="Arial" panose="020B0604020202020204" pitchFamily="34" charset="0"/>
              <a:buChar char="•"/>
            </a:pPr>
            <a:endParaRPr lang="en-US"/>
          </a:p>
        </p:txBody>
      </p:sp>
    </p:spTree>
    <p:extLst>
      <p:ext uri="{BB962C8B-B14F-4D97-AF65-F5344CB8AC3E}">
        <p14:creationId xmlns:p14="http://schemas.microsoft.com/office/powerpoint/2010/main" val="76575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076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08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7323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0165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D662-89F8-42BE-86D9-F829E85B1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1C826-272B-477D-800A-59141321D3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6CDCD-4EAB-4DCD-AE3D-A9900829290C}"/>
              </a:ext>
            </a:extLst>
          </p:cNvPr>
          <p:cNvSpPr>
            <a:spLocks noGrp="1"/>
          </p:cNvSpPr>
          <p:nvPr>
            <p:ph type="dt" sz="half" idx="10"/>
          </p:nvPr>
        </p:nvSpPr>
        <p:spPr/>
        <p:txBody>
          <a:bodyPr/>
          <a:lstStyle/>
          <a:p>
            <a:fld id="{244A68E2-4D3C-4D36-888C-469C8502EEB9}" type="datetimeFigureOut">
              <a:rPr lang="en-US" smtClean="0"/>
              <a:t>9/23/2021</a:t>
            </a:fld>
            <a:endParaRPr lang="en-US"/>
          </a:p>
        </p:txBody>
      </p:sp>
      <p:sp>
        <p:nvSpPr>
          <p:cNvPr id="5" name="Footer Placeholder 4">
            <a:extLst>
              <a:ext uri="{FF2B5EF4-FFF2-40B4-BE49-F238E27FC236}">
                <a16:creationId xmlns:a16="http://schemas.microsoft.com/office/drawing/2014/main" id="{604EE66A-A17D-4485-B5E7-B6533381D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8F388-EE79-4ED7-8916-8145D44AB1A6}"/>
              </a:ext>
            </a:extLst>
          </p:cNvPr>
          <p:cNvSpPr>
            <a:spLocks noGrp="1"/>
          </p:cNvSpPr>
          <p:nvPr>
            <p:ph type="sldNum" sz="quarter" idx="12"/>
          </p:nvPr>
        </p:nvSpPr>
        <p:spPr/>
        <p:txBody>
          <a:bodyPr/>
          <a:lstStyle/>
          <a:p>
            <a:fld id="{A8D8B154-900D-424F-8D62-38B4AE80C20E}" type="slidenum">
              <a:rPr lang="en-US" smtClean="0"/>
              <a:t>‹#›</a:t>
            </a:fld>
            <a:endParaRPr lang="en-US"/>
          </a:p>
        </p:txBody>
      </p:sp>
    </p:spTree>
    <p:extLst>
      <p:ext uri="{BB962C8B-B14F-4D97-AF65-F5344CB8AC3E}">
        <p14:creationId xmlns:p14="http://schemas.microsoft.com/office/powerpoint/2010/main" val="80341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9156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0217634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9/23/2021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460055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6752491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575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18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6467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445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698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29951827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556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3523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225820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3651182"/>
      </p:ext>
    </p:extLst>
  </p:cSld>
  <p:clrMap bg1="lt1" tx1="dk1" bg2="lt2" tx2="dk2" accent1="accent1" accent2="accent2" accent3="accent3" accent4="accent4" accent5="accent5" accent6="accent6" hlink="hlink" folHlink="folHlink"/>
  <p:sldLayoutIdLst>
    <p:sldLayoutId id="2147486733" r:id="rId1"/>
    <p:sldLayoutId id="214748673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783428"/>
      </p:ext>
    </p:extLst>
  </p:cSld>
  <p:clrMap bg1="dk1" tx1="lt1" bg2="dk2" tx2="lt2" accent1="accent1" accent2="accent2" accent3="accent3" accent4="accent4" accent5="accent5" accent6="accent6" hlink="hlink" folHlink="folHlink"/>
  <p:sldLayoutIdLst>
    <p:sldLayoutId id="2147487247" r:id="rId1"/>
    <p:sldLayoutId id="2147487249" r:id="rId2"/>
    <p:sldLayoutId id="2147487251" r:id="rId3"/>
    <p:sldLayoutId id="2147487252" r:id="rId4"/>
    <p:sldLayoutId id="2147487265" r:id="rId5"/>
    <p:sldLayoutId id="2147487266" r:id="rId6"/>
    <p:sldLayoutId id="2147487271" r:id="rId7"/>
    <p:sldLayoutId id="2147487272" r:id="rId8"/>
    <p:sldLayoutId id="2147487303" r:id="rId9"/>
    <p:sldLayoutId id="2147487462" r:id="rId1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654779" y="2900302"/>
            <a:ext cx="6994525" cy="1193925"/>
          </a:xfrm>
          <a:prstGeom prst="rect">
            <a:avLst/>
          </a:prstGeom>
        </p:spPr>
      </p:pic>
    </p:spTree>
    <p:extLst>
      <p:ext uri="{BB962C8B-B14F-4D97-AF65-F5344CB8AC3E}">
        <p14:creationId xmlns:p14="http://schemas.microsoft.com/office/powerpoint/2010/main" val="2845860174"/>
      </p:ext>
    </p:extLst>
  </p:cSld>
  <p:clrMap bg1="dk1" tx1="lt1" bg2="dk2" tx2="lt2" accent1="accent1" accent2="accent2" accent3="accent3" accent4="accent4" accent5="accent5" accent6="accent6" hlink="hlink" folHlink="folHlink"/>
  <p:sldLayoutIdLst>
    <p:sldLayoutId id="2147487282" r:id="rId1"/>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329409626"/>
      </p:ext>
    </p:extLst>
  </p:cSld>
  <p:clrMap bg1="lt1" tx1="dk1" bg2="lt2" tx2="dk2" accent1="accent1" accent2="accent2" accent3="accent3" accent4="accent4" accent5="accent5" accent6="accent6" hlink="hlink" folHlink="folHlink"/>
  <p:sldLayoutIdLst>
    <p:sldLayoutId id="214748737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455882060"/>
      </p:ext>
    </p:extLst>
  </p:cSld>
  <p:clrMap bg1="lt1" tx1="dk1" bg2="lt2" tx2="dk2" accent1="accent1" accent2="accent2" accent3="accent3" accent4="accent4" accent5="accent5" accent6="accent6" hlink="hlink" folHlink="folHlink"/>
  <p:sldLayoutIdLst>
    <p:sldLayoutId id="2147487400"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821541855"/>
      </p:ext>
    </p:extLst>
  </p:cSld>
  <p:clrMap bg1="dk1" tx1="lt1" bg2="dk2" tx2="lt2" accent1="accent1" accent2="accent2" accent3="accent3" accent4="accent4" accent5="accent5" accent6="accent6" hlink="hlink" folHlink="folHlink"/>
  <p:sldLayoutIdLst>
    <p:sldLayoutId id="2147487434" r:id="rId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C4FC_6FBD6746.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7BBF57AE_83D2C908.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mailto:https://www.bnm.gov.my/documents/20124/963937/Risk+Management+in+Technology+%28RMiT%29.pdf/810b088e-6f4f-aa35-b603-1208ace33619?t=1592866162078" TargetMode="External"/><Relationship Id="rId5" Type="http://schemas.openxmlformats.org/officeDocument/2006/relationships/slide" Target="slide2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www.bnm.gov.my/standardsandguidelin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7FF64B9D_90A032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microsoft.com/trust"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hyperlink" Target="https://docs.microsoft.com/en-us/azure/complian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hyperlink" Target="https://azure.microsoft.com/en-us/cloud-adoption-framework/" TargetMode="Externa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ocs.microsoft.com/en-us/azure/cloud-adoption-framework/ready/enterprise-scale/design-guidelines#critical-design-areas" TargetMode="Externa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FF64B9A_F9B69C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azure.microsoft.com/en-us/services/security-center/#documentation" TargetMode="Externa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8" Type="http://schemas.openxmlformats.org/officeDocument/2006/relationships/hyperlink" Target="https://aka.ms/wellarchitected/framework"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s://aka.ms/docs/advisor" TargetMode="External"/><Relationship Id="rId5" Type="http://schemas.openxmlformats.org/officeDocument/2006/relationships/hyperlink" Target="https://aka.ms/azureadvisor" TargetMode="External"/><Relationship Id="rId4" Type="http://schemas.openxmlformats.org/officeDocument/2006/relationships/hyperlink" Target="https://aka.ms/adviso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hyperlink" Target="http://aka.ms/MicrosoftOST" TargetMode="External"/><Relationship Id="rId13" Type="http://schemas.openxmlformats.org/officeDocument/2006/relationships/hyperlink" Target="https://www.microsoft.com/en-us/corporate-responsibility/lerr/" TargetMode="External"/><Relationship Id="rId3" Type="http://schemas.openxmlformats.org/officeDocument/2006/relationships/hyperlink" Target="https://www.microsoft.com/en-us/trust-center" TargetMode="External"/><Relationship Id="rId7" Type="http://schemas.openxmlformats.org/officeDocument/2006/relationships/hyperlink" Target="http://aka.ms/CloudSecurity" TargetMode="External"/><Relationship Id="rId12" Type="http://schemas.openxmlformats.org/officeDocument/2006/relationships/hyperlink" Target="https://docs.microsoft.com/en-us/microsoft-365/compliance/offering-trusight?view=o365-worldwide" TargetMode="External"/><Relationship Id="rId2" Type="http://schemas.microsoft.com/office/2018/10/relationships/comments" Target="../comments/modernComment_7FFFC504_1A36E9DA.xml"/><Relationship Id="rId16" Type="http://schemas.openxmlformats.org/officeDocument/2006/relationships/hyperlink" Target="https://www.microsoft.com/en-sg/apac/trustedcloud/default.aspx" TargetMode="External"/><Relationship Id="rId1" Type="http://schemas.openxmlformats.org/officeDocument/2006/relationships/slideLayout" Target="../slideLayouts/slideLayout16.xml"/><Relationship Id="rId6" Type="http://schemas.openxmlformats.org/officeDocument/2006/relationships/hyperlink" Target="http://aka.ms/AuditReports" TargetMode="External"/><Relationship Id="rId11" Type="http://schemas.openxmlformats.org/officeDocument/2006/relationships/hyperlink" Target="https://msit.microsoftstream.com/video/fe946a6d-9d50-4d33-88ed-0cf9eabe3b12" TargetMode="External"/><Relationship Id="rId5" Type="http://schemas.openxmlformats.org/officeDocument/2006/relationships/hyperlink" Target="https://docs.microsoft.com/compliance" TargetMode="External"/><Relationship Id="rId15" Type="http://schemas.openxmlformats.org/officeDocument/2006/relationships/hyperlink" Target="http://aka.ms/ComplianceGuides" TargetMode="External"/><Relationship Id="rId10" Type="http://schemas.openxmlformats.org/officeDocument/2006/relationships/hyperlink" Target="https://transform.microsoft.com/download?assetname=assets/IndustryFinancialServices_Internal%20Risk%20Assessment%20Training%20Deck.pptx" TargetMode="External"/><Relationship Id="rId4" Type="http://schemas.openxmlformats.org/officeDocument/2006/relationships/hyperlink" Target="https://servicetrust.microsoft.com/" TargetMode="External"/><Relationship Id="rId9" Type="http://schemas.openxmlformats.org/officeDocument/2006/relationships/hyperlink" Target="http://aka.ms/tvra" TargetMode="External"/><Relationship Id="rId14" Type="http://schemas.openxmlformats.org/officeDocument/2006/relationships/hyperlink" Target="https://azure.microsoft.com/mediahandler/files/resourcefiles/risk-assessment-and-compliance-guide-for-financial-institutions-in-the-microsoft-cloud-/Risk_Assessment_and_Compliance_Guide_for_Financial_Institutions_in_the_Microsoft_Cloud.pdf"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bnm.gov.my/documents/20124/938039/20201231_Licensing+Framework+for+Digital+Banks.pdf" TargetMode="External"/><Relationship Id="rId3" Type="http://schemas.openxmlformats.org/officeDocument/2006/relationships/hyperlink" Target="https://www.bnm.gov.my/documents/20124/963937/Risk+Management+in+Technology+%28RMiT%29.pdf" TargetMode="External"/><Relationship Id="rId7" Type="http://schemas.openxmlformats.org/officeDocument/2006/relationships/hyperlink" Target="https://www.bnm.gov.my/-/interoperable-credit-transfer-framework-ictf-3" TargetMode="External"/><Relationship Id="rId12" Type="http://schemas.openxmlformats.org/officeDocument/2006/relationships/hyperlink" Target="https://www.microsoft.com/en-us/download/details.aspx?id=55332" TargetMode="External"/><Relationship Id="rId2" Type="http://schemas.microsoft.com/office/2018/10/relationships/comments" Target="../comments/modernComment_7FFFC503_D44A291D.xml"/><Relationship Id="rId1" Type="http://schemas.openxmlformats.org/officeDocument/2006/relationships/slideLayout" Target="../slideLayouts/slideLayout16.xml"/><Relationship Id="rId6" Type="http://schemas.openxmlformats.org/officeDocument/2006/relationships/hyperlink" Target="https://www.bnm.gov.my/standardsandguidelines" TargetMode="External"/><Relationship Id="rId11" Type="http://schemas.openxmlformats.org/officeDocument/2006/relationships/hyperlink" Target="https://microsoftevent.eventbuilder.com/MicrosoftFinancialServicesCustomerCompliance" TargetMode="External"/><Relationship Id="rId5" Type="http://schemas.openxmlformats.org/officeDocument/2006/relationships/hyperlink" Target="https://www.bnm.gov.my/documents/20124/938039/FAQ_Outsourcing_20191023.pdf" TargetMode="External"/><Relationship Id="rId10" Type="http://schemas.openxmlformats.org/officeDocument/2006/relationships/hyperlink" Target="https://aka.ms/wellarchitected/framework" TargetMode="External"/><Relationship Id="rId4" Type="http://schemas.openxmlformats.org/officeDocument/2006/relationships/hyperlink" Target="https://www.bnm.gov.my/documents/20124/938039/PD_Outsourcing_20191023.pdf" TargetMode="External"/><Relationship Id="rId9" Type="http://schemas.openxmlformats.org/officeDocument/2006/relationships/hyperlink" Target="https://aka.ms/adopt/overview"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news.microsoft.com/stories/microsoft-datacenter-tour/" TargetMode="External"/><Relationship Id="rId13" Type="http://schemas.openxmlformats.org/officeDocument/2006/relationships/hyperlink" Target="https://azure.microsoft.com/en-us/blog/hybrid-and-multicloud-strategies-for-financial-services-organizations/" TargetMode="External"/><Relationship Id="rId3" Type="http://schemas.openxmlformats.org/officeDocument/2006/relationships/hyperlink" Target="https://aka.ms/auditlearn" TargetMode="External"/><Relationship Id="rId7" Type="http://schemas.openxmlformats.org/officeDocument/2006/relationships/hyperlink" Target="https://www.microsoft.com/security/blog/2020/01/23/azure-security-benchmark-90-security-compliance-best-practices-azure-workloads/" TargetMode="External"/><Relationship Id="rId12" Type="http://schemas.openxmlformats.org/officeDocument/2006/relationships/hyperlink" Target="https://microsoft.sharepoint.com/:p:/t/FinancialServicesRegulatoryEngagementTeam/ESitBL4Vxj5IviZn-kcue24BufsZfCPW2vH1RNCKd6gSJg?e=Q1NodT" TargetMode="External"/><Relationship Id="rId2" Type="http://schemas.openxmlformats.org/officeDocument/2006/relationships/hyperlink" Target="http://aka.ms/auditvideos" TargetMode="External"/><Relationship Id="rId16" Type="http://schemas.openxmlformats.org/officeDocument/2006/relationships/hyperlink" Target="https://microsoftevent.eventbuilder.com/event/37853?source=MicrosoftFinancialServicesCustomerCompliance" TargetMode="External"/><Relationship Id="rId1" Type="http://schemas.openxmlformats.org/officeDocument/2006/relationships/slideLayout" Target="../slideLayouts/slideLayout16.xml"/><Relationship Id="rId6" Type="http://schemas.openxmlformats.org/officeDocument/2006/relationships/hyperlink" Target="https://docs.microsoft.com/en-us/azure/security/fundamentals/best-practices-and-patterns" TargetMode="External"/><Relationship Id="rId11" Type="http://schemas.openxmlformats.org/officeDocument/2006/relationships/hyperlink" Target="http://aka.ms/MicrosoftExitPlan" TargetMode="External"/><Relationship Id="rId5" Type="http://schemas.openxmlformats.org/officeDocument/2006/relationships/hyperlink" Target="https://azure.microsoft.com/en-us/blog/azure-resources-to-assess-risk-and-compliance/" TargetMode="External"/><Relationship Id="rId15" Type="http://schemas.openxmlformats.org/officeDocument/2006/relationships/hyperlink" Target="https://aka.ms/dpa" TargetMode="External"/><Relationship Id="rId10" Type="http://schemas.openxmlformats.org/officeDocument/2006/relationships/hyperlink" Target="http://aka.ms/MSConcentrationRiskBlogpost" TargetMode="External"/><Relationship Id="rId4" Type="http://schemas.openxmlformats.org/officeDocument/2006/relationships/hyperlink" Target="http://aka.ms/compliancemanager/" TargetMode="External"/><Relationship Id="rId9" Type="http://schemas.openxmlformats.org/officeDocument/2006/relationships/hyperlink" Target="http://aka.ms/MSConcentrationRiskPerspectives" TargetMode="External"/><Relationship Id="rId14" Type="http://schemas.openxmlformats.org/officeDocument/2006/relationships/hyperlink" Target="https://blogs.microsoft.com/on-the-issues/2020/11/19/defending-your-data-edpb-gdpr/"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hyperlink" Target="https://customers.microsoft.com/en-us/story/836291-munich-re-insurance-azure-cosmos-db"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azure/cloud-adoption-framework/ready/enterprise-scale/design-principle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90A_398FAF9C.xml"/><Relationship Id="rId7" Type="http://schemas.openxmlformats.org/officeDocument/2006/relationships/image" Target="../media/image80.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en-us/microsoft-365/compliance/offering-iso-22301?view=o365-worldwide" TargetMode="External"/><Relationship Id="rId13" Type="http://schemas.openxmlformats.org/officeDocument/2006/relationships/hyperlink" Target="https://docs.microsoft.com/en-us/microsoft-365/compliance/offering-iso-9001?view=o365-worldwide" TargetMode="External"/><Relationship Id="rId3" Type="http://schemas.openxmlformats.org/officeDocument/2006/relationships/hyperlink" Target="https://docs.microsoft.com/en-us/microsoft-365/compliance/offering-cis-benchmark?view=o365-worldwide" TargetMode="External"/><Relationship Id="rId7" Type="http://schemas.openxmlformats.org/officeDocument/2006/relationships/hyperlink" Target="https://docs.microsoft.com/en-us/microsoft-365/compliance/offering-iso-20000-1-2011?view=o365-worldwide" TargetMode="External"/><Relationship Id="rId12" Type="http://schemas.openxmlformats.org/officeDocument/2006/relationships/hyperlink" Target="https://docs.microsoft.com/en-us/microsoft-365/compliance/offering-iso-27701?view=o365-worldwide" TargetMode="External"/><Relationship Id="rId17" Type="http://schemas.openxmlformats.org/officeDocument/2006/relationships/hyperlink" Target="https://docs.microsoft.com/en-us/azure/compliance" TargetMode="External"/><Relationship Id="rId2" Type="http://schemas.openxmlformats.org/officeDocument/2006/relationships/image" Target="../media/image82.png"/><Relationship Id="rId16" Type="http://schemas.openxmlformats.org/officeDocument/2006/relationships/hyperlink" Target="https://docs.microsoft.com/en-us/microsoft-365/compliance/offering-wcag-2-1?view=o365-worldwide" TargetMode="External"/><Relationship Id="rId1" Type="http://schemas.openxmlformats.org/officeDocument/2006/relationships/slideLayout" Target="../slideLayouts/slideLayout8.xml"/><Relationship Id="rId6" Type="http://schemas.openxmlformats.org/officeDocument/2006/relationships/hyperlink" Target="https://docs.microsoft.com/en-us/microsoft-365/compliance/offering-csa-star-self-assessment?view=o365-worldwide" TargetMode="External"/><Relationship Id="rId11" Type="http://schemas.openxmlformats.org/officeDocument/2006/relationships/hyperlink" Target="https://docs.microsoft.com/en-us/microsoft-365/compliance/offering-iso-27018?view=o365-worldwide" TargetMode="External"/><Relationship Id="rId5" Type="http://schemas.openxmlformats.org/officeDocument/2006/relationships/hyperlink" Target="https://docs.microsoft.com/en-us/microsoft-365/compliance/offering-csa-star-certification?view=o365-worldwide" TargetMode="External"/><Relationship Id="rId15" Type="http://schemas.openxmlformats.org/officeDocument/2006/relationships/hyperlink" Target="https://docs.microsoft.com/en-us/microsoft-365/compliance/offering-soc?view=o365-worldwide" TargetMode="External"/><Relationship Id="rId10" Type="http://schemas.openxmlformats.org/officeDocument/2006/relationships/hyperlink" Target="https://docs.microsoft.com/en-us/microsoft-365/compliance/offering-iso-27017?view=o365-worldwide" TargetMode="External"/><Relationship Id="rId4" Type="http://schemas.openxmlformats.org/officeDocument/2006/relationships/hyperlink" Target="https://docs.microsoft.com/en-us/microsoft-365/compliance/offering-csa-star-attestation?view=o365-worldwide" TargetMode="External"/><Relationship Id="rId9" Type="http://schemas.openxmlformats.org/officeDocument/2006/relationships/hyperlink" Target="https://docs.microsoft.com/en-us/microsoft-365/compliance/offering-iso-27001?view=o365-worldwide" TargetMode="External"/><Relationship Id="rId14" Type="http://schemas.openxmlformats.org/officeDocument/2006/relationships/hyperlink" Target="https://docs.microsoft.com/en-us/microsoft-365/compliance/offering-pci-dss?view=o365-worldwid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https://infrastructuremap.microsoft.com/" TargetMode="External"/><Relationship Id="rId4" Type="http://schemas.openxmlformats.org/officeDocument/2006/relationships/image" Target="../media/image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slideLayout" Target="../slideLayouts/slideLayout6.xml"/><Relationship Id="rId7" Type="http://schemas.openxmlformats.org/officeDocument/2006/relationships/image" Target="../media/image8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18/10/relationships/comments" Target="../comments/modernComment_752_BFB407D6.xml"/><Relationship Id="rId4"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azure.microsoft.com/en-us/overview/trusted-cloud" TargetMode="External"/><Relationship Id="rId4" Type="http://schemas.openxmlformats.org/officeDocument/2006/relationships/hyperlink" Target="https://infrastructuremap.microsoft.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news.microsoft.com/en-my/2021/04/19/microsoft-announces-plans-to-establish-its-first-datacenter-region-in-malaysia-as-part-of-bersama-malaysia-initiative-to-support-inclusive-economic-growth" TargetMode="Externa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ecurity/fundamentals/shared-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5C4F0DB-693B-4325-B7D8-BD3F3080F793}"/>
              </a:ext>
            </a:extLst>
          </p:cNvPr>
          <p:cNvSpPr>
            <a:spLocks noGrp="1"/>
          </p:cNvSpPr>
          <p:nvPr>
            <p:ph type="title"/>
          </p:nvPr>
        </p:nvSpPr>
        <p:spPr>
          <a:xfrm>
            <a:off x="595677" y="454782"/>
            <a:ext cx="11236276" cy="448228"/>
          </a:xfrm>
        </p:spPr>
        <p:txBody>
          <a:bodyPr/>
          <a:lstStyle/>
          <a:p>
            <a:r>
              <a:rPr lang="en-US" sz="2856"/>
              <a:t>Purpose of this document</a:t>
            </a:r>
            <a:endParaRPr lang="en-IN" sz="2856"/>
          </a:p>
        </p:txBody>
      </p:sp>
      <p:sp>
        <p:nvSpPr>
          <p:cNvPr id="8" name="TextBox 7">
            <a:extLst>
              <a:ext uri="{FF2B5EF4-FFF2-40B4-BE49-F238E27FC236}">
                <a16:creationId xmlns:a16="http://schemas.microsoft.com/office/drawing/2014/main" id="{F6EBBD3C-FE2C-4B49-939A-6F8FA227E100}"/>
              </a:ext>
            </a:extLst>
          </p:cNvPr>
          <p:cNvSpPr txBox="1"/>
          <p:nvPr/>
        </p:nvSpPr>
        <p:spPr>
          <a:xfrm>
            <a:off x="601071" y="1525251"/>
            <a:ext cx="11098904" cy="3745785"/>
          </a:xfrm>
          <a:prstGeom prst="rect">
            <a:avLst/>
          </a:prstGeom>
          <a:noFill/>
        </p:spPr>
        <p:txBody>
          <a:bodyPr wrap="square" lIns="0" tIns="0" rIns="0" bIns="0" rtlCol="0">
            <a:spAutoFit/>
          </a:bodyPr>
          <a:lstStyle/>
          <a:p>
            <a:pPr algn="just" defTabSz="932597"/>
            <a:r>
              <a:rPr lang="en-US" sz="1836">
                <a:gradFill>
                  <a:gsLst>
                    <a:gs pos="2917">
                      <a:srgbClr val="FFFFFF"/>
                    </a:gs>
                    <a:gs pos="30000">
                      <a:srgbClr val="FFFFFF"/>
                    </a:gs>
                  </a:gsLst>
                  <a:lin ang="5400000" scaled="0"/>
                </a:gradFill>
                <a:latin typeface="Segoe UI"/>
              </a:rPr>
              <a:t>This document is meant as a “to-customer” document that can be presented and/or left behind for customer education purposes.</a:t>
            </a:r>
          </a:p>
          <a:p>
            <a:pPr algn="just" defTabSz="932597"/>
            <a:endParaRPr lang="en-US" sz="1836">
              <a:gradFill>
                <a:gsLst>
                  <a:gs pos="2917">
                    <a:srgbClr val="FFFFFF"/>
                  </a:gs>
                  <a:gs pos="30000">
                    <a:srgbClr val="FFFFFF"/>
                  </a:gs>
                </a:gsLst>
                <a:lin ang="5400000" scaled="0"/>
              </a:gradFill>
              <a:latin typeface="Segoe UI"/>
            </a:endParaRPr>
          </a:p>
          <a:p>
            <a:pPr algn="just" defTabSz="932597"/>
            <a:r>
              <a:rPr lang="en-US" sz="1836">
                <a:gradFill>
                  <a:gsLst>
                    <a:gs pos="2917">
                      <a:srgbClr val="FFFFFF"/>
                    </a:gs>
                    <a:gs pos="30000">
                      <a:srgbClr val="FFFFFF"/>
                    </a:gs>
                  </a:gsLst>
                  <a:lin ang="5400000" scaled="0"/>
                </a:gradFill>
                <a:latin typeface="Segoe UI"/>
              </a:rPr>
              <a:t>The objective is to increase customers’ trust and confidence in Azure with regards to regulatory compliance and security, and to educate about the process of moving workloads to the cloud and consulting Bank Negara Malaysia.</a:t>
            </a:r>
          </a:p>
          <a:p>
            <a:pPr algn="just" defTabSz="932597"/>
            <a:endParaRPr lang="en-US" sz="1836">
              <a:gradFill>
                <a:gsLst>
                  <a:gs pos="2917">
                    <a:srgbClr val="FFFFFF"/>
                  </a:gs>
                  <a:gs pos="30000">
                    <a:srgbClr val="FFFFFF"/>
                  </a:gs>
                </a:gsLst>
                <a:lin ang="5400000" scaled="0"/>
              </a:gradFill>
              <a:latin typeface="Segoe UI"/>
            </a:endParaRPr>
          </a:p>
          <a:p>
            <a:pPr algn="just" defTabSz="932597"/>
            <a:r>
              <a:rPr lang="en-US" sz="1836">
                <a:gradFill>
                  <a:gsLst>
                    <a:gs pos="2917">
                      <a:srgbClr val="FFFFFF"/>
                    </a:gs>
                    <a:gs pos="30000">
                      <a:srgbClr val="FFFFFF"/>
                    </a:gs>
                  </a:gsLst>
                  <a:lin ang="5400000" scaled="0"/>
                </a:gradFill>
                <a:latin typeface="Segoe UI"/>
              </a:rPr>
              <a:t>This document is not meant to replace the FSI checklists prepared by CELA or the content of the Trusted Cloud for Financial Services website. It is intended to summarize and complement the information from those sources in an easy presentable format to enable account teams to pro-actively (by scheduling education sessions and roundtables) and re-actively (by responding to customer requests) engage and educate customers with the support of the (yet to be appointed) Malaysia FSI Compliance Champion who will own and maintains the content of this document.</a:t>
            </a:r>
          </a:p>
        </p:txBody>
      </p:sp>
      <p:sp>
        <p:nvSpPr>
          <p:cNvPr id="2" name="Rectangle 1">
            <a:extLst>
              <a:ext uri="{FF2B5EF4-FFF2-40B4-BE49-F238E27FC236}">
                <a16:creationId xmlns:a16="http://schemas.microsoft.com/office/drawing/2014/main" id="{890C01DA-926B-4342-A600-0669DA11721C}"/>
              </a:ext>
            </a:extLst>
          </p:cNvPr>
          <p:cNvSpPr/>
          <p:nvPr/>
        </p:nvSpPr>
        <p:spPr bwMode="auto">
          <a:xfrm>
            <a:off x="0" y="6112701"/>
            <a:ext cx="12436475" cy="881824"/>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bg1"/>
                </a:solidFill>
                <a:latin typeface="+mj-lt"/>
                <a:ea typeface="Segoe UI" pitchFamily="34" charset="0"/>
                <a:cs typeface="Segoe UI" pitchFamily="34" charset="0"/>
              </a:rPr>
              <a:t>INTERNAL SLIDE – PLEASE DO NOT SHARE</a:t>
            </a:r>
          </a:p>
        </p:txBody>
      </p:sp>
    </p:spTree>
    <p:extLst>
      <p:ext uri="{BB962C8B-B14F-4D97-AF65-F5344CB8AC3E}">
        <p14:creationId xmlns:p14="http://schemas.microsoft.com/office/powerpoint/2010/main" val="29786517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96E517D-0210-4035-8534-D9E9B6878CC2}"/>
              </a:ext>
              <a:ext uri="{C183D7F6-B498-43B3-948B-1728B52AA6E4}">
                <adec:decorative xmlns:adec="http://schemas.microsoft.com/office/drawing/2017/decorative" val="1"/>
              </a:ext>
            </a:extLst>
          </p:cNvPr>
          <p:cNvCxnSpPr/>
          <p:nvPr/>
        </p:nvCxnSpPr>
        <p:spPr>
          <a:xfrm>
            <a:off x="9107" y="6048289"/>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A9076C8-91D1-45AD-B140-65DDB8B78416}"/>
              </a:ext>
              <a:ext uri="{C183D7F6-B498-43B3-948B-1728B52AA6E4}">
                <adec:decorative xmlns:adec="http://schemas.microsoft.com/office/drawing/2017/decorative" val="1"/>
              </a:ext>
            </a:extLst>
          </p:cNvPr>
          <p:cNvCxnSpPr/>
          <p:nvPr/>
        </p:nvCxnSpPr>
        <p:spPr>
          <a:xfrm>
            <a:off x="9106" y="5113989"/>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68D91D-700A-4B08-9F6A-F0FCBA13F07B}"/>
              </a:ext>
              <a:ext uri="{C183D7F6-B498-43B3-948B-1728B52AA6E4}">
                <adec:decorative xmlns:adec="http://schemas.microsoft.com/office/drawing/2017/decorative" val="1"/>
              </a:ext>
            </a:extLst>
          </p:cNvPr>
          <p:cNvCxnSpPr/>
          <p:nvPr/>
        </p:nvCxnSpPr>
        <p:spPr>
          <a:xfrm>
            <a:off x="9988" y="4250932"/>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1B95D0-6BE0-4F51-8383-B380F5D0DFAB}"/>
              </a:ext>
              <a:ext uri="{C183D7F6-B498-43B3-948B-1728B52AA6E4}">
                <adec:decorative xmlns:adec="http://schemas.microsoft.com/office/drawing/2017/decorative" val="1"/>
              </a:ext>
            </a:extLst>
          </p:cNvPr>
          <p:cNvCxnSpPr/>
          <p:nvPr/>
        </p:nvCxnSpPr>
        <p:spPr>
          <a:xfrm>
            <a:off x="9107" y="3245393"/>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307CBC-F365-4B21-B881-708601C05E93}"/>
              </a:ext>
              <a:ext uri="{C183D7F6-B498-43B3-948B-1728B52AA6E4}">
                <adec:decorative xmlns:adec="http://schemas.microsoft.com/office/drawing/2017/decorative" val="1"/>
              </a:ext>
            </a:extLst>
          </p:cNvPr>
          <p:cNvCxnSpPr/>
          <p:nvPr/>
        </p:nvCxnSpPr>
        <p:spPr>
          <a:xfrm>
            <a:off x="9988" y="2316748"/>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83C1FD-2A57-486F-A77A-6DB7F49D72DC}"/>
              </a:ext>
              <a:ext uri="{C183D7F6-B498-43B3-948B-1728B52AA6E4}">
                <adec:decorative xmlns:adec="http://schemas.microsoft.com/office/drawing/2017/decorative" val="1"/>
              </a:ext>
            </a:extLst>
          </p:cNvPr>
          <p:cNvCxnSpPr/>
          <p:nvPr/>
        </p:nvCxnSpPr>
        <p:spPr>
          <a:xfrm>
            <a:off x="2645" y="1218164"/>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FD7BB58C-4331-42E2-AA0E-164E58BC7ED6}"/>
              </a:ext>
            </a:extLst>
          </p:cNvPr>
          <p:cNvSpPr txBox="1"/>
          <p:nvPr/>
        </p:nvSpPr>
        <p:spPr>
          <a:xfrm>
            <a:off x="1057918" y="3422176"/>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Threat protection </a:t>
            </a:r>
          </a:p>
        </p:txBody>
      </p:sp>
      <p:sp>
        <p:nvSpPr>
          <p:cNvPr id="79" name="TextBox 10">
            <a:extLst>
              <a:ext uri="{FF2B5EF4-FFF2-40B4-BE49-F238E27FC236}">
                <a16:creationId xmlns:a16="http://schemas.microsoft.com/office/drawing/2014/main" id="{8C4DBA53-6D26-4203-8296-C743D5BE4962}"/>
              </a:ext>
            </a:extLst>
          </p:cNvPr>
          <p:cNvSpPr txBox="1"/>
          <p:nvPr/>
        </p:nvSpPr>
        <p:spPr>
          <a:xfrm>
            <a:off x="1057918" y="4356473"/>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Network security</a:t>
            </a:r>
          </a:p>
        </p:txBody>
      </p:sp>
      <p:sp>
        <p:nvSpPr>
          <p:cNvPr id="86" name="TextBox 10">
            <a:extLst>
              <a:ext uri="{FF2B5EF4-FFF2-40B4-BE49-F238E27FC236}">
                <a16:creationId xmlns:a16="http://schemas.microsoft.com/office/drawing/2014/main" id="{519BAEA4-0924-432F-B8A9-97A170DEAAAE}"/>
              </a:ext>
            </a:extLst>
          </p:cNvPr>
          <p:cNvSpPr txBox="1"/>
          <p:nvPr/>
        </p:nvSpPr>
        <p:spPr>
          <a:xfrm>
            <a:off x="1057919" y="5123455"/>
            <a:ext cx="2697966" cy="612765"/>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50846">
              <a:defRPr/>
            </a:pPr>
            <a:r>
              <a:rPr lang="en-US" sz="1836">
                <a:gradFill>
                  <a:gsLst>
                    <a:gs pos="1250">
                      <a:schemeClr val="tx1"/>
                    </a:gs>
                    <a:gs pos="100000">
                      <a:schemeClr val="tx1"/>
                    </a:gs>
                  </a:gsLst>
                  <a:lin ang="5400000" scaled="0"/>
                </a:gradFill>
                <a:latin typeface="Segoe UI"/>
              </a:rPr>
              <a:t>Governance and Management</a:t>
            </a:r>
          </a:p>
        </p:txBody>
      </p:sp>
      <p:sp>
        <p:nvSpPr>
          <p:cNvPr id="10" name="Rectangle 9">
            <a:extLst>
              <a:ext uri="{FF2B5EF4-FFF2-40B4-BE49-F238E27FC236}">
                <a16:creationId xmlns:a16="http://schemas.microsoft.com/office/drawing/2014/main" id="{7091FFD5-213D-485D-8788-6E2229E3DC13}"/>
              </a:ext>
            </a:extLst>
          </p:cNvPr>
          <p:cNvSpPr/>
          <p:nvPr/>
        </p:nvSpPr>
        <p:spPr>
          <a:xfrm>
            <a:off x="3794670" y="4052786"/>
            <a:ext cx="8530987" cy="839461"/>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employs boundary protection to control communications at external and internal boundaries</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implements network filtering to restrict incoming and outgoing traffic to trusted components</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The Azure network is segregated to separate customer traffic from management traffic</a:t>
            </a:r>
          </a:p>
        </p:txBody>
      </p:sp>
      <p:sp>
        <p:nvSpPr>
          <p:cNvPr id="13" name="Title 12">
            <a:extLst>
              <a:ext uri="{FF2B5EF4-FFF2-40B4-BE49-F238E27FC236}">
                <a16:creationId xmlns:a16="http://schemas.microsoft.com/office/drawing/2014/main" id="{351983FA-9E0D-4798-8770-6DBEFE1E3F62}"/>
              </a:ext>
            </a:extLst>
          </p:cNvPr>
          <p:cNvSpPr>
            <a:spLocks noGrp="1"/>
          </p:cNvSpPr>
          <p:nvPr>
            <p:ph type="title"/>
          </p:nvPr>
        </p:nvSpPr>
        <p:spPr>
          <a:xfrm>
            <a:off x="521301" y="366320"/>
            <a:ext cx="11237870" cy="565027"/>
          </a:xfrm>
        </p:spPr>
        <p:txBody>
          <a:bodyPr/>
          <a:lstStyle/>
          <a:p>
            <a:r>
              <a:rPr lang="en-US" sz="3650">
                <a:cs typeface="Segoe UI"/>
              </a:rPr>
              <a:t>Microsoft Responsibilities - Azure</a:t>
            </a:r>
            <a:endParaRPr lang="en-US" sz="3650"/>
          </a:p>
        </p:txBody>
      </p:sp>
      <p:grpSp>
        <p:nvGrpSpPr>
          <p:cNvPr id="80" name="manage" descr="manage, cloud-based hardware, security">
            <a:extLst>
              <a:ext uri="{FF2B5EF4-FFF2-40B4-BE49-F238E27FC236}">
                <a16:creationId xmlns:a16="http://schemas.microsoft.com/office/drawing/2014/main" id="{802173E7-65C6-4544-996C-5E8AFD4EF3AD}"/>
              </a:ext>
            </a:extLst>
          </p:cNvPr>
          <p:cNvGrpSpPr/>
          <p:nvPr/>
        </p:nvGrpSpPr>
        <p:grpSpPr>
          <a:xfrm>
            <a:off x="460872" y="4350244"/>
            <a:ext cx="363472" cy="365930"/>
            <a:chOff x="4477326" y="5668469"/>
            <a:chExt cx="397725" cy="400412"/>
          </a:xfrm>
        </p:grpSpPr>
        <p:sp>
          <p:nvSpPr>
            <p:cNvPr id="83" name="Freeform: Shape 82">
              <a:extLst>
                <a:ext uri="{FF2B5EF4-FFF2-40B4-BE49-F238E27FC236}">
                  <a16:creationId xmlns:a16="http://schemas.microsoft.com/office/drawing/2014/main" id="{31EBF79B-27CC-4527-8B9D-CC02A67202D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endParaRPr lang="en-US" sz="1836"/>
            </a:p>
          </p:txBody>
        </p:sp>
        <p:sp>
          <p:nvSpPr>
            <p:cNvPr id="84" name="Freeform: Shape 83">
              <a:extLst>
                <a:ext uri="{FF2B5EF4-FFF2-40B4-BE49-F238E27FC236}">
                  <a16:creationId xmlns:a16="http://schemas.microsoft.com/office/drawing/2014/main" id="{09A8D4EE-3205-4A8E-B9BC-10A11389024D}"/>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endParaRPr lang="en-US" sz="1836"/>
            </a:p>
          </p:txBody>
        </p:sp>
        <p:sp>
          <p:nvSpPr>
            <p:cNvPr id="85" name="Freeform: Shape 84">
              <a:extLst>
                <a:ext uri="{FF2B5EF4-FFF2-40B4-BE49-F238E27FC236}">
                  <a16:creationId xmlns:a16="http://schemas.microsoft.com/office/drawing/2014/main" id="{A7D062AB-B420-4D3B-ACE5-BF47C1EF8E89}"/>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endParaRPr lang="en-US" sz="1836"/>
            </a:p>
          </p:txBody>
        </p:sp>
        <p:sp>
          <p:nvSpPr>
            <p:cNvPr id="87" name="Freeform: Shape 86">
              <a:extLst>
                <a:ext uri="{FF2B5EF4-FFF2-40B4-BE49-F238E27FC236}">
                  <a16:creationId xmlns:a16="http://schemas.microsoft.com/office/drawing/2014/main" id="{C9929736-7F16-4918-AEFC-F30C85282C78}"/>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endParaRPr lang="en-US" sz="1836"/>
            </a:p>
          </p:txBody>
        </p:sp>
        <p:sp>
          <p:nvSpPr>
            <p:cNvPr id="89" name="Freeform: Shape 88">
              <a:extLst>
                <a:ext uri="{FF2B5EF4-FFF2-40B4-BE49-F238E27FC236}">
                  <a16:creationId xmlns:a16="http://schemas.microsoft.com/office/drawing/2014/main" id="{23E0DE91-D3FD-40C8-9D49-7E5AB5A684E8}"/>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endParaRPr lang="en-US" sz="1836"/>
            </a:p>
          </p:txBody>
        </p:sp>
        <p:sp>
          <p:nvSpPr>
            <p:cNvPr id="91" name="Freeform: Shape 90">
              <a:extLst>
                <a:ext uri="{FF2B5EF4-FFF2-40B4-BE49-F238E27FC236}">
                  <a16:creationId xmlns:a16="http://schemas.microsoft.com/office/drawing/2014/main" id="{EF34DF1C-6144-4BE4-8F43-A54361DD62C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endParaRPr lang="en-US" sz="1836"/>
            </a:p>
          </p:txBody>
        </p:sp>
        <p:sp>
          <p:nvSpPr>
            <p:cNvPr id="92" name="Freeform: Shape 91">
              <a:extLst>
                <a:ext uri="{FF2B5EF4-FFF2-40B4-BE49-F238E27FC236}">
                  <a16:creationId xmlns:a16="http://schemas.microsoft.com/office/drawing/2014/main" id="{A04FA6EC-F7C9-4924-B5A4-C0C50DEFA6BB}"/>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endParaRPr lang="en-US" sz="1836"/>
            </a:p>
          </p:txBody>
        </p:sp>
        <p:sp>
          <p:nvSpPr>
            <p:cNvPr id="93" name="Freeform: Shape 92">
              <a:extLst>
                <a:ext uri="{FF2B5EF4-FFF2-40B4-BE49-F238E27FC236}">
                  <a16:creationId xmlns:a16="http://schemas.microsoft.com/office/drawing/2014/main" id="{06344389-1667-4D57-AEE3-C65D890DD85C}"/>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endParaRPr lang="en-US" sz="1836"/>
            </a:p>
          </p:txBody>
        </p:sp>
        <p:sp>
          <p:nvSpPr>
            <p:cNvPr id="94" name="Freeform: Shape 93">
              <a:extLst>
                <a:ext uri="{FF2B5EF4-FFF2-40B4-BE49-F238E27FC236}">
                  <a16:creationId xmlns:a16="http://schemas.microsoft.com/office/drawing/2014/main" id="{BD122D8F-6C62-49AE-BA70-BD9481827E1D}"/>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endParaRPr lang="en-US" sz="1836"/>
            </a:p>
          </p:txBody>
        </p:sp>
        <p:sp>
          <p:nvSpPr>
            <p:cNvPr id="95" name="Freeform: Shape 94">
              <a:extLst>
                <a:ext uri="{FF2B5EF4-FFF2-40B4-BE49-F238E27FC236}">
                  <a16:creationId xmlns:a16="http://schemas.microsoft.com/office/drawing/2014/main" id="{33A6435E-DE9B-43E3-97C2-9D02C00BEAD9}"/>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endParaRPr lang="en-US" sz="1836"/>
            </a:p>
          </p:txBody>
        </p:sp>
        <p:sp>
          <p:nvSpPr>
            <p:cNvPr id="96" name="Freeform: Shape 95">
              <a:extLst>
                <a:ext uri="{FF2B5EF4-FFF2-40B4-BE49-F238E27FC236}">
                  <a16:creationId xmlns:a16="http://schemas.microsoft.com/office/drawing/2014/main" id="{11DF1339-4BDC-4ED1-AEE3-C57D86D5CE50}"/>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endParaRPr lang="en-US" sz="1836"/>
            </a:p>
          </p:txBody>
        </p:sp>
      </p:grpSp>
      <p:grpSp>
        <p:nvGrpSpPr>
          <p:cNvPr id="97" name="simplify" descr="simplify">
            <a:extLst>
              <a:ext uri="{FF2B5EF4-FFF2-40B4-BE49-F238E27FC236}">
                <a16:creationId xmlns:a16="http://schemas.microsoft.com/office/drawing/2014/main" id="{B27180E2-AEA9-4D66-995C-E824FE04A313}"/>
              </a:ext>
            </a:extLst>
          </p:cNvPr>
          <p:cNvGrpSpPr/>
          <p:nvPr/>
        </p:nvGrpSpPr>
        <p:grpSpPr>
          <a:xfrm>
            <a:off x="472144" y="5262961"/>
            <a:ext cx="340928" cy="333750"/>
            <a:chOff x="2668480" y="1249680"/>
            <a:chExt cx="412066" cy="403390"/>
          </a:xfrm>
        </p:grpSpPr>
        <p:sp>
          <p:nvSpPr>
            <p:cNvPr id="98" name="Freeform 987">
              <a:extLst>
                <a:ext uri="{FF2B5EF4-FFF2-40B4-BE49-F238E27FC236}">
                  <a16:creationId xmlns:a16="http://schemas.microsoft.com/office/drawing/2014/main" id="{C1205CDF-40C4-482E-9902-2EF4115B8667}"/>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9" name="Freeform 988">
              <a:extLst>
                <a:ext uri="{FF2B5EF4-FFF2-40B4-BE49-F238E27FC236}">
                  <a16:creationId xmlns:a16="http://schemas.microsoft.com/office/drawing/2014/main" id="{721C49B7-8989-4E5A-997A-2E7FA651BD51}"/>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0" name="Oval 989">
              <a:extLst>
                <a:ext uri="{FF2B5EF4-FFF2-40B4-BE49-F238E27FC236}">
                  <a16:creationId xmlns:a16="http://schemas.microsoft.com/office/drawing/2014/main" id="{88602024-37D9-4D5A-9D74-8B6511286753}"/>
                </a:ext>
              </a:extLst>
            </p:cNvPr>
            <p:cNvSpPr>
              <a:spLocks noChangeArrowheads="1"/>
            </p:cNvSpPr>
            <p:nvPr/>
          </p:nvSpPr>
          <p:spPr bwMode="auto">
            <a:xfrm>
              <a:off x="2708964" y="1418844"/>
              <a:ext cx="49159" cy="477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1" name="Rectangle 990">
              <a:extLst>
                <a:ext uri="{FF2B5EF4-FFF2-40B4-BE49-F238E27FC236}">
                  <a16:creationId xmlns:a16="http://schemas.microsoft.com/office/drawing/2014/main" id="{BCDBDBEE-9BAB-42D1-827B-750A3CF0FB8A}"/>
                </a:ext>
              </a:extLst>
            </p:cNvPr>
            <p:cNvSpPr>
              <a:spLocks noChangeArrowheads="1"/>
            </p:cNvSpPr>
            <p:nvPr/>
          </p:nvSpPr>
          <p:spPr bwMode="auto">
            <a:xfrm>
              <a:off x="2680047" y="1249680"/>
              <a:ext cx="108439" cy="108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2" name="Freeform 991">
              <a:extLst>
                <a:ext uri="{FF2B5EF4-FFF2-40B4-BE49-F238E27FC236}">
                  <a16:creationId xmlns:a16="http://schemas.microsoft.com/office/drawing/2014/main" id="{CE40CA3F-940E-46B0-BB46-AF3558C4E412}"/>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6" name="TextBox 10">
            <a:extLst>
              <a:ext uri="{FF2B5EF4-FFF2-40B4-BE49-F238E27FC236}">
                <a16:creationId xmlns:a16="http://schemas.microsoft.com/office/drawing/2014/main" id="{BE160CC9-590C-4B55-8A63-FC1BE37BBC7A}"/>
              </a:ext>
            </a:extLst>
          </p:cNvPr>
          <p:cNvSpPr txBox="1"/>
          <p:nvPr/>
        </p:nvSpPr>
        <p:spPr>
          <a:xfrm>
            <a:off x="1026457" y="1340742"/>
            <a:ext cx="2729428" cy="60080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Compliance Certification and Auditing</a:t>
            </a:r>
          </a:p>
        </p:txBody>
      </p:sp>
      <p:pic>
        <p:nvPicPr>
          <p:cNvPr id="58" name="person3" descr="person">
            <a:extLst>
              <a:ext uri="{FF2B5EF4-FFF2-40B4-BE49-F238E27FC236}">
                <a16:creationId xmlns:a16="http://schemas.microsoft.com/office/drawing/2014/main" id="{A307731F-2D26-415F-BBED-2C3AA61DE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682" y="1428035"/>
            <a:ext cx="388585" cy="388585"/>
          </a:xfrm>
          <a:prstGeom prst="rect">
            <a:avLst/>
          </a:prstGeom>
        </p:spPr>
      </p:pic>
      <p:sp>
        <p:nvSpPr>
          <p:cNvPr id="65" name="TextBox 10">
            <a:extLst>
              <a:ext uri="{FF2B5EF4-FFF2-40B4-BE49-F238E27FC236}">
                <a16:creationId xmlns:a16="http://schemas.microsoft.com/office/drawing/2014/main" id="{03140442-41A2-4C1A-8FC7-B8BDC059AE55}"/>
              </a:ext>
            </a:extLst>
          </p:cNvPr>
          <p:cNvSpPr txBox="1"/>
          <p:nvPr/>
        </p:nvSpPr>
        <p:spPr>
          <a:xfrm>
            <a:off x="1057134" y="2371614"/>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Data protection</a:t>
            </a:r>
          </a:p>
        </p:txBody>
      </p:sp>
      <p:pic>
        <p:nvPicPr>
          <p:cNvPr id="68" name="lock 2" descr="lock">
            <a:extLst>
              <a:ext uri="{FF2B5EF4-FFF2-40B4-BE49-F238E27FC236}">
                <a16:creationId xmlns:a16="http://schemas.microsoft.com/office/drawing/2014/main" id="{A79CDFA4-3C79-4447-B603-A3B6A39D1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960" y="2407487"/>
            <a:ext cx="281725" cy="281723"/>
          </a:xfrm>
          <a:prstGeom prst="rect">
            <a:avLst/>
          </a:prstGeom>
        </p:spPr>
      </p:pic>
      <p:pic>
        <p:nvPicPr>
          <p:cNvPr id="70" name="Graphic 69">
            <a:extLst>
              <a:ext uri="{FF2B5EF4-FFF2-40B4-BE49-F238E27FC236}">
                <a16:creationId xmlns:a16="http://schemas.microsoft.com/office/drawing/2014/main" id="{6E08A836-2DD9-4597-A343-A9D1AD0497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0682" y="3413744"/>
            <a:ext cx="388649" cy="388649"/>
          </a:xfrm>
          <a:prstGeom prst="rect">
            <a:avLst/>
          </a:prstGeom>
        </p:spPr>
      </p:pic>
      <p:pic>
        <p:nvPicPr>
          <p:cNvPr id="53" name="Graphic 52" descr="calendar icon">
            <a:extLst>
              <a:ext uri="{FF2B5EF4-FFF2-40B4-BE49-F238E27FC236}">
                <a16:creationId xmlns:a16="http://schemas.microsoft.com/office/drawing/2014/main" id="{F1ACB28E-44DB-4E54-B376-47A7F86EA9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682" y="6175216"/>
            <a:ext cx="377790" cy="377790"/>
          </a:xfrm>
          <a:prstGeom prst="rect">
            <a:avLst/>
          </a:prstGeom>
        </p:spPr>
      </p:pic>
      <p:sp>
        <p:nvSpPr>
          <p:cNvPr id="55" name="TextBox 10">
            <a:extLst>
              <a:ext uri="{FF2B5EF4-FFF2-40B4-BE49-F238E27FC236}">
                <a16:creationId xmlns:a16="http://schemas.microsoft.com/office/drawing/2014/main" id="{4112E027-291A-4E80-8F09-2B1D0863C884}"/>
              </a:ext>
            </a:extLst>
          </p:cNvPr>
          <p:cNvSpPr txBox="1"/>
          <p:nvPr/>
        </p:nvSpPr>
        <p:spPr>
          <a:xfrm>
            <a:off x="1026457" y="6124355"/>
            <a:ext cx="2697966" cy="353469"/>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50846">
              <a:defRPr/>
            </a:pPr>
            <a:r>
              <a:rPr lang="en-US" sz="1836">
                <a:gradFill>
                  <a:gsLst>
                    <a:gs pos="1250">
                      <a:schemeClr val="tx1"/>
                    </a:gs>
                    <a:gs pos="100000">
                      <a:schemeClr val="tx1"/>
                    </a:gs>
                  </a:gsLst>
                  <a:lin ang="5400000" scaled="0"/>
                </a:gradFill>
                <a:latin typeface="Segoe UI"/>
              </a:rPr>
              <a:t>Physical Security</a:t>
            </a:r>
          </a:p>
        </p:txBody>
      </p:sp>
      <p:sp>
        <p:nvSpPr>
          <p:cNvPr id="60" name="Rectangle 59">
            <a:extLst>
              <a:ext uri="{FF2B5EF4-FFF2-40B4-BE49-F238E27FC236}">
                <a16:creationId xmlns:a16="http://schemas.microsoft.com/office/drawing/2014/main" id="{0DF852F2-C997-4E23-9073-BDBEEA8E87DE}"/>
              </a:ext>
            </a:extLst>
          </p:cNvPr>
          <p:cNvSpPr/>
          <p:nvPr/>
        </p:nvSpPr>
        <p:spPr>
          <a:xfrm>
            <a:off x="3826130" y="3111398"/>
            <a:ext cx="8530987" cy="1136331"/>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manages anti-malware for PaaS services and offers Azure Antimalware for IaaS instances. </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performs scans for vulnerabilities on in-scope underlying infrastructure.</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ensures all network devices have applicable vendor-supplied security patches. </a:t>
            </a:r>
          </a:p>
          <a:p>
            <a:pPr marL="291436" indent="-291436" defTabSz="951248">
              <a:lnSpc>
                <a:spcPct val="90000"/>
              </a:lnSpc>
              <a:spcBef>
                <a:spcPts val="587"/>
              </a:spcBef>
              <a:buClr>
                <a:schemeClr val="tx1"/>
              </a:buClr>
              <a:buFont typeface="Courier New" panose="02070309020205020404" pitchFamily="49" charset="0"/>
              <a:buChar char="o"/>
              <a:defRPr/>
            </a:pPr>
            <a:endParaRPr lang="en-US" sz="1428" kern="0">
              <a:latin typeface="Segoe UI" panose="020B0502040204020203" pitchFamily="34" charset="0"/>
              <a:ea typeface="Segoe UI Black" panose="020B0A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2064E4D3-C477-4142-A6F3-601DB0E5A4DE}"/>
              </a:ext>
            </a:extLst>
          </p:cNvPr>
          <p:cNvSpPr/>
          <p:nvPr/>
        </p:nvSpPr>
        <p:spPr>
          <a:xfrm>
            <a:off x="3755884" y="4909028"/>
            <a:ext cx="8671482" cy="839461"/>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Implements industry-accepted security configuration standards for systems in the Azure environment </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Ensures only authorized personal are able to configure Azure platform security controls</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platform components are configured to log and collect security events. </a:t>
            </a:r>
          </a:p>
        </p:txBody>
      </p:sp>
      <p:sp>
        <p:nvSpPr>
          <p:cNvPr id="63" name="Rectangle 62">
            <a:extLst>
              <a:ext uri="{FF2B5EF4-FFF2-40B4-BE49-F238E27FC236}">
                <a16:creationId xmlns:a16="http://schemas.microsoft.com/office/drawing/2014/main" id="{D52138A0-B346-455E-A785-F5FA78C8A986}"/>
              </a:ext>
            </a:extLst>
          </p:cNvPr>
          <p:cNvSpPr/>
          <p:nvPr/>
        </p:nvSpPr>
        <p:spPr>
          <a:xfrm>
            <a:off x="3755884" y="5925304"/>
            <a:ext cx="8530987" cy="777696"/>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Physical access to Azure network hardware is tightly controlled by access lists, authentication, physical barriers to entry, and requirement for approval for access to equipment.</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implements and enforces monitoring physical access security for data centers.</a:t>
            </a:r>
          </a:p>
        </p:txBody>
      </p:sp>
      <p:sp>
        <p:nvSpPr>
          <p:cNvPr id="71" name="Rectangle 70">
            <a:extLst>
              <a:ext uri="{FF2B5EF4-FFF2-40B4-BE49-F238E27FC236}">
                <a16:creationId xmlns:a16="http://schemas.microsoft.com/office/drawing/2014/main" id="{6123ADC8-C252-4019-A09A-F88D185D6213}"/>
              </a:ext>
            </a:extLst>
          </p:cNvPr>
          <p:cNvSpPr/>
          <p:nvPr/>
        </p:nvSpPr>
        <p:spPr>
          <a:xfrm>
            <a:off x="3826130" y="2105861"/>
            <a:ext cx="8530987" cy="856172"/>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ensures customer data is securely decommissioned using NIST 800-88 compliant protocols </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ensures that customer key vaults are logically isolated from each other </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Key Vault is designed so that Microsoft does not have any standing access to the customer’s vault</a:t>
            </a:r>
          </a:p>
        </p:txBody>
      </p:sp>
      <p:sp>
        <p:nvSpPr>
          <p:cNvPr id="72" name="Rectangle 71">
            <a:extLst>
              <a:ext uri="{FF2B5EF4-FFF2-40B4-BE49-F238E27FC236}">
                <a16:creationId xmlns:a16="http://schemas.microsoft.com/office/drawing/2014/main" id="{303CDCEA-452C-4B6E-8A23-D71F80C3DD00}"/>
              </a:ext>
            </a:extLst>
          </p:cNvPr>
          <p:cNvSpPr/>
          <p:nvPr/>
        </p:nvSpPr>
        <p:spPr>
          <a:xfrm>
            <a:off x="3826130" y="1219230"/>
            <a:ext cx="8601235" cy="777696"/>
          </a:xfrm>
          <a:prstGeom prst="rect">
            <a:avLst/>
          </a:prstGeom>
        </p:spPr>
        <p:txBody>
          <a:bodyPr wrap="square">
            <a:spAutoFit/>
          </a:bodyPr>
          <a:lstStyle/>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makes compliance certifications and attestations available to customers and potential customers</a:t>
            </a:r>
          </a:p>
          <a:p>
            <a:pPr marL="291436" indent="-291436" defTabSz="951248">
              <a:lnSpc>
                <a:spcPct val="90000"/>
              </a:lnSpc>
              <a:spcBef>
                <a:spcPts val="587"/>
              </a:spcBef>
              <a:buClr>
                <a:schemeClr val="tx1"/>
              </a:buClr>
              <a:buFont typeface="Courier New" panose="02070309020205020404" pitchFamily="49" charset="0"/>
              <a:buChar char="o"/>
              <a:defRPr/>
            </a:pPr>
            <a:r>
              <a:rPr lang="en-US" sz="1428" kern="0">
                <a:latin typeface="Segoe UI" panose="020B0502040204020203" pitchFamily="34" charset="0"/>
                <a:ea typeface="Segoe UI Black" panose="020B0A02040204020203" pitchFamily="34" charset="0"/>
                <a:cs typeface="Segoe UI" panose="020B0502040204020203" pitchFamily="34" charset="0"/>
              </a:rPr>
              <a:t>Azure makes compliance audit reports available for customers and potential customers</a:t>
            </a:r>
          </a:p>
        </p:txBody>
      </p:sp>
    </p:spTree>
    <p:extLst>
      <p:ext uri="{BB962C8B-B14F-4D97-AF65-F5344CB8AC3E}">
        <p14:creationId xmlns:p14="http://schemas.microsoft.com/office/powerpoint/2010/main" val="4688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750"/>
                                        <p:tgtEl>
                                          <p:spTgt spid="76"/>
                                        </p:tgtEl>
                                      </p:cBhvr>
                                    </p:animEffect>
                                  </p:childTnLst>
                                </p:cTn>
                              </p:par>
                              <p:par>
                                <p:cTn id="26" presetID="63" presetClass="path" presetSubtype="0" decel="100000" fill="hold" grpId="1" nodeType="withEffect">
                                  <p:stCondLst>
                                    <p:cond delay="0"/>
                                  </p:stCondLst>
                                  <p:childTnLst>
                                    <p:animMotion origin="layout" path="M 1.29436E-6 4.35315E-6 L 0.01927 4.35315E-6 " pathEditMode="relative" rAng="0" ptsTypes="AA">
                                      <p:cBhvr>
                                        <p:cTn id="27" dur="1000" spd="-100000" fill="hold"/>
                                        <p:tgtEl>
                                          <p:spTgt spid="76"/>
                                        </p:tgtEl>
                                        <p:attrNameLst>
                                          <p:attrName>ppt_x</p:attrName>
                                          <p:attrName>ppt_y</p:attrName>
                                        </p:attrNameLst>
                                      </p:cBhvr>
                                      <p:rCtr x="957" y="0"/>
                                    </p:animMotion>
                                  </p:childTnLst>
                                </p:cTn>
                              </p:par>
                              <p:par>
                                <p:cTn id="28" presetID="10"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750"/>
                                        <p:tgtEl>
                                          <p:spTgt spid="79"/>
                                        </p:tgtEl>
                                      </p:cBhvr>
                                    </p:animEffect>
                                  </p:childTnLst>
                                </p:cTn>
                              </p:par>
                              <p:par>
                                <p:cTn id="31" presetID="63" presetClass="path" presetSubtype="0" decel="100000" fill="hold" grpId="1" nodeType="withEffect">
                                  <p:stCondLst>
                                    <p:cond delay="0"/>
                                  </p:stCondLst>
                                  <p:childTnLst>
                                    <p:animMotion origin="layout" path="M 1.29436E-6 -2.72356E-8 L 0.01927 -2.72356E-8 " pathEditMode="relative" rAng="0" ptsTypes="AA">
                                      <p:cBhvr>
                                        <p:cTn id="32" dur="1000" spd="-100000" fill="hold"/>
                                        <p:tgtEl>
                                          <p:spTgt spid="79"/>
                                        </p:tgtEl>
                                        <p:attrNameLst>
                                          <p:attrName>ppt_x</p:attrName>
                                          <p:attrName>ppt_y</p:attrName>
                                        </p:attrNameLst>
                                      </p:cBhvr>
                                      <p:rCtr x="957" y="0"/>
                                    </p:animMotion>
                                  </p:childTnLst>
                                </p:cTn>
                              </p:par>
                              <p:par>
                                <p:cTn id="33" presetID="10"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750"/>
                                        <p:tgtEl>
                                          <p:spTgt spid="86"/>
                                        </p:tgtEl>
                                      </p:cBhvr>
                                    </p:animEffect>
                                  </p:childTnLst>
                                </p:cTn>
                              </p:par>
                              <p:par>
                                <p:cTn id="36" presetID="63" presetClass="path" presetSubtype="0" decel="100000" fill="hold" grpId="1" nodeType="withEffect">
                                  <p:stCondLst>
                                    <p:cond delay="0"/>
                                  </p:stCondLst>
                                  <p:childTnLst>
                                    <p:animMotion origin="layout" path="M 4.55451E-6 -4.25329E-6 L 0.01927 -4.25329E-6 " pathEditMode="relative" rAng="0" ptsTypes="AA">
                                      <p:cBhvr>
                                        <p:cTn id="37" dur="1000" spd="-100000" fill="hold"/>
                                        <p:tgtEl>
                                          <p:spTgt spid="86"/>
                                        </p:tgtEl>
                                        <p:attrNameLst>
                                          <p:attrName>ppt_x</p:attrName>
                                          <p:attrName>ppt_y</p:attrName>
                                        </p:attrNameLst>
                                      </p:cBhvr>
                                      <p:rCtr x="957" y="0"/>
                                    </p:animMotion>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750"/>
                                        <p:tgtEl>
                                          <p:spTgt spid="10"/>
                                        </p:tgtEl>
                                      </p:cBhvr>
                                    </p:animEffect>
                                  </p:childTnLst>
                                </p:cTn>
                              </p:par>
                              <p:par>
                                <p:cTn id="41" presetID="63" presetClass="path" presetSubtype="0" decel="100000" fill="hold" grpId="1" nodeType="withEffect">
                                  <p:stCondLst>
                                    <p:cond delay="0"/>
                                  </p:stCondLst>
                                  <p:childTnLst>
                                    <p:animMotion origin="layout" path="M -2.50447E-6 4.57558E-6 L 0.01928 4.57558E-6 " pathEditMode="relative" rAng="0" ptsTypes="AA">
                                      <p:cBhvr>
                                        <p:cTn id="42" dur="1000" spd="-100000" fill="hold"/>
                                        <p:tgtEl>
                                          <p:spTgt spid="10"/>
                                        </p:tgtEl>
                                        <p:attrNameLst>
                                          <p:attrName>ppt_x</p:attrName>
                                          <p:attrName>ppt_y</p:attrName>
                                        </p:attrNameLst>
                                      </p:cBhvr>
                                      <p:rCtr x="957" y="0"/>
                                    </p:animMotion>
                                  </p:childTnLst>
                                </p:cTn>
                              </p:par>
                              <p:par>
                                <p:cTn id="43" presetID="10"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par>
                                <p:cTn id="46" presetID="10" presetClass="entr" presetSubtype="0" fill="hold"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750"/>
                                        <p:tgtEl>
                                          <p:spTgt spid="56"/>
                                        </p:tgtEl>
                                      </p:cBhvr>
                                    </p:animEffect>
                                  </p:childTnLst>
                                </p:cTn>
                              </p:par>
                              <p:par>
                                <p:cTn id="52" presetID="63" presetClass="path" presetSubtype="0" decel="100000" fill="hold" grpId="1" nodeType="withEffect">
                                  <p:stCondLst>
                                    <p:cond delay="0"/>
                                  </p:stCondLst>
                                  <p:childTnLst>
                                    <p:animMotion origin="layout" path="M 1.04161E-6 1.81571E-8 L 0.01927 1.81571E-8 " pathEditMode="relative" rAng="0" ptsTypes="AA">
                                      <p:cBhvr>
                                        <p:cTn id="53" dur="1000" spd="-100000" fill="hold"/>
                                        <p:tgtEl>
                                          <p:spTgt spid="56"/>
                                        </p:tgtEl>
                                        <p:attrNameLst>
                                          <p:attrName>ppt_x</p:attrName>
                                          <p:attrName>ppt_y</p:attrName>
                                        </p:attrNameLst>
                                      </p:cBhvr>
                                      <p:rCtr x="957" y="0"/>
                                    </p:animMotion>
                                  </p:childTnLst>
                                </p:cTn>
                              </p:par>
                              <p:par>
                                <p:cTn id="54" presetID="10"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750"/>
                                        <p:tgtEl>
                                          <p:spTgt spid="65"/>
                                        </p:tgtEl>
                                      </p:cBhvr>
                                    </p:animEffect>
                                  </p:childTnLst>
                                </p:cTn>
                              </p:par>
                              <p:par>
                                <p:cTn id="60" presetID="63" presetClass="path" presetSubtype="0" decel="100000" fill="hold" grpId="1" nodeType="withEffect">
                                  <p:stCondLst>
                                    <p:cond delay="0"/>
                                  </p:stCondLst>
                                  <p:childTnLst>
                                    <p:animMotion origin="layout" path="M 1.29436E-6 4.01271E-6 L 0.01927 4.01271E-6 " pathEditMode="relative" rAng="0" ptsTypes="AA">
                                      <p:cBhvr>
                                        <p:cTn id="61" dur="1000" spd="-100000" fill="hold"/>
                                        <p:tgtEl>
                                          <p:spTgt spid="65"/>
                                        </p:tgtEl>
                                        <p:attrNameLst>
                                          <p:attrName>ppt_x</p:attrName>
                                          <p:attrName>ppt_y</p:attrName>
                                        </p:attrNameLst>
                                      </p:cBhvr>
                                      <p:rCtr x="957" y="0"/>
                                    </p:animMotion>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750"/>
                                        <p:tgtEl>
                                          <p:spTgt spid="55"/>
                                        </p:tgtEl>
                                      </p:cBhvr>
                                    </p:animEffect>
                                  </p:childTnLst>
                                </p:cTn>
                              </p:par>
                              <p:par>
                                <p:cTn id="68" presetID="63" presetClass="path" presetSubtype="0" decel="100000" fill="hold" grpId="1" nodeType="withEffect">
                                  <p:stCondLst>
                                    <p:cond delay="0"/>
                                  </p:stCondLst>
                                  <p:childTnLst>
                                    <p:animMotion origin="layout" path="M -2.47128E-6 2.93236E-6 L 0.01928 2.93236E-6 " pathEditMode="relative" rAng="0" ptsTypes="AA">
                                      <p:cBhvr>
                                        <p:cTn id="69" dur="1000" spd="-100000" fill="hold"/>
                                        <p:tgtEl>
                                          <p:spTgt spid="55"/>
                                        </p:tgtEl>
                                        <p:attrNameLst>
                                          <p:attrName>ppt_x</p:attrName>
                                          <p:attrName>ppt_y</p:attrName>
                                        </p:attrNameLst>
                                      </p:cBhvr>
                                      <p:rCtr x="957" y="0"/>
                                    </p:animMotion>
                                  </p:childTnLst>
                                </p:cTn>
                              </p:par>
                              <p:par>
                                <p:cTn id="70" presetID="10" presetClass="entr" presetSubtype="0"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750"/>
                                        <p:tgtEl>
                                          <p:spTgt spid="60"/>
                                        </p:tgtEl>
                                      </p:cBhvr>
                                    </p:animEffect>
                                  </p:childTnLst>
                                </p:cTn>
                              </p:par>
                              <p:par>
                                <p:cTn id="73" presetID="63" presetClass="path" presetSubtype="0" decel="100000" fill="hold" grpId="1" nodeType="withEffect">
                                  <p:stCondLst>
                                    <p:cond delay="0"/>
                                  </p:stCondLst>
                                  <p:childTnLst>
                                    <p:animMotion origin="layout" path="M 4.52132E-6 -7.71675E-7 L 0.01927 -7.71675E-7 " pathEditMode="relative" rAng="0" ptsTypes="AA">
                                      <p:cBhvr>
                                        <p:cTn id="74" dur="1000" spd="-100000" fill="hold"/>
                                        <p:tgtEl>
                                          <p:spTgt spid="60"/>
                                        </p:tgtEl>
                                        <p:attrNameLst>
                                          <p:attrName>ppt_x</p:attrName>
                                          <p:attrName>ppt_y</p:attrName>
                                        </p:attrNameLst>
                                      </p:cBhvr>
                                      <p:rCtr x="957" y="0"/>
                                    </p:animMotion>
                                  </p:childTnLst>
                                </p:cTn>
                              </p:par>
                              <p:par>
                                <p:cTn id="75" presetID="10"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750"/>
                                        <p:tgtEl>
                                          <p:spTgt spid="61"/>
                                        </p:tgtEl>
                                      </p:cBhvr>
                                    </p:animEffect>
                                  </p:childTnLst>
                                </p:cTn>
                              </p:par>
                              <p:par>
                                <p:cTn id="78" presetID="63" presetClass="path" presetSubtype="0" decel="100000" fill="hold" grpId="1" nodeType="withEffect">
                                  <p:stCondLst>
                                    <p:cond delay="0"/>
                                  </p:stCondLst>
                                  <p:childTnLst>
                                    <p:animMotion origin="layout" path="M 4.52132E-6 1.39355E-6 L 0.01927 1.39355E-6 " pathEditMode="relative" rAng="0" ptsTypes="AA">
                                      <p:cBhvr>
                                        <p:cTn id="79" dur="1000" spd="-100000" fill="hold"/>
                                        <p:tgtEl>
                                          <p:spTgt spid="61"/>
                                        </p:tgtEl>
                                        <p:attrNameLst>
                                          <p:attrName>ppt_x</p:attrName>
                                          <p:attrName>ppt_y</p:attrName>
                                        </p:attrNameLst>
                                      </p:cBhvr>
                                      <p:rCtr x="957" y="0"/>
                                    </p:animMotion>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750"/>
                                        <p:tgtEl>
                                          <p:spTgt spid="63"/>
                                        </p:tgtEl>
                                      </p:cBhvr>
                                    </p:animEffect>
                                  </p:childTnLst>
                                </p:cTn>
                              </p:par>
                              <p:par>
                                <p:cTn id="83" presetID="63" presetClass="path" presetSubtype="0" decel="100000" fill="hold" grpId="1" nodeType="withEffect">
                                  <p:stCondLst>
                                    <p:cond delay="0"/>
                                  </p:stCondLst>
                                  <p:childTnLst>
                                    <p:animMotion origin="layout" path="M 1.06459E-6 -2.77349E-6 L 0.01927 -2.77349E-6 " pathEditMode="relative" rAng="0" ptsTypes="AA">
                                      <p:cBhvr>
                                        <p:cTn id="84" dur="1000" spd="-100000" fill="hold"/>
                                        <p:tgtEl>
                                          <p:spTgt spid="63"/>
                                        </p:tgtEl>
                                        <p:attrNameLst>
                                          <p:attrName>ppt_x</p:attrName>
                                          <p:attrName>ppt_y</p:attrName>
                                        </p:attrNameLst>
                                      </p:cBhvr>
                                      <p:rCtr x="957" y="0"/>
                                    </p:animMotion>
                                  </p:childTnLst>
                                </p:cTn>
                              </p:par>
                              <p:par>
                                <p:cTn id="85" presetID="10"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750"/>
                                        <p:tgtEl>
                                          <p:spTgt spid="71"/>
                                        </p:tgtEl>
                                      </p:cBhvr>
                                    </p:animEffect>
                                  </p:childTnLst>
                                </p:cTn>
                              </p:par>
                              <p:par>
                                <p:cTn id="88" presetID="63" presetClass="path" presetSubtype="0" decel="100000" fill="hold" grpId="1" nodeType="withEffect">
                                  <p:stCondLst>
                                    <p:cond delay="0"/>
                                  </p:stCondLst>
                                  <p:childTnLst>
                                    <p:animMotion origin="layout" path="M 4.52132E-6 -3.3182E-6 L 0.01927 -3.3182E-6 " pathEditMode="relative" rAng="0" ptsTypes="AA">
                                      <p:cBhvr>
                                        <p:cTn id="89" dur="1000" spd="-100000" fill="hold"/>
                                        <p:tgtEl>
                                          <p:spTgt spid="71"/>
                                        </p:tgtEl>
                                        <p:attrNameLst>
                                          <p:attrName>ppt_x</p:attrName>
                                          <p:attrName>ppt_y</p:attrName>
                                        </p:attrNameLst>
                                      </p:cBhvr>
                                      <p:rCtr x="957" y="0"/>
                                    </p:animMotion>
                                  </p:childTnLst>
                                </p:cTn>
                              </p:par>
                              <p:par>
                                <p:cTn id="90" presetID="10" presetClass="entr" presetSubtype="0"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750"/>
                                        <p:tgtEl>
                                          <p:spTgt spid="72"/>
                                        </p:tgtEl>
                                      </p:cBhvr>
                                    </p:animEffect>
                                  </p:childTnLst>
                                </p:cTn>
                              </p:par>
                              <p:par>
                                <p:cTn id="93" presetID="63" presetClass="path" presetSubtype="0" decel="100000" fill="hold" grpId="1" nodeType="withEffect">
                                  <p:stCondLst>
                                    <p:cond delay="0"/>
                                  </p:stCondLst>
                                  <p:childTnLst>
                                    <p:animMotion origin="layout" path="M -3.75032E-6 -3.75397E-6 L 0.01928 -3.75397E-6 " pathEditMode="relative" rAng="0" ptsTypes="AA">
                                      <p:cBhvr>
                                        <p:cTn id="94" dur="1000" spd="-100000" fill="hold"/>
                                        <p:tgtEl>
                                          <p:spTgt spid="72"/>
                                        </p:tgtEl>
                                        <p:attrNameLst>
                                          <p:attrName>ppt_x</p:attrName>
                                          <p:attrName>ppt_y</p:attrName>
                                        </p:attrNameLst>
                                      </p:cBhvr>
                                      <p:rCtr x="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9" grpId="0"/>
      <p:bldP spid="79" grpId="1"/>
      <p:bldP spid="86" grpId="0"/>
      <p:bldP spid="86" grpId="1"/>
      <p:bldP spid="10" grpId="0"/>
      <p:bldP spid="10" grpId="1"/>
      <p:bldP spid="56" grpId="0"/>
      <p:bldP spid="56" grpId="1"/>
      <p:bldP spid="65" grpId="0"/>
      <p:bldP spid="65" grpId="1"/>
      <p:bldP spid="55" grpId="0"/>
      <p:bldP spid="55" grpId="1"/>
      <p:bldP spid="60" grpId="0"/>
      <p:bldP spid="60" grpId="1"/>
      <p:bldP spid="61" grpId="0"/>
      <p:bldP spid="61" grpId="1"/>
      <p:bldP spid="63" grpId="0"/>
      <p:bldP spid="63" grpId="1"/>
      <p:bldP spid="71" grpId="0"/>
      <p:bldP spid="71" grpId="1"/>
      <p:bldP spid="72" grpId="0"/>
      <p:bldP spid="7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96E517D-0210-4035-8534-D9E9B6878CC2}"/>
              </a:ext>
              <a:ext uri="{C183D7F6-B498-43B3-948B-1728B52AA6E4}">
                <adec:decorative xmlns:adec="http://schemas.microsoft.com/office/drawing/2017/decorative" val="1"/>
              </a:ext>
            </a:extLst>
          </p:cNvPr>
          <p:cNvCxnSpPr/>
          <p:nvPr/>
        </p:nvCxnSpPr>
        <p:spPr>
          <a:xfrm>
            <a:off x="9107" y="5948081"/>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10">
            <a:extLst>
              <a:ext uri="{FF2B5EF4-FFF2-40B4-BE49-F238E27FC236}">
                <a16:creationId xmlns:a16="http://schemas.microsoft.com/office/drawing/2014/main" id="{4416EA19-F309-408C-BE0A-57F664132699}"/>
              </a:ext>
            </a:extLst>
          </p:cNvPr>
          <p:cNvSpPr txBox="1"/>
          <p:nvPr/>
        </p:nvSpPr>
        <p:spPr>
          <a:xfrm>
            <a:off x="1026457" y="2445192"/>
            <a:ext cx="3508926"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Identity &amp; access management </a:t>
            </a:r>
          </a:p>
        </p:txBody>
      </p:sp>
      <p:cxnSp>
        <p:nvCxnSpPr>
          <p:cNvPr id="37" name="Straight Connector 36">
            <a:extLst>
              <a:ext uri="{FF2B5EF4-FFF2-40B4-BE49-F238E27FC236}">
                <a16:creationId xmlns:a16="http://schemas.microsoft.com/office/drawing/2014/main" id="{6A9076C8-91D1-45AD-B140-65DDB8B78416}"/>
              </a:ext>
              <a:ext uri="{C183D7F6-B498-43B3-948B-1728B52AA6E4}">
                <adec:decorative xmlns:adec="http://schemas.microsoft.com/office/drawing/2017/decorative" val="1"/>
              </a:ext>
            </a:extLst>
          </p:cNvPr>
          <p:cNvCxnSpPr/>
          <p:nvPr/>
        </p:nvCxnSpPr>
        <p:spPr>
          <a:xfrm>
            <a:off x="9106" y="5013781"/>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68D91D-700A-4B08-9F6A-F0FCBA13F07B}"/>
              </a:ext>
              <a:ext uri="{C183D7F6-B498-43B3-948B-1728B52AA6E4}">
                <adec:decorative xmlns:adec="http://schemas.microsoft.com/office/drawing/2017/decorative" val="1"/>
              </a:ext>
            </a:extLst>
          </p:cNvPr>
          <p:cNvCxnSpPr/>
          <p:nvPr/>
        </p:nvCxnSpPr>
        <p:spPr>
          <a:xfrm>
            <a:off x="4768" y="4079483"/>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1B95D0-6BE0-4F51-8383-B380F5D0DFAB}"/>
              </a:ext>
              <a:ext uri="{C183D7F6-B498-43B3-948B-1728B52AA6E4}">
                <adec:decorative xmlns:adec="http://schemas.microsoft.com/office/drawing/2017/decorative" val="1"/>
              </a:ext>
            </a:extLst>
          </p:cNvPr>
          <p:cNvCxnSpPr/>
          <p:nvPr/>
        </p:nvCxnSpPr>
        <p:spPr>
          <a:xfrm>
            <a:off x="9107" y="3145185"/>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307CBC-F365-4B21-B881-708601C05E93}"/>
              </a:ext>
              <a:ext uri="{C183D7F6-B498-43B3-948B-1728B52AA6E4}">
                <adec:decorative xmlns:adec="http://schemas.microsoft.com/office/drawing/2017/decorative" val="1"/>
              </a:ext>
            </a:extLst>
          </p:cNvPr>
          <p:cNvCxnSpPr/>
          <p:nvPr/>
        </p:nvCxnSpPr>
        <p:spPr>
          <a:xfrm>
            <a:off x="9988" y="2216540"/>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83C1FD-2A57-486F-A77A-6DB7F49D72DC}"/>
              </a:ext>
              <a:ext uri="{C183D7F6-B498-43B3-948B-1728B52AA6E4}">
                <adec:decorative xmlns:adec="http://schemas.microsoft.com/office/drawing/2017/decorative" val="1"/>
              </a:ext>
            </a:extLst>
          </p:cNvPr>
          <p:cNvCxnSpPr/>
          <p:nvPr/>
        </p:nvCxnSpPr>
        <p:spPr>
          <a:xfrm>
            <a:off x="2645" y="1276589"/>
            <a:ext cx="12432948"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FD7BB58C-4331-42E2-AA0E-164E58BC7ED6}"/>
              </a:ext>
            </a:extLst>
          </p:cNvPr>
          <p:cNvSpPr txBox="1"/>
          <p:nvPr/>
        </p:nvSpPr>
        <p:spPr>
          <a:xfrm>
            <a:off x="1013899" y="4389835"/>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Threat protection </a:t>
            </a:r>
          </a:p>
        </p:txBody>
      </p:sp>
      <p:sp>
        <p:nvSpPr>
          <p:cNvPr id="79" name="TextBox 10">
            <a:extLst>
              <a:ext uri="{FF2B5EF4-FFF2-40B4-BE49-F238E27FC236}">
                <a16:creationId xmlns:a16="http://schemas.microsoft.com/office/drawing/2014/main" id="{8C4DBA53-6D26-4203-8296-C743D5BE4962}"/>
              </a:ext>
            </a:extLst>
          </p:cNvPr>
          <p:cNvSpPr txBox="1"/>
          <p:nvPr/>
        </p:nvSpPr>
        <p:spPr>
          <a:xfrm>
            <a:off x="1013899" y="5324132"/>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Network security</a:t>
            </a:r>
          </a:p>
        </p:txBody>
      </p:sp>
      <p:sp>
        <p:nvSpPr>
          <p:cNvPr id="86" name="TextBox 10">
            <a:extLst>
              <a:ext uri="{FF2B5EF4-FFF2-40B4-BE49-F238E27FC236}">
                <a16:creationId xmlns:a16="http://schemas.microsoft.com/office/drawing/2014/main" id="{519BAEA4-0924-432F-B8A9-97A170DEAAAE}"/>
              </a:ext>
            </a:extLst>
          </p:cNvPr>
          <p:cNvSpPr txBox="1"/>
          <p:nvPr/>
        </p:nvSpPr>
        <p:spPr>
          <a:xfrm>
            <a:off x="1013899" y="6220761"/>
            <a:ext cx="3508926" cy="353469"/>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50846">
              <a:defRPr/>
            </a:pPr>
            <a:r>
              <a:rPr lang="en-US" sz="1836">
                <a:gradFill>
                  <a:gsLst>
                    <a:gs pos="1250">
                      <a:schemeClr val="tx1"/>
                    </a:gs>
                    <a:gs pos="100000">
                      <a:schemeClr val="tx1"/>
                    </a:gs>
                  </a:gsLst>
                  <a:lin ang="5400000" scaled="0"/>
                </a:gradFill>
                <a:latin typeface="Segoe UI"/>
              </a:rPr>
              <a:t>Governance and Management</a:t>
            </a:r>
          </a:p>
        </p:txBody>
      </p:sp>
      <p:sp>
        <p:nvSpPr>
          <p:cNvPr id="5" name="Rectangle 4">
            <a:extLst>
              <a:ext uri="{FF2B5EF4-FFF2-40B4-BE49-F238E27FC236}">
                <a16:creationId xmlns:a16="http://schemas.microsoft.com/office/drawing/2014/main" id="{0DAFEC41-D4C7-42FE-A62A-F9DFD148FD7F}"/>
              </a:ext>
            </a:extLst>
          </p:cNvPr>
          <p:cNvSpPr/>
          <p:nvPr/>
        </p:nvSpPr>
        <p:spPr>
          <a:xfrm>
            <a:off x="4546656" y="2267346"/>
            <a:ext cx="3540621" cy="856172"/>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Information Protection</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Role-Based Access Control (RBAC)</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Multi-Factor Authentication</a:t>
            </a:r>
          </a:p>
        </p:txBody>
      </p:sp>
      <p:sp>
        <p:nvSpPr>
          <p:cNvPr id="9" name="Rectangle 8">
            <a:extLst>
              <a:ext uri="{FF2B5EF4-FFF2-40B4-BE49-F238E27FC236}">
                <a16:creationId xmlns:a16="http://schemas.microsoft.com/office/drawing/2014/main" id="{7FE97B04-C0ED-444B-8DA4-FCA6DD2DFE0B}"/>
              </a:ext>
            </a:extLst>
          </p:cNvPr>
          <p:cNvSpPr/>
          <p:nvPr/>
        </p:nvSpPr>
        <p:spPr>
          <a:xfrm>
            <a:off x="4522826" y="4328306"/>
            <a:ext cx="3540621" cy="576013"/>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Security Center</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Microsoft Antimalware for Azure</a:t>
            </a:r>
          </a:p>
        </p:txBody>
      </p:sp>
      <p:sp>
        <p:nvSpPr>
          <p:cNvPr id="10" name="Rectangle 9">
            <a:extLst>
              <a:ext uri="{FF2B5EF4-FFF2-40B4-BE49-F238E27FC236}">
                <a16:creationId xmlns:a16="http://schemas.microsoft.com/office/drawing/2014/main" id="{7091FFD5-213D-485D-8788-6E2229E3DC13}"/>
              </a:ext>
            </a:extLst>
          </p:cNvPr>
          <p:cNvSpPr/>
          <p:nvPr/>
        </p:nvSpPr>
        <p:spPr>
          <a:xfrm>
            <a:off x="4563107" y="5112797"/>
            <a:ext cx="3540621" cy="856172"/>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Network security groups</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Firewall</a:t>
            </a:r>
          </a:p>
          <a:p>
            <a:pPr defTabSz="951248">
              <a:lnSpc>
                <a:spcPct val="90000"/>
              </a:lnSpc>
              <a:spcBef>
                <a:spcPts val="587"/>
              </a:spcBef>
              <a:buClr>
                <a:srgbClr val="2C292A"/>
              </a:buClr>
              <a:defRPr/>
            </a:pPr>
            <a:r>
              <a:rPr lang="en-US" sz="1428" kern="0" err="1">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DDos</a:t>
            </a: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 Protection</a:t>
            </a:r>
          </a:p>
        </p:txBody>
      </p:sp>
      <p:sp>
        <p:nvSpPr>
          <p:cNvPr id="12" name="Rectangle 11">
            <a:extLst>
              <a:ext uri="{FF2B5EF4-FFF2-40B4-BE49-F238E27FC236}">
                <a16:creationId xmlns:a16="http://schemas.microsoft.com/office/drawing/2014/main" id="{113BCAFB-8F72-466E-91F8-764FFF04D16E}"/>
              </a:ext>
            </a:extLst>
          </p:cNvPr>
          <p:cNvSpPr/>
          <p:nvPr/>
        </p:nvSpPr>
        <p:spPr>
          <a:xfrm>
            <a:off x="4546656" y="5988882"/>
            <a:ext cx="3540621" cy="856172"/>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Security Center</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Sentinel, Azure Log Analytics</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Blueprints</a:t>
            </a:r>
          </a:p>
        </p:txBody>
      </p:sp>
      <p:sp>
        <p:nvSpPr>
          <p:cNvPr id="13" name="Title 12">
            <a:extLst>
              <a:ext uri="{FF2B5EF4-FFF2-40B4-BE49-F238E27FC236}">
                <a16:creationId xmlns:a16="http://schemas.microsoft.com/office/drawing/2014/main" id="{351983FA-9E0D-4798-8770-6DBEFE1E3F62}"/>
              </a:ext>
            </a:extLst>
          </p:cNvPr>
          <p:cNvSpPr>
            <a:spLocks noGrp="1"/>
          </p:cNvSpPr>
          <p:nvPr>
            <p:ph type="title"/>
          </p:nvPr>
        </p:nvSpPr>
        <p:spPr>
          <a:xfrm>
            <a:off x="380404" y="240108"/>
            <a:ext cx="11237870" cy="565027"/>
          </a:xfrm>
        </p:spPr>
        <p:txBody>
          <a:bodyPr/>
          <a:lstStyle/>
          <a:p>
            <a:r>
              <a:rPr lang="en-US"/>
              <a:t>Customer Responsibilities</a:t>
            </a:r>
          </a:p>
        </p:txBody>
      </p:sp>
      <p:pic>
        <p:nvPicPr>
          <p:cNvPr id="62" name="person3" descr="person">
            <a:extLst>
              <a:ext uri="{FF2B5EF4-FFF2-40B4-BE49-F238E27FC236}">
                <a16:creationId xmlns:a16="http://schemas.microsoft.com/office/drawing/2014/main" id="{FD9E1638-495B-4B48-949B-C0E290334F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853" y="2427634"/>
            <a:ext cx="388585" cy="388585"/>
          </a:xfrm>
          <a:prstGeom prst="rect">
            <a:avLst/>
          </a:prstGeom>
        </p:spPr>
      </p:pic>
      <p:grpSp>
        <p:nvGrpSpPr>
          <p:cNvPr id="80" name="manage" descr="manage, cloud-based hardware, security">
            <a:extLst>
              <a:ext uri="{FF2B5EF4-FFF2-40B4-BE49-F238E27FC236}">
                <a16:creationId xmlns:a16="http://schemas.microsoft.com/office/drawing/2014/main" id="{802173E7-65C6-4544-996C-5E8AFD4EF3AD}"/>
              </a:ext>
            </a:extLst>
          </p:cNvPr>
          <p:cNvGrpSpPr/>
          <p:nvPr/>
        </p:nvGrpSpPr>
        <p:grpSpPr>
          <a:xfrm>
            <a:off x="416853" y="5317903"/>
            <a:ext cx="363472" cy="365930"/>
            <a:chOff x="4477326" y="5668469"/>
            <a:chExt cx="397725" cy="400412"/>
          </a:xfrm>
        </p:grpSpPr>
        <p:sp>
          <p:nvSpPr>
            <p:cNvPr id="83" name="Freeform: Shape 82">
              <a:extLst>
                <a:ext uri="{FF2B5EF4-FFF2-40B4-BE49-F238E27FC236}">
                  <a16:creationId xmlns:a16="http://schemas.microsoft.com/office/drawing/2014/main" id="{31EBF79B-27CC-4527-8B9D-CC02A67202D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endParaRPr lang="en-US" sz="1836"/>
            </a:p>
          </p:txBody>
        </p:sp>
        <p:sp>
          <p:nvSpPr>
            <p:cNvPr id="84" name="Freeform: Shape 83">
              <a:extLst>
                <a:ext uri="{FF2B5EF4-FFF2-40B4-BE49-F238E27FC236}">
                  <a16:creationId xmlns:a16="http://schemas.microsoft.com/office/drawing/2014/main" id="{09A8D4EE-3205-4A8E-B9BC-10A11389024D}"/>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endParaRPr lang="en-US" sz="1836"/>
            </a:p>
          </p:txBody>
        </p:sp>
        <p:sp>
          <p:nvSpPr>
            <p:cNvPr id="85" name="Freeform: Shape 84">
              <a:extLst>
                <a:ext uri="{FF2B5EF4-FFF2-40B4-BE49-F238E27FC236}">
                  <a16:creationId xmlns:a16="http://schemas.microsoft.com/office/drawing/2014/main" id="{A7D062AB-B420-4D3B-ACE5-BF47C1EF8E89}"/>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endParaRPr lang="en-US" sz="1836"/>
            </a:p>
          </p:txBody>
        </p:sp>
        <p:sp>
          <p:nvSpPr>
            <p:cNvPr id="87" name="Freeform: Shape 86">
              <a:extLst>
                <a:ext uri="{FF2B5EF4-FFF2-40B4-BE49-F238E27FC236}">
                  <a16:creationId xmlns:a16="http://schemas.microsoft.com/office/drawing/2014/main" id="{C9929736-7F16-4918-AEFC-F30C85282C78}"/>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endParaRPr lang="en-US" sz="1836"/>
            </a:p>
          </p:txBody>
        </p:sp>
        <p:sp>
          <p:nvSpPr>
            <p:cNvPr id="89" name="Freeform: Shape 88">
              <a:extLst>
                <a:ext uri="{FF2B5EF4-FFF2-40B4-BE49-F238E27FC236}">
                  <a16:creationId xmlns:a16="http://schemas.microsoft.com/office/drawing/2014/main" id="{23E0DE91-D3FD-40C8-9D49-7E5AB5A684E8}"/>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endParaRPr lang="en-US" sz="1836"/>
            </a:p>
          </p:txBody>
        </p:sp>
        <p:sp>
          <p:nvSpPr>
            <p:cNvPr id="91" name="Freeform: Shape 90">
              <a:extLst>
                <a:ext uri="{FF2B5EF4-FFF2-40B4-BE49-F238E27FC236}">
                  <a16:creationId xmlns:a16="http://schemas.microsoft.com/office/drawing/2014/main" id="{EF34DF1C-6144-4BE4-8F43-A54361DD62C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endParaRPr lang="en-US" sz="1836"/>
            </a:p>
          </p:txBody>
        </p:sp>
        <p:sp>
          <p:nvSpPr>
            <p:cNvPr id="92" name="Freeform: Shape 91">
              <a:extLst>
                <a:ext uri="{FF2B5EF4-FFF2-40B4-BE49-F238E27FC236}">
                  <a16:creationId xmlns:a16="http://schemas.microsoft.com/office/drawing/2014/main" id="{A04FA6EC-F7C9-4924-B5A4-C0C50DEFA6BB}"/>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endParaRPr lang="en-US" sz="1836"/>
            </a:p>
          </p:txBody>
        </p:sp>
        <p:sp>
          <p:nvSpPr>
            <p:cNvPr id="93" name="Freeform: Shape 92">
              <a:extLst>
                <a:ext uri="{FF2B5EF4-FFF2-40B4-BE49-F238E27FC236}">
                  <a16:creationId xmlns:a16="http://schemas.microsoft.com/office/drawing/2014/main" id="{06344389-1667-4D57-AEE3-C65D890DD85C}"/>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endParaRPr lang="en-US" sz="1836"/>
            </a:p>
          </p:txBody>
        </p:sp>
        <p:sp>
          <p:nvSpPr>
            <p:cNvPr id="94" name="Freeform: Shape 93">
              <a:extLst>
                <a:ext uri="{FF2B5EF4-FFF2-40B4-BE49-F238E27FC236}">
                  <a16:creationId xmlns:a16="http://schemas.microsoft.com/office/drawing/2014/main" id="{BD122D8F-6C62-49AE-BA70-BD9481827E1D}"/>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endParaRPr lang="en-US" sz="1836"/>
            </a:p>
          </p:txBody>
        </p:sp>
        <p:sp>
          <p:nvSpPr>
            <p:cNvPr id="95" name="Freeform: Shape 94">
              <a:extLst>
                <a:ext uri="{FF2B5EF4-FFF2-40B4-BE49-F238E27FC236}">
                  <a16:creationId xmlns:a16="http://schemas.microsoft.com/office/drawing/2014/main" id="{33A6435E-DE9B-43E3-97C2-9D02C00BEAD9}"/>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endParaRPr lang="en-US" sz="1836"/>
            </a:p>
          </p:txBody>
        </p:sp>
        <p:sp>
          <p:nvSpPr>
            <p:cNvPr id="96" name="Freeform: Shape 95">
              <a:extLst>
                <a:ext uri="{FF2B5EF4-FFF2-40B4-BE49-F238E27FC236}">
                  <a16:creationId xmlns:a16="http://schemas.microsoft.com/office/drawing/2014/main" id="{11DF1339-4BDC-4ED1-AEE3-C57D86D5CE50}"/>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endParaRPr lang="en-US" sz="1836"/>
            </a:p>
          </p:txBody>
        </p:sp>
      </p:grpSp>
      <p:grpSp>
        <p:nvGrpSpPr>
          <p:cNvPr id="97" name="simplify" descr="simplify">
            <a:extLst>
              <a:ext uri="{FF2B5EF4-FFF2-40B4-BE49-F238E27FC236}">
                <a16:creationId xmlns:a16="http://schemas.microsoft.com/office/drawing/2014/main" id="{B27180E2-AEA9-4D66-995C-E824FE04A313}"/>
              </a:ext>
            </a:extLst>
          </p:cNvPr>
          <p:cNvGrpSpPr/>
          <p:nvPr/>
        </p:nvGrpSpPr>
        <p:grpSpPr>
          <a:xfrm>
            <a:off x="428125" y="6230620"/>
            <a:ext cx="340928" cy="333750"/>
            <a:chOff x="2668480" y="1249680"/>
            <a:chExt cx="412066" cy="403390"/>
          </a:xfrm>
        </p:grpSpPr>
        <p:sp>
          <p:nvSpPr>
            <p:cNvPr id="98" name="Freeform 987">
              <a:extLst>
                <a:ext uri="{FF2B5EF4-FFF2-40B4-BE49-F238E27FC236}">
                  <a16:creationId xmlns:a16="http://schemas.microsoft.com/office/drawing/2014/main" id="{C1205CDF-40C4-482E-9902-2EF4115B8667}"/>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9" name="Freeform 988">
              <a:extLst>
                <a:ext uri="{FF2B5EF4-FFF2-40B4-BE49-F238E27FC236}">
                  <a16:creationId xmlns:a16="http://schemas.microsoft.com/office/drawing/2014/main" id="{721C49B7-8989-4E5A-997A-2E7FA651BD51}"/>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0" name="Oval 989">
              <a:extLst>
                <a:ext uri="{FF2B5EF4-FFF2-40B4-BE49-F238E27FC236}">
                  <a16:creationId xmlns:a16="http://schemas.microsoft.com/office/drawing/2014/main" id="{88602024-37D9-4D5A-9D74-8B6511286753}"/>
                </a:ext>
              </a:extLst>
            </p:cNvPr>
            <p:cNvSpPr>
              <a:spLocks noChangeArrowheads="1"/>
            </p:cNvSpPr>
            <p:nvPr/>
          </p:nvSpPr>
          <p:spPr bwMode="auto">
            <a:xfrm>
              <a:off x="2708964" y="1418844"/>
              <a:ext cx="49159" cy="477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1" name="Rectangle 990">
              <a:extLst>
                <a:ext uri="{FF2B5EF4-FFF2-40B4-BE49-F238E27FC236}">
                  <a16:creationId xmlns:a16="http://schemas.microsoft.com/office/drawing/2014/main" id="{BCDBDBEE-9BAB-42D1-827B-750A3CF0FB8A}"/>
                </a:ext>
              </a:extLst>
            </p:cNvPr>
            <p:cNvSpPr>
              <a:spLocks noChangeArrowheads="1"/>
            </p:cNvSpPr>
            <p:nvPr/>
          </p:nvSpPr>
          <p:spPr bwMode="auto">
            <a:xfrm>
              <a:off x="2680047" y="1249680"/>
              <a:ext cx="108439" cy="108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02" name="Freeform 991">
              <a:extLst>
                <a:ext uri="{FF2B5EF4-FFF2-40B4-BE49-F238E27FC236}">
                  <a16:creationId xmlns:a16="http://schemas.microsoft.com/office/drawing/2014/main" id="{CE40CA3F-940E-46B0-BB46-AF3558C4E412}"/>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0" name="Rectangle 49">
            <a:extLst>
              <a:ext uri="{FF2B5EF4-FFF2-40B4-BE49-F238E27FC236}">
                <a16:creationId xmlns:a16="http://schemas.microsoft.com/office/drawing/2014/main" id="{E66D5C9E-8D5E-4BF5-ABA3-6D42A3F7765C}"/>
              </a:ext>
            </a:extLst>
          </p:cNvPr>
          <p:cNvSpPr/>
          <p:nvPr/>
        </p:nvSpPr>
        <p:spPr>
          <a:xfrm>
            <a:off x="8378747" y="2266108"/>
            <a:ext cx="4036062" cy="900904"/>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Define and document a User ID approval process, define least privileges, restrict access to classified data, provide separation of duties,  revoke user access when no longer necessary.</a:t>
            </a:r>
          </a:p>
        </p:txBody>
      </p:sp>
      <p:sp>
        <p:nvSpPr>
          <p:cNvPr id="51" name="Rectangle 50">
            <a:extLst>
              <a:ext uri="{FF2B5EF4-FFF2-40B4-BE49-F238E27FC236}">
                <a16:creationId xmlns:a16="http://schemas.microsoft.com/office/drawing/2014/main" id="{27E92417-1A8C-45EE-81C1-233C549FF105}"/>
              </a:ext>
            </a:extLst>
          </p:cNvPr>
          <p:cNvSpPr/>
          <p:nvPr/>
        </p:nvSpPr>
        <p:spPr>
          <a:xfrm>
            <a:off x="8363996" y="4143302"/>
            <a:ext cx="4050814" cy="900904"/>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Ensure anti-malware software is deployed on all systems DE commonly affected by malware. Customers may enable Azure Antimalware to leverage Azure's anti-malware protections. </a:t>
            </a:r>
          </a:p>
        </p:txBody>
      </p:sp>
      <p:sp>
        <p:nvSpPr>
          <p:cNvPr id="52" name="Rectangle 51">
            <a:extLst>
              <a:ext uri="{FF2B5EF4-FFF2-40B4-BE49-F238E27FC236}">
                <a16:creationId xmlns:a16="http://schemas.microsoft.com/office/drawing/2014/main" id="{536BFC0F-1C66-420B-9C31-DD16F2991E8C}"/>
              </a:ext>
            </a:extLst>
          </p:cNvPr>
          <p:cNvSpPr/>
          <p:nvPr/>
        </p:nvSpPr>
        <p:spPr>
          <a:xfrm>
            <a:off x="8363996" y="5112796"/>
            <a:ext cx="3540621" cy="699220"/>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Establish and implement configuration standards for use of Microsoft Azure networking controls.</a:t>
            </a:r>
          </a:p>
        </p:txBody>
      </p:sp>
      <p:sp>
        <p:nvSpPr>
          <p:cNvPr id="54" name="Rectangle 53">
            <a:extLst>
              <a:ext uri="{FF2B5EF4-FFF2-40B4-BE49-F238E27FC236}">
                <a16:creationId xmlns:a16="http://schemas.microsoft.com/office/drawing/2014/main" id="{BEC57FB2-F7EE-4F27-AEEF-AD11B674EB9E}"/>
              </a:ext>
            </a:extLst>
          </p:cNvPr>
          <p:cNvSpPr/>
          <p:nvPr/>
        </p:nvSpPr>
        <p:spPr>
          <a:xfrm>
            <a:off x="8363996" y="5954540"/>
            <a:ext cx="3540621" cy="900904"/>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Create, maintain, and enforce policies.  Conduct required testing.  Enforce configuration standards. Record and maintain logs of all access by users.</a:t>
            </a:r>
          </a:p>
        </p:txBody>
      </p:sp>
      <p:sp>
        <p:nvSpPr>
          <p:cNvPr id="56" name="TextBox 10">
            <a:extLst>
              <a:ext uri="{FF2B5EF4-FFF2-40B4-BE49-F238E27FC236}">
                <a16:creationId xmlns:a16="http://schemas.microsoft.com/office/drawing/2014/main" id="{BE160CC9-590C-4B55-8A63-FC1BE37BBC7A}"/>
              </a:ext>
            </a:extLst>
          </p:cNvPr>
          <p:cNvSpPr txBox="1"/>
          <p:nvPr/>
        </p:nvSpPr>
        <p:spPr>
          <a:xfrm>
            <a:off x="1050286" y="1403628"/>
            <a:ext cx="3508926" cy="6127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Data classification &amp; Accountability </a:t>
            </a:r>
          </a:p>
        </p:txBody>
      </p:sp>
      <p:sp>
        <p:nvSpPr>
          <p:cNvPr id="57" name="Rectangle 56">
            <a:extLst>
              <a:ext uri="{FF2B5EF4-FFF2-40B4-BE49-F238E27FC236}">
                <a16:creationId xmlns:a16="http://schemas.microsoft.com/office/drawing/2014/main" id="{D365D916-E74C-4C9C-A09A-3BC20BFAA6E2}"/>
              </a:ext>
            </a:extLst>
          </p:cNvPr>
          <p:cNvSpPr/>
          <p:nvPr/>
        </p:nvSpPr>
        <p:spPr>
          <a:xfrm>
            <a:off x="4559213" y="1471747"/>
            <a:ext cx="3540621" cy="295854"/>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Information Protection</a:t>
            </a:r>
          </a:p>
        </p:txBody>
      </p:sp>
      <p:sp>
        <p:nvSpPr>
          <p:cNvPr id="59" name="Rectangle 58">
            <a:extLst>
              <a:ext uri="{FF2B5EF4-FFF2-40B4-BE49-F238E27FC236}">
                <a16:creationId xmlns:a16="http://schemas.microsoft.com/office/drawing/2014/main" id="{75ACD470-3EB1-4FB5-BD94-1471BE72CD89}"/>
              </a:ext>
            </a:extLst>
          </p:cNvPr>
          <p:cNvSpPr/>
          <p:nvPr/>
        </p:nvSpPr>
        <p:spPr>
          <a:xfrm>
            <a:off x="8376553" y="1341363"/>
            <a:ext cx="3955417" cy="699220"/>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Ensure their solution and its data is securely identified, labeled, and correctly classified to meet any compliance obligation.</a:t>
            </a:r>
          </a:p>
        </p:txBody>
      </p:sp>
      <p:sp>
        <p:nvSpPr>
          <p:cNvPr id="3" name="TextBox 2">
            <a:extLst>
              <a:ext uri="{FF2B5EF4-FFF2-40B4-BE49-F238E27FC236}">
                <a16:creationId xmlns:a16="http://schemas.microsoft.com/office/drawing/2014/main" id="{BC0C211F-2DCE-4A4D-817F-4A9205E6F803}"/>
              </a:ext>
            </a:extLst>
          </p:cNvPr>
          <p:cNvSpPr txBox="1"/>
          <p:nvPr/>
        </p:nvSpPr>
        <p:spPr>
          <a:xfrm>
            <a:off x="4648086" y="858987"/>
            <a:ext cx="2331508"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latin typeface="+mj-lt"/>
              </a:rPr>
              <a:t>Azure Service</a:t>
            </a:r>
          </a:p>
        </p:txBody>
      </p:sp>
      <p:sp>
        <p:nvSpPr>
          <p:cNvPr id="64" name="TextBox 63">
            <a:extLst>
              <a:ext uri="{FF2B5EF4-FFF2-40B4-BE49-F238E27FC236}">
                <a16:creationId xmlns:a16="http://schemas.microsoft.com/office/drawing/2014/main" id="{19D22A72-447E-4A6A-80A9-9ECACBE793B8}"/>
              </a:ext>
            </a:extLst>
          </p:cNvPr>
          <p:cNvSpPr txBox="1"/>
          <p:nvPr/>
        </p:nvSpPr>
        <p:spPr>
          <a:xfrm>
            <a:off x="8489287" y="872602"/>
            <a:ext cx="2797810"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latin typeface="+mj-lt"/>
              </a:rPr>
              <a:t>Customer Action</a:t>
            </a:r>
          </a:p>
        </p:txBody>
      </p:sp>
      <p:sp>
        <p:nvSpPr>
          <p:cNvPr id="65" name="TextBox 10">
            <a:extLst>
              <a:ext uri="{FF2B5EF4-FFF2-40B4-BE49-F238E27FC236}">
                <a16:creationId xmlns:a16="http://schemas.microsoft.com/office/drawing/2014/main" id="{03140442-41A2-4C1A-8FC7-B8BDC059AE55}"/>
              </a:ext>
            </a:extLst>
          </p:cNvPr>
          <p:cNvSpPr txBox="1"/>
          <p:nvPr/>
        </p:nvSpPr>
        <p:spPr>
          <a:xfrm>
            <a:off x="996856" y="3339273"/>
            <a:ext cx="2181880" cy="35346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14" fontAlgn="base">
              <a:lnSpc>
                <a:spcPct val="90000"/>
              </a:lnSpc>
              <a:spcBef>
                <a:spcPct val="0"/>
              </a:spcBef>
              <a:spcAft>
                <a:spcPct val="0"/>
              </a:spcAft>
              <a:defRPr/>
            </a:pPr>
            <a:r>
              <a:rPr lang="en-US" sz="1836">
                <a:gradFill>
                  <a:gsLst>
                    <a:gs pos="1250">
                      <a:schemeClr val="tx1"/>
                    </a:gs>
                    <a:gs pos="100000">
                      <a:schemeClr val="tx1"/>
                    </a:gs>
                  </a:gsLst>
                  <a:lin ang="5400000" scaled="0"/>
                </a:gradFill>
                <a:latin typeface="Segoe UI"/>
                <a:ea typeface="STXihei" panose="020B0503020204020204" pitchFamily="2" charset="-122"/>
                <a:cs typeface="Segoe UI Semibold" panose="020B0702040204020203" pitchFamily="34" charset="0"/>
              </a:rPr>
              <a:t>Data protection</a:t>
            </a:r>
          </a:p>
        </p:txBody>
      </p:sp>
      <p:sp>
        <p:nvSpPr>
          <p:cNvPr id="67" name="Rectangle 66">
            <a:extLst>
              <a:ext uri="{FF2B5EF4-FFF2-40B4-BE49-F238E27FC236}">
                <a16:creationId xmlns:a16="http://schemas.microsoft.com/office/drawing/2014/main" id="{6FBACB5B-AE6E-4C40-A68D-97ECF038E0D3}"/>
              </a:ext>
            </a:extLst>
          </p:cNvPr>
          <p:cNvSpPr/>
          <p:nvPr/>
        </p:nvSpPr>
        <p:spPr>
          <a:xfrm>
            <a:off x="4505783" y="3277744"/>
            <a:ext cx="3540621" cy="576013"/>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Key Vault</a:t>
            </a:r>
          </a:p>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Azure Storage Service Encryption</a:t>
            </a:r>
          </a:p>
        </p:txBody>
      </p:sp>
      <p:pic>
        <p:nvPicPr>
          <p:cNvPr id="68" name="lock 2" descr="lock">
            <a:extLst>
              <a:ext uri="{FF2B5EF4-FFF2-40B4-BE49-F238E27FC236}">
                <a16:creationId xmlns:a16="http://schemas.microsoft.com/office/drawing/2014/main" id="{A79CDFA4-3C79-4447-B603-A3B6A39D1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682" y="3375146"/>
            <a:ext cx="281725" cy="281723"/>
          </a:xfrm>
          <a:prstGeom prst="rect">
            <a:avLst/>
          </a:prstGeom>
        </p:spPr>
      </p:pic>
      <p:sp>
        <p:nvSpPr>
          <p:cNvPr id="69" name="Rectangle 68">
            <a:extLst>
              <a:ext uri="{FF2B5EF4-FFF2-40B4-BE49-F238E27FC236}">
                <a16:creationId xmlns:a16="http://schemas.microsoft.com/office/drawing/2014/main" id="{08746981-30E1-4A26-83C8-862FF76069D6}"/>
              </a:ext>
            </a:extLst>
          </p:cNvPr>
          <p:cNvSpPr/>
          <p:nvPr/>
        </p:nvSpPr>
        <p:spPr>
          <a:xfrm>
            <a:off x="8376553" y="3217295"/>
            <a:ext cx="4050814" cy="900904"/>
          </a:xfrm>
          <a:prstGeom prst="rect">
            <a:avLst/>
          </a:prstGeom>
        </p:spPr>
        <p:txBody>
          <a:bodyPr wrap="square">
            <a:spAutoFit/>
          </a:bodyPr>
          <a:lstStyle/>
          <a:p>
            <a:pPr defTabSz="951248">
              <a:lnSpc>
                <a:spcPct val="90000"/>
              </a:lnSpc>
              <a:spcBef>
                <a:spcPts val="587"/>
              </a:spcBef>
              <a:buClr>
                <a:srgbClr val="2C292A"/>
              </a:buClr>
              <a:defRPr/>
            </a:pPr>
            <a:r>
              <a:rPr lang="en-US" sz="1428"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Ensure strong cryptography and secure protocols are used to connect to their Azure environment.  Manage cryptographic keys and documenting all related procedures.</a:t>
            </a:r>
          </a:p>
        </p:txBody>
      </p:sp>
      <p:pic>
        <p:nvPicPr>
          <p:cNvPr id="70" name="Graphic 69">
            <a:extLst>
              <a:ext uri="{FF2B5EF4-FFF2-40B4-BE49-F238E27FC236}">
                <a16:creationId xmlns:a16="http://schemas.microsoft.com/office/drawing/2014/main" id="{6E08A836-2DD9-4597-A343-A9D1AD0497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404" y="4381403"/>
            <a:ext cx="388649" cy="388649"/>
          </a:xfrm>
          <a:prstGeom prst="rect">
            <a:avLst/>
          </a:prstGeom>
        </p:spPr>
      </p:pic>
      <p:pic>
        <p:nvPicPr>
          <p:cNvPr id="71" name="Picture 70" descr="Magnifying glass ">
            <a:extLst>
              <a:ext uri="{FF2B5EF4-FFF2-40B4-BE49-F238E27FC236}">
                <a16:creationId xmlns:a16="http://schemas.microsoft.com/office/drawing/2014/main" id="{96040E20-EF44-4698-A6A5-1EA418A8A6C8}"/>
              </a:ext>
            </a:extLst>
          </p:cNvPr>
          <p:cNvPicPr>
            <a:picLocks noChangeAspect="1"/>
          </p:cNvPicPr>
          <p:nvPr/>
        </p:nvPicPr>
        <p:blipFill>
          <a:blip r:embed="rId9"/>
          <a:stretch>
            <a:fillRect/>
          </a:stretch>
        </p:blipFill>
        <p:spPr>
          <a:xfrm>
            <a:off x="382344" y="1523894"/>
            <a:ext cx="451708" cy="450994"/>
          </a:xfrm>
          <a:prstGeom prst="rect">
            <a:avLst/>
          </a:prstGeom>
        </p:spPr>
      </p:pic>
    </p:spTree>
    <p:extLst>
      <p:ext uri="{BB962C8B-B14F-4D97-AF65-F5344CB8AC3E}">
        <p14:creationId xmlns:p14="http://schemas.microsoft.com/office/powerpoint/2010/main" val="1331439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childTnLst>
                                </p:cTn>
                              </p:par>
                              <p:par>
                                <p:cTn id="8" presetID="63" presetClass="path" presetSubtype="0" decel="100000" fill="hold" grpId="1" nodeType="withEffect">
                                  <p:stCondLst>
                                    <p:cond delay="0"/>
                                  </p:stCondLst>
                                  <p:childTnLst>
                                    <p:animMotion origin="layout" path="M -5.41231E-7 3.70404E-6 L 0.01928 3.70404E-6 " pathEditMode="relative" rAng="0" ptsTypes="AA">
                                      <p:cBhvr>
                                        <p:cTn id="9" dur="1000" spd="-100000" fill="hold"/>
                                        <p:tgtEl>
                                          <p:spTgt spid="66"/>
                                        </p:tgtEl>
                                        <p:attrNameLst>
                                          <p:attrName>ppt_x</p:attrName>
                                          <p:attrName>ppt_y</p:attrName>
                                        </p:attrNameLst>
                                      </p:cBhvr>
                                      <p:rCtr x="957" y="0"/>
                                    </p:animMotion>
                                  </p:childTnLst>
                                </p:cTn>
                              </p:par>
                              <p:par>
                                <p:cTn id="10" presetID="10"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63" presetClass="path" presetSubtype="0" decel="100000" fill="hold" grpId="1" nodeType="withEffect">
                                  <p:stCondLst>
                                    <p:cond delay="0"/>
                                  </p:stCondLst>
                                  <p:childTnLst>
                                    <p:animMotion origin="layout" path="M -2.19045E-6 3.74489E-6 L 0.01928 3.74489E-6 " pathEditMode="relative" rAng="0" ptsTypes="AA">
                                      <p:cBhvr>
                                        <p:cTn id="32" dur="1000" spd="-100000" fill="hold"/>
                                        <p:tgtEl>
                                          <p:spTgt spid="76"/>
                                        </p:tgtEl>
                                        <p:attrNameLst>
                                          <p:attrName>ppt_x</p:attrName>
                                          <p:attrName>ppt_y</p:attrName>
                                        </p:attrNameLst>
                                      </p:cBhvr>
                                      <p:rCtr x="957" y="0"/>
                                    </p:animMotion>
                                  </p:childTnLst>
                                </p:cTn>
                              </p:par>
                              <p:par>
                                <p:cTn id="33" presetID="10"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750"/>
                                        <p:tgtEl>
                                          <p:spTgt spid="79"/>
                                        </p:tgtEl>
                                      </p:cBhvr>
                                    </p:animEffect>
                                  </p:childTnLst>
                                </p:cTn>
                              </p:par>
                              <p:par>
                                <p:cTn id="36" presetID="63" presetClass="path" presetSubtype="0" decel="100000" fill="hold" grpId="1" nodeType="withEffect">
                                  <p:stCondLst>
                                    <p:cond delay="0"/>
                                  </p:stCondLst>
                                  <p:childTnLst>
                                    <p:animMotion origin="layout" path="M -2.19045E-6 2.40127E-6 L 0.01928 2.40127E-6 " pathEditMode="relative" rAng="0" ptsTypes="AA">
                                      <p:cBhvr>
                                        <p:cTn id="37" dur="1000" spd="-100000" fill="hold"/>
                                        <p:tgtEl>
                                          <p:spTgt spid="79"/>
                                        </p:tgtEl>
                                        <p:attrNameLst>
                                          <p:attrName>ppt_x</p:attrName>
                                          <p:attrName>ppt_y</p:attrName>
                                        </p:attrNameLst>
                                      </p:cBhvr>
                                      <p:rCtr x="957" y="0"/>
                                    </p:animMotion>
                                  </p:childTnLst>
                                </p:cTn>
                              </p:par>
                              <p:par>
                                <p:cTn id="38" presetID="10" presetClass="entr" presetSubtype="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750"/>
                                        <p:tgtEl>
                                          <p:spTgt spid="86"/>
                                        </p:tgtEl>
                                      </p:cBhvr>
                                    </p:animEffect>
                                  </p:childTnLst>
                                </p:cTn>
                              </p:par>
                              <p:par>
                                <p:cTn id="41" presetID="63" presetClass="path" presetSubtype="0" decel="100000" fill="hold" grpId="1" nodeType="withEffect">
                                  <p:stCondLst>
                                    <p:cond delay="0"/>
                                  </p:stCondLst>
                                  <p:childTnLst>
                                    <p:animMotion origin="layout" path="M 6.48455E-7 -1.82478E-6 L 0.01927 -1.82478E-6 " pathEditMode="relative" rAng="0" ptsTypes="AA">
                                      <p:cBhvr>
                                        <p:cTn id="42" dur="1000" spd="-100000" fill="hold"/>
                                        <p:tgtEl>
                                          <p:spTgt spid="86"/>
                                        </p:tgtEl>
                                        <p:attrNameLst>
                                          <p:attrName>ppt_x</p:attrName>
                                          <p:attrName>ppt_y</p:attrName>
                                        </p:attrNameLst>
                                      </p:cBhvr>
                                      <p:rCtr x="957" y="0"/>
                                    </p:animMotion>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750"/>
                                        <p:tgtEl>
                                          <p:spTgt spid="5"/>
                                        </p:tgtEl>
                                      </p:cBhvr>
                                    </p:animEffect>
                                  </p:childTnLst>
                                </p:cTn>
                              </p:par>
                              <p:par>
                                <p:cTn id="46" presetID="63" presetClass="path" presetSubtype="0" decel="100000" fill="hold" grpId="1" nodeType="withEffect">
                                  <p:stCondLst>
                                    <p:cond delay="0"/>
                                  </p:stCondLst>
                                  <p:childTnLst>
                                    <p:animMotion origin="layout" path="M -4.22007E-6 -3.56786E-6 L 0.01928 -3.56786E-6 " pathEditMode="relative" rAng="0" ptsTypes="AA">
                                      <p:cBhvr>
                                        <p:cTn id="47" dur="1000" spd="-100000" fill="hold"/>
                                        <p:tgtEl>
                                          <p:spTgt spid="5"/>
                                        </p:tgtEl>
                                        <p:attrNameLst>
                                          <p:attrName>ppt_x</p:attrName>
                                          <p:attrName>ppt_y</p:attrName>
                                        </p:attrNameLst>
                                      </p:cBhvr>
                                      <p:rCtr x="957" y="0"/>
                                    </p:animMotion>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750"/>
                                        <p:tgtEl>
                                          <p:spTgt spid="9"/>
                                        </p:tgtEl>
                                      </p:cBhvr>
                                    </p:animEffect>
                                  </p:childTnLst>
                                </p:cTn>
                              </p:par>
                              <p:par>
                                <p:cTn id="51" presetID="63" presetClass="path" presetSubtype="0" decel="100000" fill="hold" grpId="1" nodeType="withEffect">
                                  <p:stCondLst>
                                    <p:cond delay="0"/>
                                  </p:stCondLst>
                                  <p:childTnLst>
                                    <p:animMotion origin="layout" path="M 5.10595E-7 -2.1153E-6 L 0.01927 -2.1153E-6 " pathEditMode="relative" rAng="0" ptsTypes="AA">
                                      <p:cBhvr>
                                        <p:cTn id="52" dur="1000" spd="-100000" fill="hold"/>
                                        <p:tgtEl>
                                          <p:spTgt spid="9"/>
                                        </p:tgtEl>
                                        <p:attrNameLst>
                                          <p:attrName>ppt_x</p:attrName>
                                          <p:attrName>ppt_y</p:attrName>
                                        </p:attrNameLst>
                                      </p:cBhvr>
                                      <p:rCtr x="957" y="0"/>
                                    </p:animMotion>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750"/>
                                        <p:tgtEl>
                                          <p:spTgt spid="10"/>
                                        </p:tgtEl>
                                      </p:cBhvr>
                                    </p:animEffect>
                                  </p:childTnLst>
                                </p:cTn>
                              </p:par>
                              <p:par>
                                <p:cTn id="56" presetID="63" presetClass="path" presetSubtype="0" decel="100000" fill="hold" grpId="1" nodeType="withEffect">
                                  <p:stCondLst>
                                    <p:cond delay="0"/>
                                  </p:stCondLst>
                                  <p:childTnLst>
                                    <p:animMotion origin="layout" path="M -7.07174E-7 -1.67953E-6 L 0.01928 -1.67953E-6 " pathEditMode="relative" rAng="0" ptsTypes="AA">
                                      <p:cBhvr>
                                        <p:cTn id="57" dur="1000" spd="-100000" fill="hold"/>
                                        <p:tgtEl>
                                          <p:spTgt spid="10"/>
                                        </p:tgtEl>
                                        <p:attrNameLst>
                                          <p:attrName>ppt_x</p:attrName>
                                          <p:attrName>ppt_y</p:attrName>
                                        </p:attrNameLst>
                                      </p:cBhvr>
                                      <p:rCtr x="957" y="0"/>
                                    </p:animMotion>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750"/>
                                        <p:tgtEl>
                                          <p:spTgt spid="12"/>
                                        </p:tgtEl>
                                      </p:cBhvr>
                                    </p:animEffect>
                                  </p:childTnLst>
                                </p:cTn>
                              </p:par>
                              <p:par>
                                <p:cTn id="61" presetID="63" presetClass="path" presetSubtype="0" decel="100000" fill="hold" grpId="1" nodeType="withEffect">
                                  <p:stCondLst>
                                    <p:cond delay="0"/>
                                  </p:stCondLst>
                                  <p:childTnLst>
                                    <p:animMotion origin="layout" path="M -4.22007E-6 4.61643E-6 L 0.01928 4.61643E-6 " pathEditMode="relative" rAng="0" ptsTypes="AA">
                                      <p:cBhvr>
                                        <p:cTn id="62" dur="1000" spd="-100000" fill="hold"/>
                                        <p:tgtEl>
                                          <p:spTgt spid="12"/>
                                        </p:tgtEl>
                                        <p:attrNameLst>
                                          <p:attrName>ppt_x</p:attrName>
                                          <p:attrName>ppt_y</p:attrName>
                                        </p:attrNameLst>
                                      </p:cBhvr>
                                      <p:rCtr x="957" y="0"/>
                                    </p:animMotion>
                                  </p:childTnLst>
                                </p:cTn>
                              </p:par>
                              <p:par>
                                <p:cTn id="63" presetID="10"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750"/>
                                        <p:tgtEl>
                                          <p:spTgt spid="50"/>
                                        </p:tgtEl>
                                      </p:cBhvr>
                                    </p:animEffect>
                                  </p:childTnLst>
                                </p:cTn>
                              </p:par>
                              <p:par>
                                <p:cTn id="75" presetID="63" presetClass="path" presetSubtype="0" decel="100000" fill="hold" grpId="1" nodeType="withEffect">
                                  <p:stCondLst>
                                    <p:cond delay="0"/>
                                  </p:stCondLst>
                                  <p:childTnLst>
                                    <p:animMotion origin="layout" path="M -1.40669E-6 -4.08988E-6 L 0.01928 -4.08988E-6 " pathEditMode="relative" rAng="0" ptsTypes="AA">
                                      <p:cBhvr>
                                        <p:cTn id="76" dur="1000" spd="-100000" fill="hold"/>
                                        <p:tgtEl>
                                          <p:spTgt spid="50"/>
                                        </p:tgtEl>
                                        <p:attrNameLst>
                                          <p:attrName>ppt_x</p:attrName>
                                          <p:attrName>ppt_y</p:attrName>
                                        </p:attrNameLst>
                                      </p:cBhvr>
                                      <p:rCtr x="957" y="0"/>
                                    </p:animMotion>
                                  </p:childTnLst>
                                </p:cTn>
                              </p:par>
                              <p:par>
                                <p:cTn id="77" presetID="10"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750"/>
                                        <p:tgtEl>
                                          <p:spTgt spid="51"/>
                                        </p:tgtEl>
                                      </p:cBhvr>
                                    </p:animEffect>
                                  </p:childTnLst>
                                </p:cTn>
                              </p:par>
                              <p:par>
                                <p:cTn id="80" presetID="63" presetClass="path" presetSubtype="0" decel="100000" fill="hold" grpId="1" nodeType="withEffect">
                                  <p:stCondLst>
                                    <p:cond delay="0"/>
                                  </p:stCondLst>
                                  <p:childTnLst>
                                    <p:animMotion origin="layout" path="M -3.16314E-6 -4.63005E-6 L 0.01928 -4.63005E-6 " pathEditMode="relative" rAng="0" ptsTypes="AA">
                                      <p:cBhvr>
                                        <p:cTn id="81" dur="1000" spd="-100000" fill="hold"/>
                                        <p:tgtEl>
                                          <p:spTgt spid="51"/>
                                        </p:tgtEl>
                                        <p:attrNameLst>
                                          <p:attrName>ppt_x</p:attrName>
                                          <p:attrName>ppt_y</p:attrName>
                                        </p:attrNameLst>
                                      </p:cBhvr>
                                      <p:rCtr x="957" y="0"/>
                                    </p:animMotion>
                                  </p:childTnLst>
                                </p:cTn>
                              </p:par>
                              <p:par>
                                <p:cTn id="82" presetID="10"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750"/>
                                        <p:tgtEl>
                                          <p:spTgt spid="52"/>
                                        </p:tgtEl>
                                      </p:cBhvr>
                                    </p:animEffect>
                                  </p:childTnLst>
                                </p:cTn>
                              </p:par>
                              <p:par>
                                <p:cTn id="85" presetID="63" presetClass="path" presetSubtype="0" decel="100000" fill="hold" grpId="1" nodeType="withEffect">
                                  <p:stCondLst>
                                    <p:cond delay="0"/>
                                  </p:stCondLst>
                                  <p:childTnLst>
                                    <p:animMotion origin="layout" path="M 6.30585E-7 -4.81162E-7 L 0.01927 -4.81162E-7 " pathEditMode="relative" rAng="0" ptsTypes="AA">
                                      <p:cBhvr>
                                        <p:cTn id="86" dur="1000" spd="-100000" fill="hold"/>
                                        <p:tgtEl>
                                          <p:spTgt spid="52"/>
                                        </p:tgtEl>
                                        <p:attrNameLst>
                                          <p:attrName>ppt_x</p:attrName>
                                          <p:attrName>ppt_y</p:attrName>
                                        </p:attrNameLst>
                                      </p:cBhvr>
                                      <p:rCtr x="957" y="0"/>
                                    </p:animMotion>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750"/>
                                        <p:tgtEl>
                                          <p:spTgt spid="54"/>
                                        </p:tgtEl>
                                      </p:cBhvr>
                                    </p:animEffect>
                                  </p:childTnLst>
                                </p:cTn>
                              </p:par>
                              <p:par>
                                <p:cTn id="90" presetID="63" presetClass="path" presetSubtype="0" decel="100000" fill="hold" grpId="1" nodeType="withEffect">
                                  <p:stCondLst>
                                    <p:cond delay="0"/>
                                  </p:stCondLst>
                                  <p:childTnLst>
                                    <p:animMotion origin="layout" path="M 6.30585E-7 3.22288E-7 L 0.01927 3.22288E-7 " pathEditMode="relative" rAng="0" ptsTypes="AA">
                                      <p:cBhvr>
                                        <p:cTn id="91" dur="1000" spd="-100000" fill="hold"/>
                                        <p:tgtEl>
                                          <p:spTgt spid="54"/>
                                        </p:tgtEl>
                                        <p:attrNameLst>
                                          <p:attrName>ppt_x</p:attrName>
                                          <p:attrName>ppt_y</p:attrName>
                                        </p:attrNameLst>
                                      </p:cBhvr>
                                      <p:rCtr x="957" y="0"/>
                                    </p:animMotion>
                                  </p:childTnLst>
                                </p:cTn>
                              </p:par>
                              <p:par>
                                <p:cTn id="92" presetID="10"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750"/>
                                        <p:tgtEl>
                                          <p:spTgt spid="56"/>
                                        </p:tgtEl>
                                      </p:cBhvr>
                                    </p:animEffect>
                                  </p:childTnLst>
                                </p:cTn>
                              </p:par>
                              <p:par>
                                <p:cTn id="95" presetID="63" presetClass="path" presetSubtype="0" decel="100000" fill="hold" grpId="1" nodeType="withEffect">
                                  <p:stCondLst>
                                    <p:cond delay="0"/>
                                  </p:stCondLst>
                                  <p:childTnLst>
                                    <p:animMotion origin="layout" path="M 4.72811E-6 5.99183E-7 L 0.01927 5.99183E-7 " pathEditMode="relative" rAng="0" ptsTypes="AA">
                                      <p:cBhvr>
                                        <p:cTn id="96" dur="1000" spd="-100000" fill="hold"/>
                                        <p:tgtEl>
                                          <p:spTgt spid="56"/>
                                        </p:tgtEl>
                                        <p:attrNameLst>
                                          <p:attrName>ppt_x</p:attrName>
                                          <p:attrName>ppt_y</p:attrName>
                                        </p:attrNameLst>
                                      </p:cBhvr>
                                      <p:rCtr x="957" y="0"/>
                                    </p:animMotion>
                                  </p:childTnLst>
                                </p:cTn>
                              </p:par>
                              <p:par>
                                <p:cTn id="97" presetID="10"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750"/>
                                        <p:tgtEl>
                                          <p:spTgt spid="57"/>
                                        </p:tgtEl>
                                      </p:cBhvr>
                                    </p:animEffect>
                                  </p:childTnLst>
                                </p:cTn>
                              </p:par>
                              <p:par>
                                <p:cTn id="100" presetID="63" presetClass="path" presetSubtype="0" decel="100000" fill="hold" grpId="1" nodeType="withEffect">
                                  <p:stCondLst>
                                    <p:cond delay="0"/>
                                  </p:stCondLst>
                                  <p:childTnLst>
                                    <p:animMotion origin="layout" path="M 4.59025E-6 -2.4966E-6 L 0.01927 -2.4966E-6 " pathEditMode="relative" rAng="0" ptsTypes="AA">
                                      <p:cBhvr>
                                        <p:cTn id="101" dur="1000" spd="-100000" fill="hold"/>
                                        <p:tgtEl>
                                          <p:spTgt spid="57"/>
                                        </p:tgtEl>
                                        <p:attrNameLst>
                                          <p:attrName>ppt_x</p:attrName>
                                          <p:attrName>ppt_y</p:attrName>
                                        </p:attrNameLst>
                                      </p:cBhvr>
                                      <p:rCtr x="957" y="0"/>
                                    </p:animMotion>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750"/>
                                        <p:tgtEl>
                                          <p:spTgt spid="59"/>
                                        </p:tgtEl>
                                      </p:cBhvr>
                                    </p:animEffect>
                                  </p:childTnLst>
                                </p:cTn>
                              </p:par>
                              <p:par>
                                <p:cTn id="105" presetID="63" presetClass="path" presetSubtype="0" decel="100000" fill="hold" grpId="1" nodeType="withEffect">
                                  <p:stCondLst>
                                    <p:cond delay="0"/>
                                  </p:stCondLst>
                                  <p:childTnLst>
                                    <p:animMotion origin="layout" path="M -4.8915E-6 4.15797E-6 L 0.01928 4.15797E-6 " pathEditMode="relative" rAng="0" ptsTypes="AA">
                                      <p:cBhvr>
                                        <p:cTn id="106" dur="1000" spd="-100000" fill="hold"/>
                                        <p:tgtEl>
                                          <p:spTgt spid="59"/>
                                        </p:tgtEl>
                                        <p:attrNameLst>
                                          <p:attrName>ppt_x</p:attrName>
                                          <p:attrName>ppt_y</p:attrName>
                                        </p:attrNameLst>
                                      </p:cBhvr>
                                      <p:rCtr x="957" y="0"/>
                                    </p:animMotion>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750"/>
                                        <p:tgtEl>
                                          <p:spTgt spid="65"/>
                                        </p:tgtEl>
                                      </p:cBhvr>
                                    </p:animEffect>
                                  </p:childTnLst>
                                </p:cTn>
                              </p:par>
                              <p:par>
                                <p:cTn id="110" presetID="63" presetClass="path" presetSubtype="0" decel="100000" fill="hold" grpId="1" nodeType="withEffect">
                                  <p:stCondLst>
                                    <p:cond delay="0"/>
                                  </p:stCondLst>
                                  <p:childTnLst>
                                    <p:animMotion origin="layout" path="M 1.94537E-6 3.40445E-6 L 0.01927 3.40445E-6 " pathEditMode="relative" rAng="0" ptsTypes="AA">
                                      <p:cBhvr>
                                        <p:cTn id="111" dur="1000" spd="-100000" fill="hold"/>
                                        <p:tgtEl>
                                          <p:spTgt spid="65"/>
                                        </p:tgtEl>
                                        <p:attrNameLst>
                                          <p:attrName>ppt_x</p:attrName>
                                          <p:attrName>ppt_y</p:attrName>
                                        </p:attrNameLst>
                                      </p:cBhvr>
                                      <p:rCtr x="957" y="0"/>
                                    </p:animMotion>
                                  </p:childTnLst>
                                </p:cTn>
                              </p:par>
                              <p:par>
                                <p:cTn id="112" presetID="10" presetClass="entr" presetSubtype="0" fill="hold" grpId="0"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fade">
                                      <p:cBhvr>
                                        <p:cTn id="114" dur="750"/>
                                        <p:tgtEl>
                                          <p:spTgt spid="67"/>
                                        </p:tgtEl>
                                      </p:cBhvr>
                                    </p:animEffect>
                                  </p:childTnLst>
                                </p:cTn>
                              </p:par>
                              <p:par>
                                <p:cTn id="115" presetID="63" presetClass="path" presetSubtype="0" decel="100000" fill="hold" grpId="1" nodeType="withEffect">
                                  <p:stCondLst>
                                    <p:cond delay="0"/>
                                  </p:stCondLst>
                                  <p:childTnLst>
                                    <p:animMotion origin="layout" path="M 4.64641E-6 5.81026E-7 L 0.01927 5.81026E-7 " pathEditMode="relative" rAng="0" ptsTypes="AA">
                                      <p:cBhvr>
                                        <p:cTn id="116" dur="1000" spd="-100000" fill="hold"/>
                                        <p:tgtEl>
                                          <p:spTgt spid="67"/>
                                        </p:tgtEl>
                                        <p:attrNameLst>
                                          <p:attrName>ppt_x</p:attrName>
                                          <p:attrName>ppt_y</p:attrName>
                                        </p:attrNameLst>
                                      </p:cBhvr>
                                      <p:rCtr x="957" y="0"/>
                                    </p:animMotion>
                                  </p:childTnLst>
                                </p:cTn>
                              </p:par>
                              <p:par>
                                <p:cTn id="117" presetID="10"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750"/>
                                        <p:tgtEl>
                                          <p:spTgt spid="69"/>
                                        </p:tgtEl>
                                      </p:cBhvr>
                                    </p:animEffect>
                                  </p:childTnLst>
                                </p:cTn>
                              </p:par>
                              <p:par>
                                <p:cTn id="123" presetID="63" presetClass="path" presetSubtype="0" decel="100000" fill="hold" grpId="1" nodeType="withEffect">
                                  <p:stCondLst>
                                    <p:cond delay="0"/>
                                  </p:stCondLst>
                                  <p:childTnLst>
                                    <p:animMotion origin="layout" path="M -4.35282E-6 4.93418E-6 L 0.01928 4.93418E-6 " pathEditMode="relative" rAng="0" ptsTypes="AA">
                                      <p:cBhvr>
                                        <p:cTn id="124" dur="1000" spd="-100000" fill="hold"/>
                                        <p:tgtEl>
                                          <p:spTgt spid="69"/>
                                        </p:tgtEl>
                                        <p:attrNameLst>
                                          <p:attrName>ppt_x</p:attrName>
                                          <p:attrName>ppt_y</p:attrName>
                                        </p:attrNameLst>
                                      </p:cBhvr>
                                      <p:rCtr x="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P spid="76" grpId="0"/>
      <p:bldP spid="76" grpId="1"/>
      <p:bldP spid="79" grpId="0"/>
      <p:bldP spid="79" grpId="1"/>
      <p:bldP spid="86" grpId="0"/>
      <p:bldP spid="86" grpId="1"/>
      <p:bldP spid="5" grpId="0"/>
      <p:bldP spid="5" grpId="1"/>
      <p:bldP spid="9" grpId="0"/>
      <p:bldP spid="9" grpId="1"/>
      <p:bldP spid="10" grpId="0"/>
      <p:bldP spid="10" grpId="1"/>
      <p:bldP spid="12" grpId="0"/>
      <p:bldP spid="12" grpId="1"/>
      <p:bldP spid="50" grpId="0"/>
      <p:bldP spid="50" grpId="1"/>
      <p:bldP spid="51" grpId="0"/>
      <p:bldP spid="51" grpId="1"/>
      <p:bldP spid="52" grpId="0"/>
      <p:bldP spid="52" grpId="1"/>
      <p:bldP spid="54" grpId="0"/>
      <p:bldP spid="54" grpId="1"/>
      <p:bldP spid="56" grpId="0"/>
      <p:bldP spid="56" grpId="1"/>
      <p:bldP spid="57" grpId="0"/>
      <p:bldP spid="57" grpId="1"/>
      <p:bldP spid="59" grpId="0"/>
      <p:bldP spid="59" grpId="1"/>
      <p:bldP spid="65" grpId="0"/>
      <p:bldP spid="65" grpId="1"/>
      <p:bldP spid="67" grpId="0"/>
      <p:bldP spid="67" grpId="1"/>
      <p:bldP spid="69" grpId="0"/>
      <p:bldP spid="6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8ADCDBD-AB56-4DF6-8B58-2096B7EC5E92}"/>
              </a:ext>
            </a:extLst>
          </p:cNvPr>
          <p:cNvSpPr txBox="1">
            <a:spLocks/>
          </p:cNvSpPr>
          <p:nvPr/>
        </p:nvSpPr>
        <p:spPr>
          <a:xfrm>
            <a:off x="357440" y="305925"/>
            <a:ext cx="11050770" cy="1024656"/>
          </a:xfrm>
          <a:prstGeom prst="rect">
            <a:avLst/>
          </a:prstGeom>
        </p:spPr>
        <p:txBody>
          <a:bodyPr lIns="91440" tIns="45720" rIns="91440" bIns="45720" anchor="t">
            <a:normAutofit fontScale="92500" lnSpcReduction="10000"/>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50">
                <a:latin typeface="Segoe UI Semibold"/>
                <a:cs typeface="Segoe UI Semibold"/>
              </a:rPr>
              <a:t>Steps towards compliance in Azure for Malaysian Financial Institutions</a:t>
            </a:r>
            <a:endParaRPr lang="en-US"/>
          </a:p>
        </p:txBody>
      </p:sp>
      <p:grpSp>
        <p:nvGrpSpPr>
          <p:cNvPr id="49" name="Group 48">
            <a:extLst>
              <a:ext uri="{FF2B5EF4-FFF2-40B4-BE49-F238E27FC236}">
                <a16:creationId xmlns:a16="http://schemas.microsoft.com/office/drawing/2014/main" id="{5FF82E6D-8229-457C-A950-5BF8D82EC121}"/>
              </a:ext>
            </a:extLst>
          </p:cNvPr>
          <p:cNvGrpSpPr/>
          <p:nvPr/>
        </p:nvGrpSpPr>
        <p:grpSpPr>
          <a:xfrm>
            <a:off x="802794" y="1443837"/>
            <a:ext cx="10605416" cy="5124111"/>
            <a:chOff x="574422" y="1443837"/>
            <a:chExt cx="10605416" cy="5124111"/>
          </a:xfrm>
        </p:grpSpPr>
        <p:sp>
          <p:nvSpPr>
            <p:cNvPr id="6" name="Rectangle 5">
              <a:extLst>
                <a:ext uri="{FF2B5EF4-FFF2-40B4-BE49-F238E27FC236}">
                  <a16:creationId xmlns:a16="http://schemas.microsoft.com/office/drawing/2014/main" id="{DB0EFBC5-3B48-4D90-B957-B5083A987A63}"/>
                </a:ext>
              </a:extLst>
            </p:cNvPr>
            <p:cNvSpPr/>
            <p:nvPr/>
          </p:nvSpPr>
          <p:spPr bwMode="auto">
            <a:xfrm>
              <a:off x="6963821" y="2201690"/>
              <a:ext cx="1781717" cy="3397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b="1">
                  <a:gradFill>
                    <a:gsLst>
                      <a:gs pos="0">
                        <a:srgbClr val="FFFFFF"/>
                      </a:gs>
                      <a:gs pos="100000">
                        <a:srgbClr val="FFFFFF"/>
                      </a:gs>
                    </a:gsLst>
                    <a:lin ang="5400000" scaled="0"/>
                  </a:gradFill>
                  <a:latin typeface="+mj-lt"/>
                  <a:cs typeface="Segoe UI" pitchFamily="34" charset="0"/>
                </a:rPr>
                <a:t>3. Deploy in Azure</a:t>
              </a:r>
            </a:p>
          </p:txBody>
        </p:sp>
        <p:sp>
          <p:nvSpPr>
            <p:cNvPr id="7" name="Rectangle 6">
              <a:extLst>
                <a:ext uri="{FF2B5EF4-FFF2-40B4-BE49-F238E27FC236}">
                  <a16:creationId xmlns:a16="http://schemas.microsoft.com/office/drawing/2014/main" id="{590D4177-1CE0-4378-8663-29B791A0B6DB}"/>
                </a:ext>
              </a:extLst>
            </p:cNvPr>
            <p:cNvSpPr>
              <a:spLocks/>
            </p:cNvSpPr>
            <p:nvPr/>
          </p:nvSpPr>
          <p:spPr bwMode="auto">
            <a:xfrm>
              <a:off x="9398121" y="2201690"/>
              <a:ext cx="1781717" cy="3397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b="1">
                  <a:gradFill>
                    <a:gsLst>
                      <a:gs pos="0">
                        <a:srgbClr val="FFFFFF"/>
                      </a:gs>
                      <a:gs pos="100000">
                        <a:srgbClr val="FFFFFF"/>
                      </a:gs>
                    </a:gsLst>
                    <a:lin ang="5400000" scaled="0"/>
                  </a:gradFill>
                  <a:latin typeface="+mj-lt"/>
                  <a:cs typeface="Segoe UI" pitchFamily="34" charset="0"/>
                </a:rPr>
                <a:t>4. Govern and monitor in Azure</a:t>
              </a:r>
            </a:p>
          </p:txBody>
        </p:sp>
        <p:sp>
          <p:nvSpPr>
            <p:cNvPr id="9" name="Rectangle 8">
              <a:extLst>
                <a:ext uri="{FF2B5EF4-FFF2-40B4-BE49-F238E27FC236}">
                  <a16:creationId xmlns:a16="http://schemas.microsoft.com/office/drawing/2014/main" id="{FDF84D27-6857-4C6A-B81B-A6493CB1562E}"/>
                </a:ext>
              </a:extLst>
            </p:cNvPr>
            <p:cNvSpPr>
              <a:spLocks/>
            </p:cNvSpPr>
            <p:nvPr/>
          </p:nvSpPr>
          <p:spPr bwMode="auto">
            <a:xfrm>
              <a:off x="574422" y="2201690"/>
              <a:ext cx="1781717" cy="3397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400" b="1">
                  <a:gradFill>
                    <a:gsLst>
                      <a:gs pos="0">
                        <a:srgbClr val="FFFFFF"/>
                      </a:gs>
                      <a:gs pos="100000">
                        <a:srgbClr val="FFFFFF"/>
                      </a:gs>
                    </a:gsLst>
                    <a:lin ang="5400000" scaled="0"/>
                  </a:gradFill>
                  <a:latin typeface="+mj-lt"/>
                  <a:ea typeface="Segoe UI" pitchFamily="34" charset="0"/>
                  <a:cs typeface="Segoe UI" pitchFamily="34" charset="0"/>
                </a:rPr>
                <a:t>1. Conduct and document risk assessment as</a:t>
              </a:r>
            </a:p>
            <a:p>
              <a:pPr algn="ctr" defTabSz="914102" fontAlgn="base">
                <a:spcBef>
                  <a:spcPct val="0"/>
                </a:spcBef>
                <a:spcAft>
                  <a:spcPct val="0"/>
                </a:spcAft>
              </a:pPr>
              <a:r>
                <a:rPr lang="en-US" sz="1400" b="1">
                  <a:gradFill>
                    <a:gsLst>
                      <a:gs pos="0">
                        <a:srgbClr val="FFFFFF"/>
                      </a:gs>
                      <a:gs pos="100000">
                        <a:srgbClr val="FFFFFF"/>
                      </a:gs>
                    </a:gsLst>
                    <a:lin ang="5400000" scaled="0"/>
                  </a:gradFill>
                  <a:latin typeface="+mj-lt"/>
                  <a:ea typeface="Segoe UI" pitchFamily="34" charset="0"/>
                  <a:cs typeface="Segoe UI" pitchFamily="34" charset="0"/>
                </a:rPr>
                <a:t>outlined in </a:t>
              </a:r>
              <a:r>
                <a:rPr lang="en-US" sz="1400" b="1" err="1">
                  <a:gradFill>
                    <a:gsLst>
                      <a:gs pos="0">
                        <a:srgbClr val="FFFFFF"/>
                      </a:gs>
                      <a:gs pos="100000">
                        <a:srgbClr val="FFFFFF"/>
                      </a:gs>
                    </a:gsLst>
                    <a:lin ang="5400000" scaled="0"/>
                  </a:gradFill>
                  <a:latin typeface="+mj-lt"/>
                  <a:ea typeface="Segoe UI" pitchFamily="34" charset="0"/>
                  <a:cs typeface="Segoe UI" pitchFamily="34" charset="0"/>
                </a:rPr>
                <a:t>RMiT</a:t>
              </a:r>
              <a:r>
                <a:rPr lang="en-US" sz="1400" b="1">
                  <a:gradFill>
                    <a:gsLst>
                      <a:gs pos="0">
                        <a:srgbClr val="FFFFFF"/>
                      </a:gs>
                      <a:gs pos="100000">
                        <a:srgbClr val="FFFFFF"/>
                      </a:gs>
                    </a:gsLst>
                    <a:lin ang="5400000" scaled="0"/>
                  </a:gradFill>
                  <a:latin typeface="+mj-lt"/>
                  <a:ea typeface="Segoe UI" pitchFamily="34" charset="0"/>
                  <a:cs typeface="Segoe UI" pitchFamily="34" charset="0"/>
                </a:rPr>
                <a:t> S 10.49</a:t>
              </a:r>
            </a:p>
          </p:txBody>
        </p:sp>
        <p:sp>
          <p:nvSpPr>
            <p:cNvPr id="11" name="Flowchart: Decision 10">
              <a:extLst>
                <a:ext uri="{FF2B5EF4-FFF2-40B4-BE49-F238E27FC236}">
                  <a16:creationId xmlns:a16="http://schemas.microsoft.com/office/drawing/2014/main" id="{9469D416-2E97-40B4-907B-A2EBE389B30B}"/>
                </a:ext>
              </a:extLst>
            </p:cNvPr>
            <p:cNvSpPr>
              <a:spLocks/>
            </p:cNvSpPr>
            <p:nvPr/>
          </p:nvSpPr>
          <p:spPr bwMode="auto">
            <a:xfrm>
              <a:off x="2961345" y="3146730"/>
              <a:ext cx="2816766" cy="1505991"/>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300">
                  <a:solidFill>
                    <a:srgbClr val="FFFFFF"/>
                  </a:solidFill>
                  <a:latin typeface="+mj-lt"/>
                </a:rPr>
                <a:t>“</a:t>
              </a:r>
              <a:r>
                <a:rPr kumimoji="0" lang="en-US" sz="1300" b="0" i="0" u="none" strike="noStrike" kern="1200" cap="none" spc="0" normalizeH="0" baseline="0" noProof="0">
                  <a:ln>
                    <a:noFill/>
                  </a:ln>
                  <a:solidFill>
                    <a:srgbClr val="FFFFFF"/>
                  </a:solidFill>
                  <a:effectLst/>
                  <a:uLnTx/>
                  <a:uFillTx/>
                  <a:latin typeface="+mj-lt"/>
                  <a:ea typeface="+mn-ea"/>
                  <a:cs typeface="+mn-cs"/>
                </a:rPr>
                <a:t>Material </a:t>
              </a:r>
              <a:r>
                <a:rPr lang="en-US" sz="1300">
                  <a:solidFill>
                    <a:srgbClr val="FFFFFF"/>
                  </a:solidFill>
                  <a:latin typeface="+mj-lt"/>
                </a:rPr>
                <a:t>Outsourcing </a:t>
              </a:r>
              <a:endParaRPr lang="en-US"/>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mj-lt"/>
                  <a:ea typeface="+mn-ea"/>
                  <a:cs typeface="+mn-cs"/>
                </a:rPr>
                <a:t>Arrangement”?</a:t>
              </a:r>
            </a:p>
          </p:txBody>
        </p:sp>
        <p:sp>
          <p:nvSpPr>
            <p:cNvPr id="21" name="Rectangle 20">
              <a:extLst>
                <a:ext uri="{FF2B5EF4-FFF2-40B4-BE49-F238E27FC236}">
                  <a16:creationId xmlns:a16="http://schemas.microsoft.com/office/drawing/2014/main" id="{0AD31F12-0ACE-4DED-ADF5-C15B89655254}"/>
                </a:ext>
              </a:extLst>
            </p:cNvPr>
            <p:cNvSpPr/>
            <p:nvPr/>
          </p:nvSpPr>
          <p:spPr bwMode="auto">
            <a:xfrm>
              <a:off x="2961345" y="4987635"/>
              <a:ext cx="2816766" cy="1580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400" b="1">
                  <a:gradFill>
                    <a:gsLst>
                      <a:gs pos="0">
                        <a:srgbClr val="FFFFFF"/>
                      </a:gs>
                      <a:gs pos="100000">
                        <a:srgbClr val="FFFFFF"/>
                      </a:gs>
                    </a:gsLst>
                    <a:lin ang="5400000" scaled="0"/>
                  </a:gradFill>
                  <a:latin typeface="+mj-lt"/>
                  <a:ea typeface="Segoe UI" pitchFamily="34" charset="0"/>
                  <a:cs typeface="Segoe UI"/>
                </a:rPr>
                <a:t>2b. C</a:t>
              </a:r>
              <a:r>
                <a:rPr lang="en-US" sz="1400" b="1">
                  <a:solidFill>
                    <a:schemeClr val="tx1"/>
                  </a:solidFill>
                  <a:latin typeface="+mj-lt"/>
                  <a:ea typeface="Segoe UI" pitchFamily="34" charset="0"/>
                  <a:cs typeface="Segoe UI"/>
                </a:rPr>
                <a:t>onsult BNM for approval.  If the outsourcing is of a "critical system," c</a:t>
              </a:r>
              <a:r>
                <a:rPr lang="en-US" sz="1400" b="1">
                  <a:latin typeface="+mj-lt"/>
                  <a:ea typeface="Segoe UI" pitchFamily="34" charset="0"/>
                  <a:cs typeface="Segoe UI Semibold"/>
                </a:rPr>
                <a:t>onduct and document additional risk assessment as </a:t>
              </a:r>
              <a:r>
                <a:rPr lang="en-US" sz="1400" b="1">
                  <a:solidFill>
                    <a:schemeClr val="tx1"/>
                  </a:solidFill>
                  <a:latin typeface="+mj-lt"/>
                  <a:ea typeface="Segoe UI" pitchFamily="34" charset="0"/>
                  <a:cs typeface="Segoe UI Semibold"/>
                </a:rPr>
                <a:t>outlined in </a:t>
              </a:r>
              <a:r>
                <a:rPr lang="en-US" sz="1400" b="1" err="1">
                  <a:solidFill>
                    <a:schemeClr val="tx1"/>
                  </a:solidFill>
                  <a:latin typeface="+mj-lt"/>
                  <a:ea typeface="Segoe UI" pitchFamily="34" charset="0"/>
                  <a:cs typeface="Segoe UI Semibold"/>
                </a:rPr>
                <a:t>RMiT</a:t>
              </a:r>
              <a:r>
                <a:rPr lang="en-US" sz="1400" b="1">
                  <a:solidFill>
                    <a:schemeClr val="tx1"/>
                  </a:solidFill>
                  <a:latin typeface="+mj-lt"/>
                  <a:ea typeface="Segoe UI" pitchFamily="34" charset="0"/>
                  <a:cs typeface="Segoe UI Semibold"/>
                </a:rPr>
                <a:t> S 10.51 &amp; Material Outsourcing Guideline S 12</a:t>
              </a:r>
              <a:endParaRPr lang="en-US" sz="1400" b="1">
                <a:solidFill>
                  <a:schemeClr val="tx1"/>
                </a:solidFill>
                <a:latin typeface="+mj-lt"/>
                <a:ea typeface="Segoe UI" pitchFamily="34" charset="0"/>
                <a:cs typeface="Segoe UI"/>
              </a:endParaRPr>
            </a:p>
          </p:txBody>
        </p:sp>
        <p:sp>
          <p:nvSpPr>
            <p:cNvPr id="23" name="Rectangle 22">
              <a:extLst>
                <a:ext uri="{FF2B5EF4-FFF2-40B4-BE49-F238E27FC236}">
                  <a16:creationId xmlns:a16="http://schemas.microsoft.com/office/drawing/2014/main" id="{CF103577-DB71-4AB4-9A76-41D878B3220A}"/>
                </a:ext>
              </a:extLst>
            </p:cNvPr>
            <p:cNvSpPr>
              <a:spLocks/>
            </p:cNvSpPr>
            <p:nvPr/>
          </p:nvSpPr>
          <p:spPr bwMode="auto">
            <a:xfrm>
              <a:off x="2961345" y="1443837"/>
              <a:ext cx="2816766" cy="1367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400" b="1">
                  <a:gradFill>
                    <a:gsLst>
                      <a:gs pos="0">
                        <a:srgbClr val="FFFFFF"/>
                      </a:gs>
                      <a:gs pos="100000">
                        <a:srgbClr val="FFFFFF"/>
                      </a:gs>
                    </a:gsLst>
                    <a:lin ang="5400000" scaled="0"/>
                  </a:gradFill>
                  <a:latin typeface="+mj-lt"/>
                  <a:ea typeface="Segoe UI" pitchFamily="34" charset="0"/>
                  <a:cs typeface="Segoe UI" pitchFamily="34" charset="0"/>
                </a:rPr>
                <a:t>2a. Notify BNM of intention to use cloud services</a:t>
              </a:r>
            </a:p>
          </p:txBody>
        </p:sp>
        <p:cxnSp>
          <p:nvCxnSpPr>
            <p:cNvPr id="25" name="Straight Arrow Connector 24">
              <a:extLst>
                <a:ext uri="{FF2B5EF4-FFF2-40B4-BE49-F238E27FC236}">
                  <a16:creationId xmlns:a16="http://schemas.microsoft.com/office/drawing/2014/main" id="{74ED33A2-8E0B-4CE2-A9AD-9187DEF9972A}"/>
                </a:ext>
              </a:extLst>
            </p:cNvPr>
            <p:cNvCxnSpPr>
              <a:cxnSpLocks/>
              <a:stCxn id="11" idx="2"/>
              <a:endCxn id="21" idx="0"/>
            </p:cNvCxnSpPr>
            <p:nvPr/>
          </p:nvCxnSpPr>
          <p:spPr>
            <a:xfrm>
              <a:off x="4369728" y="4652721"/>
              <a:ext cx="0" cy="334914"/>
            </a:xfrm>
            <a:prstGeom prst="straightConnector1">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161232-DC84-41D2-8F10-0A9EA6ACD69F}"/>
                </a:ext>
              </a:extLst>
            </p:cNvPr>
            <p:cNvCxnSpPr>
              <a:cxnSpLocks/>
              <a:stCxn id="11" idx="0"/>
              <a:endCxn id="23" idx="2"/>
            </p:cNvCxnSpPr>
            <p:nvPr/>
          </p:nvCxnSpPr>
          <p:spPr>
            <a:xfrm flipV="1">
              <a:off x="4369728" y="2811816"/>
              <a:ext cx="0" cy="334914"/>
            </a:xfrm>
            <a:prstGeom prst="straightConnector1">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055BF8-4211-40B1-B80E-207C3DC3B7C7}"/>
                </a:ext>
              </a:extLst>
            </p:cNvPr>
            <p:cNvSpPr txBox="1"/>
            <p:nvPr/>
          </p:nvSpPr>
          <p:spPr>
            <a:xfrm>
              <a:off x="4553996" y="2931286"/>
              <a:ext cx="240450" cy="215444"/>
            </a:xfrm>
            <a:prstGeom prst="rect">
              <a:avLst/>
            </a:prstGeom>
            <a:noFill/>
          </p:spPr>
          <p:txBody>
            <a:bodyPr wrap="none" lIns="0" tIns="0" rIns="0" bIns="0" rtlCol="0">
              <a:spAutoFit/>
            </a:bodyPr>
            <a:lstStyle/>
            <a:p>
              <a:pPr algn="l"/>
              <a:r>
                <a:rPr lang="en-US" sz="1400">
                  <a:solidFill>
                    <a:srgbClr val="40B8CC"/>
                  </a:solidFill>
                </a:rPr>
                <a:t>No</a:t>
              </a:r>
            </a:p>
          </p:txBody>
        </p:sp>
        <p:sp>
          <p:nvSpPr>
            <p:cNvPr id="35" name="TextBox 34">
              <a:extLst>
                <a:ext uri="{FF2B5EF4-FFF2-40B4-BE49-F238E27FC236}">
                  <a16:creationId xmlns:a16="http://schemas.microsoft.com/office/drawing/2014/main" id="{38663170-EE37-4374-9F88-24908C3AA8B8}"/>
                </a:ext>
              </a:extLst>
            </p:cNvPr>
            <p:cNvSpPr txBox="1"/>
            <p:nvPr/>
          </p:nvSpPr>
          <p:spPr>
            <a:xfrm>
              <a:off x="4553996" y="4627264"/>
              <a:ext cx="255134" cy="215444"/>
            </a:xfrm>
            <a:prstGeom prst="rect">
              <a:avLst/>
            </a:prstGeom>
            <a:noFill/>
          </p:spPr>
          <p:txBody>
            <a:bodyPr wrap="none" lIns="0" tIns="0" rIns="0" bIns="0" rtlCol="0">
              <a:spAutoFit/>
            </a:bodyPr>
            <a:lstStyle/>
            <a:p>
              <a:pPr algn="l"/>
              <a:r>
                <a:rPr lang="en-US" sz="1400">
                  <a:solidFill>
                    <a:srgbClr val="40B8CC"/>
                  </a:solidFill>
                </a:rPr>
                <a:t>Yes</a:t>
              </a:r>
            </a:p>
          </p:txBody>
        </p:sp>
        <p:cxnSp>
          <p:nvCxnSpPr>
            <p:cNvPr id="37" name="Straight Arrow Connector 36">
              <a:extLst>
                <a:ext uri="{FF2B5EF4-FFF2-40B4-BE49-F238E27FC236}">
                  <a16:creationId xmlns:a16="http://schemas.microsoft.com/office/drawing/2014/main" id="{12494A93-A1C0-4282-960A-74F08DE77D6E}"/>
                </a:ext>
              </a:extLst>
            </p:cNvPr>
            <p:cNvCxnSpPr>
              <a:cxnSpLocks/>
              <a:stCxn id="9" idx="3"/>
              <a:endCxn id="11" idx="1"/>
            </p:cNvCxnSpPr>
            <p:nvPr/>
          </p:nvCxnSpPr>
          <p:spPr>
            <a:xfrm flipV="1">
              <a:off x="2356139" y="3899726"/>
              <a:ext cx="605206" cy="700"/>
            </a:xfrm>
            <a:prstGeom prst="straightConnector1">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E010E8-43EF-49A0-8634-77EF9351CB39}"/>
                </a:ext>
              </a:extLst>
            </p:cNvPr>
            <p:cNvCxnSpPr>
              <a:cxnSpLocks/>
              <a:stCxn id="6" idx="3"/>
              <a:endCxn id="7" idx="1"/>
            </p:cNvCxnSpPr>
            <p:nvPr/>
          </p:nvCxnSpPr>
          <p:spPr>
            <a:xfrm>
              <a:off x="8745538" y="3900426"/>
              <a:ext cx="652583" cy="0"/>
            </a:xfrm>
            <a:prstGeom prst="straightConnector1">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1E09CD1-7119-40BF-898B-D54CFA8EA346}"/>
                </a:ext>
              </a:extLst>
            </p:cNvPr>
            <p:cNvCxnSpPr>
              <a:stCxn id="23" idx="3"/>
              <a:endCxn id="6" idx="1"/>
            </p:cNvCxnSpPr>
            <p:nvPr/>
          </p:nvCxnSpPr>
          <p:spPr>
            <a:xfrm>
              <a:off x="5778111" y="2127827"/>
              <a:ext cx="1185710" cy="1772599"/>
            </a:xfrm>
            <a:prstGeom prst="bentConnector3">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318DB96-F1ED-4F15-B371-F81C46331A4C}"/>
                </a:ext>
              </a:extLst>
            </p:cNvPr>
            <p:cNvCxnSpPr>
              <a:cxnSpLocks/>
              <a:stCxn id="21" idx="3"/>
              <a:endCxn id="6" idx="1"/>
            </p:cNvCxnSpPr>
            <p:nvPr/>
          </p:nvCxnSpPr>
          <p:spPr>
            <a:xfrm flipV="1">
              <a:off x="5778111" y="3900426"/>
              <a:ext cx="1185710" cy="1877366"/>
            </a:xfrm>
            <a:prstGeom prst="bentConnector3">
              <a:avLst>
                <a:gd name="adj1" fmla="val 50000"/>
              </a:avLst>
            </a:prstGeom>
            <a:ln w="12700">
              <a:solidFill>
                <a:srgbClr val="40B8CC"/>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46837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61EEC-1E35-446D-B2C3-EA6BB99B0C1B}"/>
              </a:ext>
            </a:extLst>
          </p:cNvPr>
          <p:cNvSpPr>
            <a:spLocks noGrp="1"/>
          </p:cNvSpPr>
          <p:nvPr>
            <p:ph type="title"/>
          </p:nvPr>
        </p:nvSpPr>
        <p:spPr>
          <a:xfrm>
            <a:off x="596951" y="3054065"/>
            <a:ext cx="9327356" cy="886397"/>
          </a:xfrm>
        </p:spPr>
        <p:txBody>
          <a:bodyPr anchor="ctr"/>
          <a:lstStyle/>
          <a:p>
            <a:r>
              <a:rPr lang="en-US" sz="3200">
                <a:solidFill>
                  <a:schemeClr val="accent2"/>
                </a:solidFill>
              </a:rPr>
              <a:t>1. Conduct and document risk assessment as</a:t>
            </a:r>
            <a:br>
              <a:rPr lang="en-US" sz="3200">
                <a:solidFill>
                  <a:schemeClr val="accent2"/>
                </a:solidFill>
              </a:rPr>
            </a:br>
            <a:r>
              <a:rPr lang="en-US" sz="3200">
                <a:solidFill>
                  <a:schemeClr val="accent2"/>
                </a:solidFill>
              </a:rPr>
              <a:t>outlined in </a:t>
            </a:r>
            <a:r>
              <a:rPr lang="en-US" sz="3200" err="1">
                <a:solidFill>
                  <a:schemeClr val="accent2"/>
                </a:solidFill>
              </a:rPr>
              <a:t>RMiT</a:t>
            </a:r>
            <a:r>
              <a:rPr lang="en-US" sz="3200">
                <a:solidFill>
                  <a:schemeClr val="accent2"/>
                </a:solidFill>
              </a:rPr>
              <a:t> S 10.49</a:t>
            </a:r>
          </a:p>
        </p:txBody>
      </p:sp>
      <p:pic>
        <p:nvPicPr>
          <p:cNvPr id="3" name="Picture 2" descr="Diagram&#10;&#10;Description automatically generated">
            <a:extLst>
              <a:ext uri="{FF2B5EF4-FFF2-40B4-BE49-F238E27FC236}">
                <a16:creationId xmlns:a16="http://schemas.microsoft.com/office/drawing/2014/main" id="{63391780-2BF2-447B-BCD1-99AE893F9803}"/>
              </a:ext>
            </a:extLst>
          </p:cNvPr>
          <p:cNvPicPr>
            <a:picLocks noChangeAspect="1"/>
          </p:cNvPicPr>
          <p:nvPr/>
        </p:nvPicPr>
        <p:blipFill>
          <a:blip r:embed="rId2"/>
          <a:stretch>
            <a:fillRect/>
          </a:stretch>
        </p:blipFill>
        <p:spPr>
          <a:xfrm>
            <a:off x="9622895" y="526794"/>
            <a:ext cx="2151571" cy="997220"/>
          </a:xfrm>
          <a:prstGeom prst="rect">
            <a:avLst/>
          </a:prstGeom>
        </p:spPr>
      </p:pic>
    </p:spTree>
    <p:extLst>
      <p:ext uri="{BB962C8B-B14F-4D97-AF65-F5344CB8AC3E}">
        <p14:creationId xmlns:p14="http://schemas.microsoft.com/office/powerpoint/2010/main" val="29010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4D2C9-814D-46B7-AA66-1D70F41D9862}"/>
              </a:ext>
            </a:extLst>
          </p:cNvPr>
          <p:cNvSpPr txBox="1">
            <a:spLocks/>
          </p:cNvSpPr>
          <p:nvPr/>
        </p:nvSpPr>
        <p:spPr>
          <a:xfrm>
            <a:off x="400410" y="353363"/>
            <a:ext cx="7472874"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400" spc="-51">
                <a:gradFill>
                  <a:gsLst>
                    <a:gs pos="1250">
                      <a:srgbClr val="FFFFFF"/>
                    </a:gs>
                    <a:gs pos="100000">
                      <a:srgbClr val="FFFFFF"/>
                    </a:gs>
                  </a:gsLst>
                  <a:lin ang="5400000" scaled="0"/>
                </a:gradFill>
                <a:latin typeface="Segoe UI Semibold"/>
              </a:rPr>
              <a:t>What are the sector-specific laws and guidelines that need to be considered?</a:t>
            </a:r>
          </a:p>
        </p:txBody>
      </p:sp>
      <p:sp>
        <p:nvSpPr>
          <p:cNvPr id="33" name="Rectangle 32">
            <a:extLst>
              <a:ext uri="{FF2B5EF4-FFF2-40B4-BE49-F238E27FC236}">
                <a16:creationId xmlns:a16="http://schemas.microsoft.com/office/drawing/2014/main" id="{32D4CB2C-7032-48E7-9DD6-D3FE9982CBC8}"/>
              </a:ext>
              <a:ext uri="{C183D7F6-B498-43B3-948B-1728B52AA6E4}">
                <adec:decorative xmlns:adec="http://schemas.microsoft.com/office/drawing/2017/decorative" val="1"/>
              </a:ext>
            </a:extLst>
          </p:cNvPr>
          <p:cNvSpPr/>
          <p:nvPr/>
        </p:nvSpPr>
        <p:spPr bwMode="auto">
          <a:xfrm>
            <a:off x="8173595" y="-1"/>
            <a:ext cx="4261997" cy="6994525"/>
          </a:xfrm>
          <a:prstGeom prst="rect">
            <a:avLst/>
          </a:prstGeom>
          <a:solidFill>
            <a:schemeClr val="tx1">
              <a:alpha val="1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31523" fontAlgn="base">
              <a:lnSpc>
                <a:spcPct val="90000"/>
              </a:lnSpc>
              <a:spcBef>
                <a:spcPct val="0"/>
              </a:spcBef>
              <a:spcAft>
                <a:spcPct val="0"/>
              </a:spcAft>
              <a:defRPr/>
            </a:pPr>
            <a:endParaRPr lang="en-US" sz="1632" b="1" spc="20">
              <a:gradFill>
                <a:gsLst>
                  <a:gs pos="1250">
                    <a:srgbClr val="50E6FF"/>
                  </a:gs>
                  <a:gs pos="100000">
                    <a:srgbClr val="50E6FF"/>
                  </a:gs>
                </a:gsLst>
                <a:lin ang="5400000" scaled="0"/>
              </a:gradFill>
              <a:latin typeface="Segoe UI Semibold" charset="0"/>
              <a:cs typeface="Segoe UI Semibold" charset="0"/>
            </a:endParaRPr>
          </a:p>
        </p:txBody>
      </p:sp>
      <p:pic>
        <p:nvPicPr>
          <p:cNvPr id="2" name="Picture 1">
            <a:extLst>
              <a:ext uri="{FF2B5EF4-FFF2-40B4-BE49-F238E27FC236}">
                <a16:creationId xmlns:a16="http://schemas.microsoft.com/office/drawing/2014/main" id="{D1DE6D34-5CC0-4579-9D04-57533B145299}"/>
              </a:ext>
            </a:extLst>
          </p:cNvPr>
          <p:cNvPicPr>
            <a:picLocks noChangeAspect="1"/>
          </p:cNvPicPr>
          <p:nvPr/>
        </p:nvPicPr>
        <p:blipFill>
          <a:blip r:embed="rId4"/>
          <a:stretch>
            <a:fillRect/>
          </a:stretch>
        </p:blipFill>
        <p:spPr>
          <a:xfrm>
            <a:off x="8251652" y="-1"/>
            <a:ext cx="4183940" cy="6994525"/>
          </a:xfrm>
          <a:prstGeom prst="rect">
            <a:avLst/>
          </a:prstGeom>
        </p:spPr>
      </p:pic>
      <p:sp>
        <p:nvSpPr>
          <p:cNvPr id="7" name="TextBox 6">
            <a:extLst>
              <a:ext uri="{FF2B5EF4-FFF2-40B4-BE49-F238E27FC236}">
                <a16:creationId xmlns:a16="http://schemas.microsoft.com/office/drawing/2014/main" id="{A1AA75A5-0B5F-4750-B7C5-59D6FB8363C0}"/>
              </a:ext>
            </a:extLst>
          </p:cNvPr>
          <p:cNvSpPr txBox="1">
            <a:spLocks/>
          </p:cNvSpPr>
          <p:nvPr/>
        </p:nvSpPr>
        <p:spPr>
          <a:xfrm>
            <a:off x="469002" y="1613575"/>
            <a:ext cx="7291861" cy="1384995"/>
          </a:xfrm>
          <a:prstGeom prst="rect">
            <a:avLst/>
          </a:prstGeom>
          <a:noFill/>
        </p:spPr>
        <p:txBody>
          <a:bodyPr wrap="square" lIns="0" tIns="0" rIns="0" bIns="0" rtlCol="0" anchor="t">
            <a:spAutoFit/>
          </a:bodyPr>
          <a:lstStyle/>
          <a:p>
            <a:pPr marL="225425" indent="-225425" algn="l">
              <a:buFont typeface="Arial" panose="020B0604020202020204" pitchFamily="34" charset="0"/>
              <a:buChar char="•"/>
            </a:pPr>
            <a:r>
              <a:rPr lang="en-US"/>
              <a:t>Financial Services Act</a:t>
            </a:r>
          </a:p>
          <a:p>
            <a:pPr marL="225425" indent="-225425" algn="l">
              <a:buFont typeface="Arial" panose="020B0604020202020204" pitchFamily="34" charset="0"/>
              <a:buChar char="•"/>
            </a:pPr>
            <a:r>
              <a:rPr lang="en-US"/>
              <a:t>Outsourcing Policy Document and FAQ</a:t>
            </a:r>
          </a:p>
          <a:p>
            <a:pPr marL="225425" indent="-225425" algn="l">
              <a:buFont typeface="Arial" panose="020B0604020202020204" pitchFamily="34" charset="0"/>
              <a:buChar char="•"/>
            </a:pPr>
            <a:r>
              <a:rPr lang="en-US"/>
              <a:t>Risk Management in Technology (</a:t>
            </a:r>
            <a:r>
              <a:rPr lang="en-US" err="1">
                <a:hlinkClick r:id="rId5" action="ppaction://hlinksldjump"/>
              </a:rPr>
              <a:t>RMiT</a:t>
            </a:r>
            <a:r>
              <a:rPr lang="en-US">
                <a:hlinkClick r:id="rId6"/>
              </a:rPr>
              <a:t>)</a:t>
            </a:r>
            <a:endParaRPr lang="en-US"/>
          </a:p>
          <a:p>
            <a:pPr marL="225425" indent="-225425" algn="l">
              <a:buFont typeface="Arial" panose="020B0604020202020204" pitchFamily="34" charset="0"/>
              <a:buChar char="•"/>
            </a:pPr>
            <a:r>
              <a:rPr lang="en-US"/>
              <a:t>BNM Interoperable Credit Transfer Framework</a:t>
            </a:r>
          </a:p>
          <a:p>
            <a:pPr marL="225425" indent="-225425" algn="l">
              <a:buFont typeface="Arial" panose="020B0604020202020204" pitchFamily="34" charset="0"/>
              <a:buChar char="•"/>
            </a:pPr>
            <a:r>
              <a:rPr lang="en-US">
                <a:ea typeface="+mn-lt"/>
                <a:cs typeface="+mn-lt"/>
              </a:rPr>
              <a:t>Licensing Framework for Digital Banks</a:t>
            </a:r>
            <a:endParaRPr lang="en-US" sz="1600"/>
          </a:p>
        </p:txBody>
      </p:sp>
      <p:sp>
        <p:nvSpPr>
          <p:cNvPr id="11" name="TextBox 10">
            <a:extLst>
              <a:ext uri="{FF2B5EF4-FFF2-40B4-BE49-F238E27FC236}">
                <a16:creationId xmlns:a16="http://schemas.microsoft.com/office/drawing/2014/main" id="{BA13CA2A-D0F5-4EE6-91F8-2ABAAFEF06DE}"/>
              </a:ext>
            </a:extLst>
          </p:cNvPr>
          <p:cNvSpPr txBox="1"/>
          <p:nvPr/>
        </p:nvSpPr>
        <p:spPr>
          <a:xfrm>
            <a:off x="469002" y="3412093"/>
            <a:ext cx="7291861" cy="2982355"/>
          </a:xfrm>
          <a:prstGeom prst="rect">
            <a:avLst/>
          </a:prstGeom>
          <a:noFill/>
        </p:spPr>
        <p:txBody>
          <a:bodyPr wrap="square" lIns="0" tIns="0" rIns="0" bIns="0" anchor="t">
            <a:spAutoFit/>
          </a:bodyPr>
          <a:lstStyle/>
          <a:p>
            <a:pPr>
              <a:lnSpc>
                <a:spcPct val="90000"/>
              </a:lnSpc>
              <a:spcAft>
                <a:spcPts val="1200"/>
              </a:spcAft>
            </a:pPr>
            <a:r>
              <a:rPr lang="en-US" sz="1400"/>
              <a:t>Financial institutions using Microsoft Cloud Services can feel confident that they can comply with BNM's </a:t>
            </a:r>
            <a:r>
              <a:rPr lang="en-US" sz="1400" err="1"/>
              <a:t>RMiT</a:t>
            </a:r>
            <a:r>
              <a:rPr lang="en-US" sz="1400"/>
              <a:t> and Outsourcing requirements (as well as ISO27001, PDPA, GDPR and PCI-DSS, among other standards and regulations). </a:t>
            </a:r>
          </a:p>
          <a:p>
            <a:pPr>
              <a:lnSpc>
                <a:spcPct val="90000"/>
              </a:lnSpc>
              <a:spcAft>
                <a:spcPts val="1200"/>
              </a:spcAft>
            </a:pPr>
            <a:r>
              <a:rPr lang="en-US" sz="1400"/>
              <a:t>Material Outsourcing Arrangements, including outsourcing of Critical Systems, require BNM approval. BNM’s intent is to ensure that the risks are properly addressed and managed.</a:t>
            </a:r>
          </a:p>
          <a:p>
            <a:pPr>
              <a:lnSpc>
                <a:spcPct val="90000"/>
              </a:lnSpc>
              <a:spcAft>
                <a:spcPts val="1200"/>
              </a:spcAft>
            </a:pPr>
            <a:r>
              <a:rPr lang="en-US" sz="1400"/>
              <a:t>The assessment and classification of IT projects as Critical System or Material Outsourcing Arrangement (according to RMIT and Outsourcing Guideline, respectively) as well as its overall risk assessment and due diligence are the responsibility and duty of the Financial Institution (FI).</a:t>
            </a:r>
          </a:p>
          <a:p>
            <a:pPr>
              <a:lnSpc>
                <a:spcPct val="90000"/>
              </a:lnSpc>
              <a:spcAft>
                <a:spcPts val="1200"/>
              </a:spcAft>
            </a:pPr>
            <a:r>
              <a:rPr lang="en-US" sz="1400"/>
              <a:t>Policies and guidelines are changing frequently in this space. Microsoft is working with customers and regulators around the world to respond. If you have questions about regulations and how they may apply to your use of Microsoft products and services, please reach out to your Account Executive.</a:t>
            </a:r>
          </a:p>
        </p:txBody>
      </p:sp>
    </p:spTree>
    <p:extLst>
      <p:ext uri="{BB962C8B-B14F-4D97-AF65-F5344CB8AC3E}">
        <p14:creationId xmlns:p14="http://schemas.microsoft.com/office/powerpoint/2010/main" val="2211629320"/>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0062A-F1AC-47C7-9EB5-6B935E05B97B}"/>
              </a:ext>
            </a:extLst>
          </p:cNvPr>
          <p:cNvSpPr txBox="1"/>
          <p:nvPr/>
        </p:nvSpPr>
        <p:spPr>
          <a:xfrm>
            <a:off x="491646" y="2500468"/>
            <a:ext cx="4280770" cy="1994392"/>
          </a:xfrm>
          <a:prstGeom prst="rect">
            <a:avLst/>
          </a:prstGeom>
          <a:noFill/>
        </p:spPr>
        <p:txBody>
          <a:bodyPr wrap="square" lIns="0" tIns="0" rIns="0" bIns="0">
            <a:spAutoFit/>
          </a:bodyPr>
          <a:lstStyle/>
          <a:p>
            <a:pPr algn="just">
              <a:lnSpc>
                <a:spcPct val="90000"/>
              </a:lnSpc>
              <a:spcAft>
                <a:spcPts val="600"/>
              </a:spcAft>
            </a:pPr>
            <a:r>
              <a:rPr lang="en-US" sz="1600" b="1" i="0" u="none" strike="noStrike" baseline="0">
                <a:solidFill>
                  <a:schemeClr val="accent2"/>
                </a:solidFill>
                <a:latin typeface="Arial" panose="020B0604020202020204" pitchFamily="34" charset="0"/>
              </a:rPr>
              <a:t>“critical system” </a:t>
            </a:r>
            <a:r>
              <a:rPr lang="en-US" sz="1600" b="0" i="0" u="none" strike="noStrike" baseline="0">
                <a:latin typeface="Arial" panose="020B0604020202020204" pitchFamily="34" charset="0"/>
              </a:rPr>
              <a:t>refers to any application system that supports the provision of critical banking, insurance or payment services, where failure of the system has the potential to significantly impair the financial institution’s provision of financial services to customers or counterparties, business operations, financial position, reputation, or compliance with applicable laws and regulatory requirements; </a:t>
            </a:r>
            <a:endParaRPr lang="en-US" sz="1600"/>
          </a:p>
        </p:txBody>
      </p:sp>
      <p:sp>
        <p:nvSpPr>
          <p:cNvPr id="5" name="TextBox 4">
            <a:extLst>
              <a:ext uri="{FF2B5EF4-FFF2-40B4-BE49-F238E27FC236}">
                <a16:creationId xmlns:a16="http://schemas.microsoft.com/office/drawing/2014/main" id="{58894BE4-CD68-4099-A07F-A5BDF4EE4824}"/>
              </a:ext>
            </a:extLst>
          </p:cNvPr>
          <p:cNvSpPr txBox="1"/>
          <p:nvPr/>
        </p:nvSpPr>
        <p:spPr>
          <a:xfrm>
            <a:off x="5724394" y="2500468"/>
            <a:ext cx="5536505" cy="3998018"/>
          </a:xfrm>
          <a:prstGeom prst="rect">
            <a:avLst/>
          </a:prstGeom>
          <a:noFill/>
        </p:spPr>
        <p:txBody>
          <a:bodyPr wrap="square" lIns="0" tIns="0" rIns="0" bIns="0">
            <a:spAutoFit/>
          </a:bodyPr>
          <a:lstStyle/>
          <a:p>
            <a:pPr algn="just">
              <a:lnSpc>
                <a:spcPct val="90000"/>
              </a:lnSpc>
              <a:spcAft>
                <a:spcPts val="600"/>
              </a:spcAft>
            </a:pPr>
            <a:r>
              <a:rPr lang="en-US" sz="1600" b="1" i="0" u="none" strike="noStrike" baseline="0">
                <a:solidFill>
                  <a:schemeClr val="accent2"/>
                </a:solidFill>
                <a:latin typeface="Arial" panose="020B0604020202020204" pitchFamily="34" charset="0"/>
              </a:rPr>
              <a:t>“material outsourcing arrangement” </a:t>
            </a:r>
            <a:r>
              <a:rPr lang="en-US" sz="1600" b="0" i="0" u="none" strike="noStrike" baseline="0">
                <a:latin typeface="Arial" panose="020B0604020202020204" pitchFamily="34" charset="0"/>
              </a:rPr>
              <a:t>refers to an outsourcing arrangement which− </a:t>
            </a:r>
          </a:p>
          <a:p>
            <a:pPr algn="just">
              <a:lnSpc>
                <a:spcPct val="90000"/>
              </a:lnSpc>
              <a:spcAft>
                <a:spcPts val="600"/>
              </a:spcAft>
            </a:pPr>
            <a:r>
              <a:rPr lang="en-US" sz="1600" b="0" i="0" u="none" strike="noStrike" baseline="0">
                <a:latin typeface="Arial" panose="020B0604020202020204" pitchFamily="34" charset="0"/>
              </a:rPr>
              <a:t>(</a:t>
            </a:r>
            <a:r>
              <a:rPr lang="en-US" sz="1600" b="0" i="0" u="none" strike="noStrike" baseline="0" err="1">
                <a:latin typeface="Arial" panose="020B0604020202020204" pitchFamily="34" charset="0"/>
              </a:rPr>
              <a:t>i</a:t>
            </a:r>
            <a:r>
              <a:rPr lang="en-US" sz="1600" b="0" i="0" u="none" strike="noStrike" baseline="0">
                <a:latin typeface="Arial" panose="020B0604020202020204" pitchFamily="34" charset="0"/>
              </a:rPr>
              <a:t>) in the event of a service failure or security breach, has the potential to significantly impact the financial institution’s provision of financial services to customers, business operations, financial position, reputation, or compliance with applicable laws and regulatory requirements; or </a:t>
            </a:r>
          </a:p>
          <a:p>
            <a:pPr algn="just">
              <a:lnSpc>
                <a:spcPct val="90000"/>
              </a:lnSpc>
              <a:spcAft>
                <a:spcPts val="600"/>
              </a:spcAft>
            </a:pPr>
            <a:r>
              <a:rPr lang="en-US" sz="1600" b="0" i="0" u="none" strike="noStrike" baseline="0">
                <a:latin typeface="Arial" panose="020B0604020202020204" pitchFamily="34" charset="0"/>
              </a:rPr>
              <a:t>(ii) involves customer information and in the event of unauthorised access, disclosure or modification, or loss or theft of the information, has a material impact on the customer or financial institution.</a:t>
            </a:r>
          </a:p>
          <a:p>
            <a:pPr algn="just">
              <a:lnSpc>
                <a:spcPct val="90000"/>
              </a:lnSpc>
              <a:spcAft>
                <a:spcPts val="600"/>
              </a:spcAft>
            </a:pPr>
            <a:r>
              <a:rPr lang="en-US" sz="1600" b="0" i="0" u="none" strike="noStrike" baseline="0">
                <a:latin typeface="Arial" panose="020B0604020202020204" pitchFamily="34" charset="0"/>
              </a:rPr>
              <a:t>In assessing whether an outsourcing arrangement is material, a financial institution shall have regard to the factors set out in Appendix 3. For the avoidance of doubt, any arrangement involving internal control functions (i.e. risk management, internal audit and compliance) would generally be considered as a material outsourcing arrangement;</a:t>
            </a:r>
          </a:p>
        </p:txBody>
      </p:sp>
      <p:pic>
        <p:nvPicPr>
          <p:cNvPr id="7" name="Picture 6" descr="Text&#10;&#10;Description automatically generated with medium confidence">
            <a:extLst>
              <a:ext uri="{FF2B5EF4-FFF2-40B4-BE49-F238E27FC236}">
                <a16:creationId xmlns:a16="http://schemas.microsoft.com/office/drawing/2014/main" id="{3D003CBF-04E0-4B34-BECE-EDDF65A09829}"/>
              </a:ext>
            </a:extLst>
          </p:cNvPr>
          <p:cNvPicPr>
            <a:picLocks noChangeAspect="1"/>
          </p:cNvPicPr>
          <p:nvPr/>
        </p:nvPicPr>
        <p:blipFill>
          <a:blip r:embed="rId2"/>
          <a:stretch>
            <a:fillRect/>
          </a:stretch>
        </p:blipFill>
        <p:spPr>
          <a:xfrm>
            <a:off x="5724394" y="613775"/>
            <a:ext cx="1251177" cy="1771172"/>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9CF81A5B-EDFE-445E-B7C2-385B5AD3514F}"/>
              </a:ext>
            </a:extLst>
          </p:cNvPr>
          <p:cNvPicPr>
            <a:picLocks noChangeAspect="1"/>
          </p:cNvPicPr>
          <p:nvPr/>
        </p:nvPicPr>
        <p:blipFill>
          <a:blip r:embed="rId3"/>
          <a:stretch>
            <a:fillRect/>
          </a:stretch>
        </p:blipFill>
        <p:spPr>
          <a:xfrm>
            <a:off x="491646" y="613775"/>
            <a:ext cx="1248368" cy="1771172"/>
          </a:xfrm>
          <a:prstGeom prst="rect">
            <a:avLst/>
          </a:prstGeom>
        </p:spPr>
      </p:pic>
      <p:sp>
        <p:nvSpPr>
          <p:cNvPr id="11" name="TextBox 10">
            <a:extLst>
              <a:ext uri="{FF2B5EF4-FFF2-40B4-BE49-F238E27FC236}">
                <a16:creationId xmlns:a16="http://schemas.microsoft.com/office/drawing/2014/main" id="{E8E8E72C-32CC-4CC9-A2A4-F934102D4745}"/>
              </a:ext>
            </a:extLst>
          </p:cNvPr>
          <p:cNvSpPr txBox="1"/>
          <p:nvPr/>
        </p:nvSpPr>
        <p:spPr>
          <a:xfrm>
            <a:off x="491646" y="6288417"/>
            <a:ext cx="6219172" cy="184666"/>
          </a:xfrm>
          <a:prstGeom prst="rect">
            <a:avLst/>
          </a:prstGeom>
          <a:noFill/>
        </p:spPr>
        <p:txBody>
          <a:bodyPr wrap="square" lIns="0" tIns="0" rIns="0" bIns="0">
            <a:spAutoFit/>
          </a:bodyPr>
          <a:lstStyle/>
          <a:p>
            <a:r>
              <a:rPr lang="en-US" sz="1200">
                <a:hlinkClick r:id="rId4"/>
              </a:rPr>
              <a:t>https://www.bnm.gov.my/standardsandguidelines</a:t>
            </a:r>
            <a:r>
              <a:rPr lang="en-US" sz="1200"/>
              <a:t> </a:t>
            </a:r>
          </a:p>
        </p:txBody>
      </p:sp>
    </p:spTree>
    <p:extLst>
      <p:ext uri="{BB962C8B-B14F-4D97-AF65-F5344CB8AC3E}">
        <p14:creationId xmlns:p14="http://schemas.microsoft.com/office/powerpoint/2010/main" val="15145495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FB4DB4D-D176-4BB3-A456-44859732A35A}"/>
              </a:ext>
            </a:extLst>
          </p:cNvPr>
          <p:cNvPicPr>
            <a:picLocks noChangeAspect="1"/>
          </p:cNvPicPr>
          <p:nvPr/>
        </p:nvPicPr>
        <p:blipFill>
          <a:blip r:embed="rId3"/>
          <a:stretch>
            <a:fillRect/>
          </a:stretch>
        </p:blipFill>
        <p:spPr>
          <a:xfrm>
            <a:off x="9622895" y="526794"/>
            <a:ext cx="2151571" cy="997220"/>
          </a:xfrm>
          <a:prstGeom prst="rect">
            <a:avLst/>
          </a:prstGeom>
        </p:spPr>
      </p:pic>
      <p:sp>
        <p:nvSpPr>
          <p:cNvPr id="4" name="Title 3">
            <a:extLst>
              <a:ext uri="{FF2B5EF4-FFF2-40B4-BE49-F238E27FC236}">
                <a16:creationId xmlns:a16="http://schemas.microsoft.com/office/drawing/2014/main" id="{B8E61EEC-1E35-446D-B2C3-EA6BB99B0C1B}"/>
              </a:ext>
            </a:extLst>
          </p:cNvPr>
          <p:cNvSpPr>
            <a:spLocks noGrp="1"/>
          </p:cNvSpPr>
          <p:nvPr>
            <p:ph type="title"/>
          </p:nvPr>
        </p:nvSpPr>
        <p:spPr>
          <a:xfrm>
            <a:off x="596951" y="2610866"/>
            <a:ext cx="9327356" cy="1772793"/>
          </a:xfrm>
        </p:spPr>
        <p:txBody>
          <a:bodyPr anchor="ctr"/>
          <a:lstStyle/>
          <a:p>
            <a:r>
              <a:rPr lang="en-US" sz="3200">
                <a:solidFill>
                  <a:schemeClr val="accent2"/>
                </a:solidFill>
                <a:cs typeface="Segoe UI"/>
              </a:rPr>
              <a:t>2b. Conduct and document additional risk assessment as outlined in </a:t>
            </a:r>
            <a:r>
              <a:rPr lang="en-US" sz="3200" err="1">
                <a:solidFill>
                  <a:schemeClr val="accent2"/>
                </a:solidFill>
                <a:cs typeface="Segoe UI"/>
              </a:rPr>
              <a:t>RMiT</a:t>
            </a:r>
            <a:r>
              <a:rPr lang="en-US" sz="3200">
                <a:solidFill>
                  <a:schemeClr val="accent2"/>
                </a:solidFill>
                <a:cs typeface="Segoe UI"/>
              </a:rPr>
              <a:t> S 10.51 &amp; Material Outsourcing Guideline S 12, and consult BNM for approval, where required</a:t>
            </a:r>
          </a:p>
        </p:txBody>
      </p:sp>
    </p:spTree>
    <p:extLst>
      <p:ext uri="{BB962C8B-B14F-4D97-AF65-F5344CB8AC3E}">
        <p14:creationId xmlns:p14="http://schemas.microsoft.com/office/powerpoint/2010/main" val="15165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891369AF-CCF6-425C-8D49-D8935B64C651}"/>
              </a:ext>
            </a:extLst>
          </p:cNvPr>
          <p:cNvSpPr txBox="1"/>
          <p:nvPr/>
        </p:nvSpPr>
        <p:spPr>
          <a:xfrm>
            <a:off x="297057" y="6467591"/>
            <a:ext cx="4879537" cy="192135"/>
          </a:xfrm>
          <a:prstGeom prst="rect">
            <a:avLst/>
          </a:prstGeom>
          <a:noFill/>
        </p:spPr>
        <p:txBody>
          <a:bodyPr wrap="square" lIns="0" tIns="0" rIns="0" bIns="0" rtlCol="0">
            <a:spAutoFit/>
          </a:bodyPr>
          <a:lstStyle/>
          <a:p>
            <a:pPr defTabSz="932597">
              <a:spcAft>
                <a:spcPts val="612"/>
              </a:spcAft>
              <a:defRPr/>
            </a:pPr>
            <a:r>
              <a:rPr lang="en-US" sz="1224" kern="0">
                <a:solidFill>
                  <a:srgbClr val="FFFFFF"/>
                </a:solidFill>
                <a:latin typeface="Segoe UI"/>
                <a:cs typeface="Segoe UI" pitchFamily="34" charset="0"/>
              </a:rPr>
              <a:t>Learn more at </a:t>
            </a:r>
            <a:r>
              <a:rPr lang="en-US" sz="1224" kern="0">
                <a:solidFill>
                  <a:srgbClr val="FFFFFF"/>
                </a:solidFill>
                <a:latin typeface="Segoe UI"/>
                <a:cs typeface="Segoe UI" pitchFamily="34" charset="0"/>
                <a:hlinkClick r:id="rId3"/>
              </a:rPr>
              <a:t>www.microsoft.com/trust</a:t>
            </a:r>
            <a:endParaRPr lang="en-US" sz="1224" kern="0">
              <a:solidFill>
                <a:srgbClr val="FFFFFF"/>
              </a:solidFill>
              <a:latin typeface="Segoe UI"/>
              <a:cs typeface="Segoe UI" pitchFamily="34" charset="0"/>
            </a:endParaRPr>
          </a:p>
        </p:txBody>
      </p:sp>
      <p:grpSp>
        <p:nvGrpSpPr>
          <p:cNvPr id="2" name="Group 1">
            <a:extLst>
              <a:ext uri="{FF2B5EF4-FFF2-40B4-BE49-F238E27FC236}">
                <a16:creationId xmlns:a16="http://schemas.microsoft.com/office/drawing/2014/main" id="{F18416EF-DB3B-4ECF-913A-D76DE7C01DD0}"/>
              </a:ext>
            </a:extLst>
          </p:cNvPr>
          <p:cNvGrpSpPr/>
          <p:nvPr/>
        </p:nvGrpSpPr>
        <p:grpSpPr>
          <a:xfrm>
            <a:off x="362862" y="2702525"/>
            <a:ext cx="6451205" cy="898161"/>
            <a:chOff x="501636" y="2006006"/>
            <a:chExt cx="7640902" cy="880630"/>
          </a:xfrm>
        </p:grpSpPr>
        <p:cxnSp>
          <p:nvCxnSpPr>
            <p:cNvPr id="45" name="Straight Connector 44">
              <a:extLst>
                <a:ext uri="{FF2B5EF4-FFF2-40B4-BE49-F238E27FC236}">
                  <a16:creationId xmlns:a16="http://schemas.microsoft.com/office/drawing/2014/main" id="{BAB00E26-BFF5-4401-AA10-D9D298D5A58D}"/>
                </a:ext>
              </a:extLst>
            </p:cNvPr>
            <p:cNvCxnSpPr>
              <a:cxnSpLocks/>
            </p:cNvCxnSpPr>
            <p:nvPr/>
          </p:nvCxnSpPr>
          <p:spPr>
            <a:xfrm>
              <a:off x="1370095" y="2886636"/>
              <a:ext cx="6392702" cy="0"/>
            </a:xfrm>
            <a:prstGeom prst="line">
              <a:avLst/>
            </a:prstGeom>
            <a:ln w="635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BDA5B8E7-7958-4E46-9EA3-95FD48AEA952}"/>
                </a:ext>
              </a:extLst>
            </p:cNvPr>
            <p:cNvSpPr/>
            <p:nvPr/>
          </p:nvSpPr>
          <p:spPr>
            <a:xfrm>
              <a:off x="1372707" y="2006006"/>
              <a:ext cx="6769831" cy="627864"/>
            </a:xfrm>
            <a:custGeom>
              <a:avLst/>
              <a:gdLst>
                <a:gd name="connsiteX0" fmla="*/ 0 w 4053840"/>
                <a:gd name="connsiteY0" fmla="*/ 0 h 310902"/>
                <a:gd name="connsiteX1" fmla="*/ 3898389 w 4053840"/>
                <a:gd name="connsiteY1" fmla="*/ 0 h 310902"/>
                <a:gd name="connsiteX2" fmla="*/ 4053840 w 4053840"/>
                <a:gd name="connsiteY2" fmla="*/ 155451 h 310902"/>
                <a:gd name="connsiteX3" fmla="*/ 3898389 w 4053840"/>
                <a:gd name="connsiteY3" fmla="*/ 310902 h 310902"/>
                <a:gd name="connsiteX4" fmla="*/ 0 w 4053840"/>
                <a:gd name="connsiteY4" fmla="*/ 310902 h 310902"/>
                <a:gd name="connsiteX5" fmla="*/ 0 w 4053840"/>
                <a:gd name="connsiteY5" fmla="*/ 0 h 31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310902">
                  <a:moveTo>
                    <a:pt x="4053840" y="310901"/>
                  </a:moveTo>
                  <a:lnTo>
                    <a:pt x="155451" y="310901"/>
                  </a:lnTo>
                  <a:lnTo>
                    <a:pt x="0" y="155451"/>
                  </a:lnTo>
                  <a:lnTo>
                    <a:pt x="155451" y="1"/>
                  </a:lnTo>
                  <a:lnTo>
                    <a:pt x="4053840" y="1"/>
                  </a:lnTo>
                  <a:lnTo>
                    <a:pt x="4053840" y="31090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defTabSz="408011">
                <a:spcBef>
                  <a:spcPct val="0"/>
                </a:spcBef>
                <a:defRPr/>
              </a:pPr>
              <a:r>
                <a:rPr lang="en-US" sz="2040">
                  <a:solidFill>
                    <a:srgbClr val="FFFFFF"/>
                  </a:solidFill>
                  <a:latin typeface="Segoe UI"/>
                </a:rPr>
                <a:t>Centralized resource for Azure compliance and privacy documentation</a:t>
              </a:r>
            </a:p>
          </p:txBody>
        </p:sp>
        <p:grpSp>
          <p:nvGrpSpPr>
            <p:cNvPr id="48" name="IoT" descr=" IoT">
              <a:extLst>
                <a:ext uri="{FF2B5EF4-FFF2-40B4-BE49-F238E27FC236}">
                  <a16:creationId xmlns:a16="http://schemas.microsoft.com/office/drawing/2014/main" id="{822C3F1A-5FB7-4A22-AF9B-34C2A27E66C0}"/>
                </a:ext>
              </a:extLst>
            </p:cNvPr>
            <p:cNvGrpSpPr/>
            <p:nvPr/>
          </p:nvGrpSpPr>
          <p:grpSpPr>
            <a:xfrm>
              <a:off x="501636" y="2041168"/>
              <a:ext cx="557544" cy="557540"/>
              <a:chOff x="11072807" y="1222433"/>
              <a:chExt cx="434068" cy="434066"/>
            </a:xfrm>
          </p:grpSpPr>
          <p:sp>
            <p:nvSpPr>
              <p:cNvPr id="49" name="Freeform: Shape 48">
                <a:extLst>
                  <a:ext uri="{FF2B5EF4-FFF2-40B4-BE49-F238E27FC236}">
                    <a16:creationId xmlns:a16="http://schemas.microsoft.com/office/drawing/2014/main" id="{A1B949DA-E1B0-456C-AB8F-8992151B8C76}"/>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defTabSz="932597">
                  <a:defRPr/>
                </a:pPr>
                <a:endParaRPr lang="en-US" sz="1836">
                  <a:solidFill>
                    <a:srgbClr val="243A5E"/>
                  </a:solidFill>
                  <a:latin typeface="Segoe UI"/>
                </a:endParaRPr>
              </a:p>
            </p:txBody>
          </p:sp>
          <p:sp>
            <p:nvSpPr>
              <p:cNvPr id="50" name="Freeform: Shape 49">
                <a:extLst>
                  <a:ext uri="{FF2B5EF4-FFF2-40B4-BE49-F238E27FC236}">
                    <a16:creationId xmlns:a16="http://schemas.microsoft.com/office/drawing/2014/main" id="{E81CE8F1-32FC-49D0-8FB2-04AC5BAC3FD2}"/>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defTabSz="932597">
                  <a:defRPr/>
                </a:pPr>
                <a:endParaRPr lang="en-US" sz="1836">
                  <a:solidFill>
                    <a:srgbClr val="243A5E"/>
                  </a:solidFill>
                  <a:latin typeface="Segoe UI"/>
                </a:endParaRPr>
              </a:p>
            </p:txBody>
          </p:sp>
          <p:sp>
            <p:nvSpPr>
              <p:cNvPr id="51" name="Freeform: Shape 50">
                <a:extLst>
                  <a:ext uri="{FF2B5EF4-FFF2-40B4-BE49-F238E27FC236}">
                    <a16:creationId xmlns:a16="http://schemas.microsoft.com/office/drawing/2014/main" id="{E542FB94-98E3-4FAF-A35A-6EFDFF958C55}"/>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defTabSz="932597">
                  <a:defRPr/>
                </a:pPr>
                <a:endParaRPr lang="en-US" sz="1836">
                  <a:solidFill>
                    <a:srgbClr val="243A5E"/>
                  </a:solidFill>
                  <a:latin typeface="Segoe UI"/>
                </a:endParaRPr>
              </a:p>
            </p:txBody>
          </p:sp>
          <p:sp>
            <p:nvSpPr>
              <p:cNvPr id="52" name="Freeform: Shape 51">
                <a:extLst>
                  <a:ext uri="{FF2B5EF4-FFF2-40B4-BE49-F238E27FC236}">
                    <a16:creationId xmlns:a16="http://schemas.microsoft.com/office/drawing/2014/main" id="{4F917111-8C5C-40C3-AEEB-387A4173D9E5}"/>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defTabSz="932597">
                  <a:defRPr/>
                </a:pPr>
                <a:endParaRPr lang="en-US" sz="1836">
                  <a:solidFill>
                    <a:srgbClr val="243A5E"/>
                  </a:solidFill>
                  <a:latin typeface="Segoe UI"/>
                </a:endParaRPr>
              </a:p>
            </p:txBody>
          </p:sp>
          <p:sp>
            <p:nvSpPr>
              <p:cNvPr id="53" name="Freeform: Shape 52">
                <a:extLst>
                  <a:ext uri="{FF2B5EF4-FFF2-40B4-BE49-F238E27FC236}">
                    <a16:creationId xmlns:a16="http://schemas.microsoft.com/office/drawing/2014/main" id="{4470D951-091C-441D-B666-00AA373654D1}"/>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defTabSz="932597">
                  <a:defRPr/>
                </a:pPr>
                <a:endParaRPr lang="en-US" sz="1836">
                  <a:solidFill>
                    <a:srgbClr val="243A5E"/>
                  </a:solidFill>
                  <a:latin typeface="Segoe UI"/>
                </a:endParaRPr>
              </a:p>
            </p:txBody>
          </p:sp>
          <p:sp>
            <p:nvSpPr>
              <p:cNvPr id="54" name="Freeform: Shape 53">
                <a:extLst>
                  <a:ext uri="{FF2B5EF4-FFF2-40B4-BE49-F238E27FC236}">
                    <a16:creationId xmlns:a16="http://schemas.microsoft.com/office/drawing/2014/main" id="{F5698E8F-1BDF-434B-89FF-5CA367FB7D9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defTabSz="932597">
                  <a:defRPr/>
                </a:pPr>
                <a:endParaRPr lang="en-US" sz="1836">
                  <a:solidFill>
                    <a:srgbClr val="243A5E"/>
                  </a:solidFill>
                  <a:latin typeface="Segoe UI"/>
                </a:endParaRPr>
              </a:p>
            </p:txBody>
          </p:sp>
        </p:grpSp>
      </p:grpSp>
      <p:grpSp>
        <p:nvGrpSpPr>
          <p:cNvPr id="3" name="Group 2">
            <a:extLst>
              <a:ext uri="{FF2B5EF4-FFF2-40B4-BE49-F238E27FC236}">
                <a16:creationId xmlns:a16="http://schemas.microsoft.com/office/drawing/2014/main" id="{61712FA3-9D18-4BCC-BAB9-7001F064A8DF}"/>
              </a:ext>
            </a:extLst>
          </p:cNvPr>
          <p:cNvGrpSpPr/>
          <p:nvPr/>
        </p:nvGrpSpPr>
        <p:grpSpPr>
          <a:xfrm>
            <a:off x="362861" y="3995148"/>
            <a:ext cx="6633457" cy="814787"/>
            <a:chOff x="593076" y="3221149"/>
            <a:chExt cx="7640902" cy="798883"/>
          </a:xfrm>
        </p:grpSpPr>
        <p:cxnSp>
          <p:nvCxnSpPr>
            <p:cNvPr id="56" name="Straight Connector 55">
              <a:extLst>
                <a:ext uri="{FF2B5EF4-FFF2-40B4-BE49-F238E27FC236}">
                  <a16:creationId xmlns:a16="http://schemas.microsoft.com/office/drawing/2014/main" id="{727E7528-DE0C-4309-9B86-50062CC45350}"/>
                </a:ext>
              </a:extLst>
            </p:cNvPr>
            <p:cNvCxnSpPr>
              <a:cxnSpLocks/>
            </p:cNvCxnSpPr>
            <p:nvPr/>
          </p:nvCxnSpPr>
          <p:spPr>
            <a:xfrm>
              <a:off x="1461535" y="4020032"/>
              <a:ext cx="6392702" cy="0"/>
            </a:xfrm>
            <a:prstGeom prst="line">
              <a:avLst/>
            </a:prstGeom>
            <a:ln w="635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Shape 57">
              <a:extLst>
                <a:ext uri="{FF2B5EF4-FFF2-40B4-BE49-F238E27FC236}">
                  <a16:creationId xmlns:a16="http://schemas.microsoft.com/office/drawing/2014/main" id="{A77CCD67-B9FC-484F-81D7-2465B160568B}"/>
                </a:ext>
              </a:extLst>
            </p:cNvPr>
            <p:cNvSpPr/>
            <p:nvPr/>
          </p:nvSpPr>
          <p:spPr>
            <a:xfrm>
              <a:off x="1464149" y="3299431"/>
              <a:ext cx="6769829" cy="307804"/>
            </a:xfrm>
            <a:custGeom>
              <a:avLst/>
              <a:gdLst>
                <a:gd name="connsiteX0" fmla="*/ 0 w 4053840"/>
                <a:gd name="connsiteY0" fmla="*/ 0 h 310902"/>
                <a:gd name="connsiteX1" fmla="*/ 3898389 w 4053840"/>
                <a:gd name="connsiteY1" fmla="*/ 0 h 310902"/>
                <a:gd name="connsiteX2" fmla="*/ 4053840 w 4053840"/>
                <a:gd name="connsiteY2" fmla="*/ 155451 h 310902"/>
                <a:gd name="connsiteX3" fmla="*/ 3898389 w 4053840"/>
                <a:gd name="connsiteY3" fmla="*/ 310902 h 310902"/>
                <a:gd name="connsiteX4" fmla="*/ 0 w 4053840"/>
                <a:gd name="connsiteY4" fmla="*/ 310902 h 310902"/>
                <a:gd name="connsiteX5" fmla="*/ 0 w 4053840"/>
                <a:gd name="connsiteY5" fmla="*/ 0 h 31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310902">
                  <a:moveTo>
                    <a:pt x="4053840" y="310901"/>
                  </a:moveTo>
                  <a:lnTo>
                    <a:pt x="155451" y="310901"/>
                  </a:lnTo>
                  <a:lnTo>
                    <a:pt x="0" y="155451"/>
                  </a:lnTo>
                  <a:lnTo>
                    <a:pt x="155451" y="1"/>
                  </a:lnTo>
                  <a:lnTo>
                    <a:pt x="4053840" y="1"/>
                  </a:lnTo>
                  <a:lnTo>
                    <a:pt x="4053840" y="31090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defTabSz="408011">
                <a:spcBef>
                  <a:spcPct val="0"/>
                </a:spcBef>
                <a:defRPr/>
              </a:pPr>
              <a:r>
                <a:rPr lang="en-US" sz="2040">
                  <a:solidFill>
                    <a:srgbClr val="FFFFFF"/>
                  </a:solidFill>
                  <a:latin typeface="Segoe UI"/>
                </a:rPr>
                <a:t>Detailed information on all 90 compliance offerings</a:t>
              </a:r>
            </a:p>
          </p:txBody>
        </p:sp>
        <p:grpSp>
          <p:nvGrpSpPr>
            <p:cNvPr id="59" name="file" descr="file, paper, sheet">
              <a:extLst>
                <a:ext uri="{FF2B5EF4-FFF2-40B4-BE49-F238E27FC236}">
                  <a16:creationId xmlns:a16="http://schemas.microsoft.com/office/drawing/2014/main" id="{9DF05610-5E31-43F5-BC4E-6B77F3EF662A}"/>
                </a:ext>
              </a:extLst>
            </p:cNvPr>
            <p:cNvGrpSpPr/>
            <p:nvPr/>
          </p:nvGrpSpPr>
          <p:grpSpPr>
            <a:xfrm>
              <a:off x="593076" y="3221149"/>
              <a:ext cx="374664" cy="464370"/>
              <a:chOff x="8018464" y="4649789"/>
              <a:chExt cx="225425" cy="279400"/>
            </a:xfrm>
          </p:grpSpPr>
          <p:sp>
            <p:nvSpPr>
              <p:cNvPr id="60" name="Freeform 88">
                <a:extLst>
                  <a:ext uri="{FF2B5EF4-FFF2-40B4-BE49-F238E27FC236}">
                    <a16:creationId xmlns:a16="http://schemas.microsoft.com/office/drawing/2014/main" id="{C0A8489A-97BB-4017-9C2F-FF41D8A5F06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61" name="Freeform 89">
                <a:extLst>
                  <a:ext uri="{FF2B5EF4-FFF2-40B4-BE49-F238E27FC236}">
                    <a16:creationId xmlns:a16="http://schemas.microsoft.com/office/drawing/2014/main" id="{C6C07544-6E47-45D0-95F7-60FE03AF619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62" name="Line 90">
                <a:extLst>
                  <a:ext uri="{FF2B5EF4-FFF2-40B4-BE49-F238E27FC236}">
                    <a16:creationId xmlns:a16="http://schemas.microsoft.com/office/drawing/2014/main" id="{97CFE66F-E3F2-44FD-96A0-DE0BB8D80F64}"/>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63" name="Line 91">
                <a:extLst>
                  <a:ext uri="{FF2B5EF4-FFF2-40B4-BE49-F238E27FC236}">
                    <a16:creationId xmlns:a16="http://schemas.microsoft.com/office/drawing/2014/main" id="{55AD9F00-72B8-4346-9B99-5B9F9A5A7493}"/>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grpSp>
      </p:grpSp>
      <p:grpSp>
        <p:nvGrpSpPr>
          <p:cNvPr id="4" name="Group 3">
            <a:extLst>
              <a:ext uri="{FF2B5EF4-FFF2-40B4-BE49-F238E27FC236}">
                <a16:creationId xmlns:a16="http://schemas.microsoft.com/office/drawing/2014/main" id="{4B5C67C6-D98F-4639-913C-F1A2DF4BCC67}"/>
              </a:ext>
            </a:extLst>
          </p:cNvPr>
          <p:cNvGrpSpPr/>
          <p:nvPr/>
        </p:nvGrpSpPr>
        <p:grpSpPr>
          <a:xfrm>
            <a:off x="362827" y="5212755"/>
            <a:ext cx="6730522" cy="640363"/>
            <a:chOff x="536097" y="4178556"/>
            <a:chExt cx="7640902" cy="627864"/>
          </a:xfrm>
        </p:grpSpPr>
        <p:sp>
          <p:nvSpPr>
            <p:cNvPr id="65" name="Freeform: Shape 64">
              <a:extLst>
                <a:ext uri="{FF2B5EF4-FFF2-40B4-BE49-F238E27FC236}">
                  <a16:creationId xmlns:a16="http://schemas.microsoft.com/office/drawing/2014/main" id="{88EEF04F-2E63-442B-B5AD-8F4ECD7FFCA6}"/>
                </a:ext>
              </a:extLst>
            </p:cNvPr>
            <p:cNvSpPr/>
            <p:nvPr/>
          </p:nvSpPr>
          <p:spPr>
            <a:xfrm>
              <a:off x="1409048" y="4178556"/>
              <a:ext cx="6767951" cy="627864"/>
            </a:xfrm>
            <a:custGeom>
              <a:avLst/>
              <a:gdLst>
                <a:gd name="connsiteX0" fmla="*/ 0 w 4053840"/>
                <a:gd name="connsiteY0" fmla="*/ 0 h 310902"/>
                <a:gd name="connsiteX1" fmla="*/ 3898389 w 4053840"/>
                <a:gd name="connsiteY1" fmla="*/ 0 h 310902"/>
                <a:gd name="connsiteX2" fmla="*/ 4053840 w 4053840"/>
                <a:gd name="connsiteY2" fmla="*/ 155451 h 310902"/>
                <a:gd name="connsiteX3" fmla="*/ 3898389 w 4053840"/>
                <a:gd name="connsiteY3" fmla="*/ 310902 h 310902"/>
                <a:gd name="connsiteX4" fmla="*/ 0 w 4053840"/>
                <a:gd name="connsiteY4" fmla="*/ 310902 h 310902"/>
                <a:gd name="connsiteX5" fmla="*/ 0 w 4053840"/>
                <a:gd name="connsiteY5" fmla="*/ 0 h 31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310902">
                  <a:moveTo>
                    <a:pt x="4053840" y="310901"/>
                  </a:moveTo>
                  <a:lnTo>
                    <a:pt x="155451" y="310901"/>
                  </a:lnTo>
                  <a:lnTo>
                    <a:pt x="0" y="155451"/>
                  </a:lnTo>
                  <a:lnTo>
                    <a:pt x="155451" y="1"/>
                  </a:lnTo>
                  <a:lnTo>
                    <a:pt x="4053840" y="1"/>
                  </a:lnTo>
                  <a:lnTo>
                    <a:pt x="4053840" y="31090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defTabSz="408011">
                <a:spcBef>
                  <a:spcPct val="0"/>
                </a:spcBef>
                <a:defRPr/>
              </a:pPr>
              <a:r>
                <a:rPr lang="en-US" sz="2040">
                  <a:solidFill>
                    <a:srgbClr val="FFFFFF"/>
                  </a:solidFill>
                  <a:latin typeface="Segoe UI"/>
                </a:rPr>
                <a:t>Audit reports, control mappings, blueprints, and more</a:t>
              </a:r>
            </a:p>
          </p:txBody>
        </p:sp>
        <p:grpSp>
          <p:nvGrpSpPr>
            <p:cNvPr id="66" name="speed 2" descr=" speed">
              <a:extLst>
                <a:ext uri="{FF2B5EF4-FFF2-40B4-BE49-F238E27FC236}">
                  <a16:creationId xmlns:a16="http://schemas.microsoft.com/office/drawing/2014/main" id="{EBE01F95-55DB-497E-BC0A-635A833737E0}"/>
                </a:ext>
              </a:extLst>
            </p:cNvPr>
            <p:cNvGrpSpPr/>
            <p:nvPr/>
          </p:nvGrpSpPr>
          <p:grpSpPr>
            <a:xfrm>
              <a:off x="536097" y="4248178"/>
              <a:ext cx="488622" cy="488620"/>
              <a:chOff x="1600639" y="3957576"/>
              <a:chExt cx="462421" cy="462421"/>
            </a:xfrm>
          </p:grpSpPr>
          <p:sp>
            <p:nvSpPr>
              <p:cNvPr id="67" name="Oval 66">
                <a:extLst>
                  <a:ext uri="{FF2B5EF4-FFF2-40B4-BE49-F238E27FC236}">
                    <a16:creationId xmlns:a16="http://schemas.microsoft.com/office/drawing/2014/main" id="{10E18FF1-7672-4132-80FF-6A010ADB401D}"/>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68" name="Freeform 169">
                <a:extLst>
                  <a:ext uri="{FF2B5EF4-FFF2-40B4-BE49-F238E27FC236}">
                    <a16:creationId xmlns:a16="http://schemas.microsoft.com/office/drawing/2014/main" id="{9C42A529-378B-4867-AAAD-7C5DA2E58F42}"/>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69" name="Oval 68">
                <a:extLst>
                  <a:ext uri="{FF2B5EF4-FFF2-40B4-BE49-F238E27FC236}">
                    <a16:creationId xmlns:a16="http://schemas.microsoft.com/office/drawing/2014/main" id="{2EDD02A8-AA6E-4BD8-B04B-F690587CCBAE}"/>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sp>
            <p:nvSpPr>
              <p:cNvPr id="70" name="Line 171">
                <a:extLst>
                  <a:ext uri="{FF2B5EF4-FFF2-40B4-BE49-F238E27FC236}">
                    <a16:creationId xmlns:a16="http://schemas.microsoft.com/office/drawing/2014/main" id="{DF62327B-8D74-4ABB-B15B-16EA41283C55}"/>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a:solidFill>
                    <a:srgbClr val="243A5E"/>
                  </a:solidFill>
                  <a:latin typeface="Segoe UI"/>
                </a:endParaRPr>
              </a:p>
            </p:txBody>
          </p:sp>
        </p:grpSp>
      </p:grpSp>
      <p:sp>
        <p:nvSpPr>
          <p:cNvPr id="5" name="Title 4">
            <a:extLst>
              <a:ext uri="{FF2B5EF4-FFF2-40B4-BE49-F238E27FC236}">
                <a16:creationId xmlns:a16="http://schemas.microsoft.com/office/drawing/2014/main" id="{DD900F46-4057-4E78-897D-E430595C4777}"/>
              </a:ext>
            </a:extLst>
          </p:cNvPr>
          <p:cNvSpPr>
            <a:spLocks noGrp="1"/>
          </p:cNvSpPr>
          <p:nvPr>
            <p:ph type="title"/>
          </p:nvPr>
        </p:nvSpPr>
        <p:spPr>
          <a:xfrm>
            <a:off x="362827" y="335512"/>
            <a:ext cx="6268274" cy="871649"/>
          </a:xfrm>
        </p:spPr>
        <p:txBody>
          <a:bodyPr/>
          <a:lstStyle/>
          <a:p>
            <a:r>
              <a:rPr lang="en-US" sz="3264"/>
              <a:t>Azure Compliance Document Hub</a:t>
            </a:r>
            <a:br>
              <a:rPr lang="en-US"/>
            </a:br>
            <a:r>
              <a:rPr lang="en-US" sz="1800">
                <a:hlinkClick r:id="rId4"/>
              </a:rPr>
              <a:t>https://docs.microsoft.com/en-us/azure/compliance</a:t>
            </a:r>
            <a:r>
              <a:rPr lang="en-US" sz="2400">
                <a:hlinkClick r:id="rId4"/>
              </a:rPr>
              <a:t>/</a:t>
            </a:r>
            <a:endParaRPr lang="en-IN"/>
          </a:p>
        </p:txBody>
      </p:sp>
      <p:pic>
        <p:nvPicPr>
          <p:cNvPr id="8" name="Picture 7">
            <a:extLst>
              <a:ext uri="{FF2B5EF4-FFF2-40B4-BE49-F238E27FC236}">
                <a16:creationId xmlns:a16="http://schemas.microsoft.com/office/drawing/2014/main" id="{BC82D5F6-B3A6-4375-B44D-0E101BC04F4E}"/>
              </a:ext>
            </a:extLst>
          </p:cNvPr>
          <p:cNvPicPr>
            <a:picLocks noChangeAspect="1"/>
          </p:cNvPicPr>
          <p:nvPr/>
        </p:nvPicPr>
        <p:blipFill>
          <a:blip r:embed="rId5"/>
          <a:stretch>
            <a:fillRect/>
          </a:stretch>
        </p:blipFill>
        <p:spPr>
          <a:xfrm>
            <a:off x="7576323" y="517278"/>
            <a:ext cx="4860152" cy="6166816"/>
          </a:xfrm>
          <a:prstGeom prst="rect">
            <a:avLst/>
          </a:prstGeom>
        </p:spPr>
      </p:pic>
      <p:sp>
        <p:nvSpPr>
          <p:cNvPr id="33" name="TextBox 32">
            <a:extLst>
              <a:ext uri="{FF2B5EF4-FFF2-40B4-BE49-F238E27FC236}">
                <a16:creationId xmlns:a16="http://schemas.microsoft.com/office/drawing/2014/main" id="{D929A4B7-3EA6-4CA0-8212-04C40AAE0013}"/>
              </a:ext>
            </a:extLst>
          </p:cNvPr>
          <p:cNvSpPr txBox="1"/>
          <p:nvPr/>
        </p:nvSpPr>
        <p:spPr>
          <a:xfrm>
            <a:off x="297057" y="1715866"/>
            <a:ext cx="6876046" cy="646331"/>
          </a:xfrm>
          <a:prstGeom prst="rect">
            <a:avLst/>
          </a:prstGeom>
          <a:noFill/>
        </p:spPr>
        <p:txBody>
          <a:bodyPr wrap="square">
            <a:spAutoFit/>
          </a:bodyPr>
          <a:lstStyle/>
          <a:p>
            <a:pPr marL="0" lvl="1">
              <a:spcBef>
                <a:spcPts val="0"/>
              </a:spcBef>
              <a:spcAft>
                <a:spcPts val="1020"/>
              </a:spcAft>
            </a:pPr>
            <a:r>
              <a:rPr lang="en-US" b="1"/>
              <a:t>FI customers can download relevant audit reports from Microsoft for BNM submission.</a:t>
            </a:r>
            <a:endParaRPr lang="en-US" sz="1800"/>
          </a:p>
        </p:txBody>
      </p:sp>
    </p:spTree>
    <p:extLst>
      <p:ext uri="{BB962C8B-B14F-4D97-AF65-F5344CB8AC3E}">
        <p14:creationId xmlns:p14="http://schemas.microsoft.com/office/powerpoint/2010/main" val="212747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851D-BA5D-4488-B572-DCFF501722AC}"/>
              </a:ext>
            </a:extLst>
          </p:cNvPr>
          <p:cNvSpPr>
            <a:spLocks noGrp="1"/>
          </p:cNvSpPr>
          <p:nvPr>
            <p:ph type="title"/>
          </p:nvPr>
        </p:nvSpPr>
        <p:spPr>
          <a:xfrm>
            <a:off x="600059" y="466301"/>
            <a:ext cx="11239464" cy="738664"/>
          </a:xfrm>
        </p:spPr>
        <p:txBody>
          <a:bodyPr/>
          <a:lstStyle/>
          <a:p>
            <a:r>
              <a:rPr lang="en-US" sz="2400" b="0" i="0" u="none" strike="noStrike" baseline="0">
                <a:solidFill>
                  <a:schemeClr val="tx1"/>
                </a:solidFill>
              </a:rPr>
              <a:t>Guidance on Complying with the BNM standards and guidelines on </a:t>
            </a:r>
            <a:br>
              <a:rPr lang="en-US" sz="2400" b="0" i="0" u="none" strike="noStrike" baseline="0">
                <a:solidFill>
                  <a:schemeClr val="tx1"/>
                </a:solidFill>
              </a:rPr>
            </a:br>
            <a:r>
              <a:rPr lang="en-US" sz="2400" b="0" i="0" u="none" strike="noStrike" baseline="0">
                <a:solidFill>
                  <a:schemeClr val="tx1"/>
                </a:solidFill>
              </a:rPr>
              <a:t>Risk Management in Technology (RMiT)</a:t>
            </a:r>
            <a:endParaRPr lang="en-US" sz="4400">
              <a:solidFill>
                <a:schemeClr val="tx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6AE94F46-2B1E-4406-BEDC-1F26B387AD7B}"/>
              </a:ext>
            </a:extLst>
          </p:cNvPr>
          <p:cNvPicPr>
            <a:picLocks noChangeAspect="1"/>
          </p:cNvPicPr>
          <p:nvPr/>
        </p:nvPicPr>
        <p:blipFill>
          <a:blip r:embed="rId2"/>
          <a:stretch>
            <a:fillRect/>
          </a:stretch>
        </p:blipFill>
        <p:spPr>
          <a:xfrm>
            <a:off x="5662953" y="2519008"/>
            <a:ext cx="3015895" cy="2343602"/>
          </a:xfrm>
          <a:prstGeom prst="rect">
            <a:avLst/>
          </a:prstGeom>
        </p:spPr>
      </p:pic>
      <p:pic>
        <p:nvPicPr>
          <p:cNvPr id="467970" name="Picture 2" descr="Shape&#10;&#10;Description automatically generated">
            <a:extLst>
              <a:ext uri="{FF2B5EF4-FFF2-40B4-BE49-F238E27FC236}">
                <a16:creationId xmlns:a16="http://schemas.microsoft.com/office/drawing/2014/main" id="{A3DF5B7A-4212-4213-AD0A-8129E15B4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290" y="2296239"/>
            <a:ext cx="451146" cy="553999"/>
          </a:xfrm>
          <a:prstGeom prst="rect">
            <a:avLst/>
          </a:prstGeom>
          <a:noFill/>
        </p:spPr>
      </p:pic>
      <p:sp>
        <p:nvSpPr>
          <p:cNvPr id="7" name="TextBox 6">
            <a:extLst>
              <a:ext uri="{FF2B5EF4-FFF2-40B4-BE49-F238E27FC236}">
                <a16:creationId xmlns:a16="http://schemas.microsoft.com/office/drawing/2014/main" id="{BA8E677C-7153-480E-BEA3-D447B19C3C36}"/>
              </a:ext>
            </a:extLst>
          </p:cNvPr>
          <p:cNvSpPr txBox="1"/>
          <p:nvPr/>
        </p:nvSpPr>
        <p:spPr>
          <a:xfrm>
            <a:off x="534322" y="1749882"/>
            <a:ext cx="4844179" cy="4524315"/>
          </a:xfrm>
          <a:prstGeom prst="rect">
            <a:avLst/>
          </a:prstGeom>
          <a:noFill/>
        </p:spPr>
        <p:txBody>
          <a:bodyPr wrap="square">
            <a:spAutoFit/>
          </a:bodyPr>
          <a:lstStyle/>
          <a:p>
            <a:pPr algn="l"/>
            <a:r>
              <a:rPr lang="en-US" sz="1600" b="0" i="0" u="none" strike="noStrike" baseline="0">
                <a:latin typeface="Segoe UI" panose="020B0502040204020203" pitchFamily="34" charset="0"/>
              </a:rPr>
              <a:t>Regulatory notifications – the Financial Institution must notify the Central Bank of Malaysia prior to conducting e-banking, Internet insurance and Internet takaful services and when introducing enhancements to existing e-banking, Internet insurance and Internet takaful services, and </a:t>
            </a:r>
            <a:br>
              <a:rPr lang="en-US" sz="1600" b="0" i="0" u="none" strike="noStrike" baseline="0">
                <a:latin typeface="Segoe UI" panose="020B0502040204020203" pitchFamily="34" charset="0"/>
              </a:rPr>
            </a:br>
            <a:r>
              <a:rPr lang="en-US" sz="1600" b="0" i="0" u="none" strike="noStrike" baseline="0">
                <a:latin typeface="Segoe UI" panose="020B0502040204020203" pitchFamily="34" charset="0"/>
              </a:rPr>
              <a:t>request approval for material and critical system outsourcing in accordance with the Outsourcing Guideline.</a:t>
            </a:r>
          </a:p>
          <a:p>
            <a:pPr algn="l"/>
            <a:endParaRPr lang="en-US" sz="1600">
              <a:latin typeface="Segoe UI" panose="020B0502040204020203" pitchFamily="34" charset="0"/>
            </a:endParaRPr>
          </a:p>
          <a:p>
            <a:pPr algn="l"/>
            <a:r>
              <a:rPr lang="en-US" sz="1600" b="0" i="0" u="none" strike="noStrike" baseline="0">
                <a:solidFill>
                  <a:schemeClr val="accent2"/>
                </a:solidFill>
                <a:latin typeface="+mj-lt"/>
              </a:rPr>
              <a:t>Microsoft provides guidance documents with an overview checklist to aid you with compliance with the BNM Guideline on Risk Management in Technology (</a:t>
            </a:r>
            <a:r>
              <a:rPr lang="en-US" sz="1600" b="0" i="0" u="none" strike="noStrike" baseline="0" err="1">
                <a:solidFill>
                  <a:schemeClr val="accent2"/>
                </a:solidFill>
                <a:latin typeface="+mj-lt"/>
              </a:rPr>
              <a:t>RMiT</a:t>
            </a:r>
            <a:r>
              <a:rPr lang="en-US" sz="1600" b="0" i="0" u="none" strike="noStrike" baseline="0">
                <a:solidFill>
                  <a:schemeClr val="accent2"/>
                </a:solidFill>
                <a:latin typeface="+mj-lt"/>
              </a:rPr>
              <a:t>) for the use of Microsoft cloud services.</a:t>
            </a:r>
          </a:p>
          <a:p>
            <a:pPr algn="l"/>
            <a:endParaRPr lang="en-US" sz="1600">
              <a:solidFill>
                <a:schemeClr val="accent2"/>
              </a:solidFill>
              <a:latin typeface="+mj-lt"/>
            </a:endParaRPr>
          </a:p>
          <a:p>
            <a:pPr algn="l"/>
            <a:r>
              <a:rPr lang="en-US" sz="1600" b="0" i="0" u="none" strike="noStrike" baseline="0"/>
              <a:t>Kindly ask your Account Executive to provide you with these guidance documents.</a:t>
            </a:r>
          </a:p>
        </p:txBody>
      </p:sp>
      <p:pic>
        <p:nvPicPr>
          <p:cNvPr id="3" name="Picture 2" descr="Graphical user interface, text, application, Word&#10;&#10;Description automatically generated">
            <a:extLst>
              <a:ext uri="{FF2B5EF4-FFF2-40B4-BE49-F238E27FC236}">
                <a16:creationId xmlns:a16="http://schemas.microsoft.com/office/drawing/2014/main" id="{F84D1DB9-B99E-493B-BC40-7E1719566378}"/>
              </a:ext>
            </a:extLst>
          </p:cNvPr>
          <p:cNvPicPr>
            <a:picLocks noChangeAspect="1"/>
          </p:cNvPicPr>
          <p:nvPr/>
        </p:nvPicPr>
        <p:blipFill>
          <a:blip r:embed="rId4"/>
          <a:stretch>
            <a:fillRect/>
          </a:stretch>
        </p:blipFill>
        <p:spPr>
          <a:xfrm>
            <a:off x="9061804" y="2519008"/>
            <a:ext cx="2674146" cy="1795013"/>
          </a:xfrm>
          <a:prstGeom prst="rect">
            <a:avLst/>
          </a:prstGeom>
        </p:spPr>
      </p:pic>
      <p:pic>
        <p:nvPicPr>
          <p:cNvPr id="9" name="Picture 2" descr="Shape&#10;&#10;Description automatically generated">
            <a:extLst>
              <a:ext uri="{FF2B5EF4-FFF2-40B4-BE49-F238E27FC236}">
                <a16:creationId xmlns:a16="http://schemas.microsoft.com/office/drawing/2014/main" id="{85F5EC86-A68D-4C00-9BC8-AFF52BEB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5461" y="2296239"/>
            <a:ext cx="451146" cy="553999"/>
          </a:xfrm>
          <a:prstGeom prst="rect">
            <a:avLst/>
          </a:prstGeom>
          <a:noFill/>
        </p:spPr>
      </p:pic>
      <p:sp>
        <p:nvSpPr>
          <p:cNvPr id="4" name="TextBox 3">
            <a:extLst>
              <a:ext uri="{FF2B5EF4-FFF2-40B4-BE49-F238E27FC236}">
                <a16:creationId xmlns:a16="http://schemas.microsoft.com/office/drawing/2014/main" id="{615BEC1C-FD46-4D97-B834-05806F1419DD}"/>
              </a:ext>
            </a:extLst>
          </p:cNvPr>
          <p:cNvSpPr txBox="1"/>
          <p:nvPr/>
        </p:nvSpPr>
        <p:spPr>
          <a:xfrm>
            <a:off x="5662953" y="2272589"/>
            <a:ext cx="854401"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Full checklist</a:t>
            </a:r>
          </a:p>
        </p:txBody>
      </p:sp>
      <p:sp>
        <p:nvSpPr>
          <p:cNvPr id="10" name="TextBox 9">
            <a:extLst>
              <a:ext uri="{FF2B5EF4-FFF2-40B4-BE49-F238E27FC236}">
                <a16:creationId xmlns:a16="http://schemas.microsoft.com/office/drawing/2014/main" id="{FC8BBE4D-ACE2-4143-8B6D-DF371E5CE282}"/>
              </a:ext>
            </a:extLst>
          </p:cNvPr>
          <p:cNvSpPr txBox="1"/>
          <p:nvPr/>
        </p:nvSpPr>
        <p:spPr>
          <a:xfrm>
            <a:off x="9061804" y="2272589"/>
            <a:ext cx="2141548"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Frequently Answered Questions</a:t>
            </a:r>
          </a:p>
        </p:txBody>
      </p:sp>
    </p:spTree>
    <p:extLst>
      <p:ext uri="{BB962C8B-B14F-4D97-AF65-F5344CB8AC3E}">
        <p14:creationId xmlns:p14="http://schemas.microsoft.com/office/powerpoint/2010/main" val="31362216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C8878D2-8668-49C7-9A35-493965223EDE}"/>
              </a:ext>
            </a:extLst>
          </p:cNvPr>
          <p:cNvPicPr>
            <a:picLocks noChangeAspect="1"/>
          </p:cNvPicPr>
          <p:nvPr/>
        </p:nvPicPr>
        <p:blipFill>
          <a:blip r:embed="rId2"/>
          <a:stretch>
            <a:fillRect/>
          </a:stretch>
        </p:blipFill>
        <p:spPr>
          <a:xfrm>
            <a:off x="9622895" y="526794"/>
            <a:ext cx="2151571" cy="997220"/>
          </a:xfrm>
          <a:prstGeom prst="rect">
            <a:avLst/>
          </a:prstGeom>
        </p:spPr>
      </p:pic>
      <p:sp>
        <p:nvSpPr>
          <p:cNvPr id="4" name="Title 3">
            <a:extLst>
              <a:ext uri="{FF2B5EF4-FFF2-40B4-BE49-F238E27FC236}">
                <a16:creationId xmlns:a16="http://schemas.microsoft.com/office/drawing/2014/main" id="{B8E61EEC-1E35-446D-B2C3-EA6BB99B0C1B}"/>
              </a:ext>
            </a:extLst>
          </p:cNvPr>
          <p:cNvSpPr>
            <a:spLocks noGrp="1"/>
          </p:cNvSpPr>
          <p:nvPr>
            <p:ph type="title"/>
          </p:nvPr>
        </p:nvSpPr>
        <p:spPr>
          <a:xfrm>
            <a:off x="596951" y="3275664"/>
            <a:ext cx="9327356" cy="443198"/>
          </a:xfrm>
        </p:spPr>
        <p:txBody>
          <a:bodyPr anchor="ctr"/>
          <a:lstStyle/>
          <a:p>
            <a:r>
              <a:rPr lang="en-US" sz="3200">
                <a:solidFill>
                  <a:schemeClr val="accent2"/>
                </a:solidFill>
              </a:rPr>
              <a:t>3. Deploy in Azure</a:t>
            </a:r>
          </a:p>
        </p:txBody>
      </p:sp>
    </p:spTree>
    <p:extLst>
      <p:ext uri="{BB962C8B-B14F-4D97-AF65-F5344CB8AC3E}">
        <p14:creationId xmlns:p14="http://schemas.microsoft.com/office/powerpoint/2010/main" val="213905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5C4F0DB-693B-4325-B7D8-BD3F3080F793}"/>
              </a:ext>
            </a:extLst>
          </p:cNvPr>
          <p:cNvSpPr>
            <a:spLocks noGrp="1"/>
          </p:cNvSpPr>
          <p:nvPr>
            <p:ph type="title"/>
          </p:nvPr>
        </p:nvSpPr>
        <p:spPr>
          <a:xfrm>
            <a:off x="595677" y="454782"/>
            <a:ext cx="11236276" cy="448228"/>
          </a:xfrm>
        </p:spPr>
        <p:txBody>
          <a:bodyPr/>
          <a:lstStyle/>
          <a:p>
            <a:r>
              <a:rPr lang="en-US" sz="2856"/>
              <a:t>Instructions</a:t>
            </a:r>
            <a:endParaRPr lang="en-IN" sz="2856"/>
          </a:p>
        </p:txBody>
      </p:sp>
      <p:sp>
        <p:nvSpPr>
          <p:cNvPr id="8" name="TextBox 7">
            <a:extLst>
              <a:ext uri="{FF2B5EF4-FFF2-40B4-BE49-F238E27FC236}">
                <a16:creationId xmlns:a16="http://schemas.microsoft.com/office/drawing/2014/main" id="{F6EBBD3C-FE2C-4B49-939A-6F8FA227E100}"/>
              </a:ext>
            </a:extLst>
          </p:cNvPr>
          <p:cNvSpPr txBox="1"/>
          <p:nvPr/>
        </p:nvSpPr>
        <p:spPr>
          <a:xfrm>
            <a:off x="601071" y="1525251"/>
            <a:ext cx="11098904" cy="2825132"/>
          </a:xfrm>
          <a:prstGeom prst="rect">
            <a:avLst/>
          </a:prstGeom>
          <a:noFill/>
        </p:spPr>
        <p:txBody>
          <a:bodyPr wrap="square" lIns="0" tIns="0" rIns="0" bIns="0" rtlCol="0">
            <a:spAutoFit/>
          </a:bodyPr>
          <a:lstStyle/>
          <a:p>
            <a:pPr algn="just" defTabSz="932597"/>
            <a:r>
              <a:rPr lang="en-US" sz="1836">
                <a:gradFill>
                  <a:gsLst>
                    <a:gs pos="2917">
                      <a:srgbClr val="FFFFFF"/>
                    </a:gs>
                    <a:gs pos="30000">
                      <a:srgbClr val="FFFFFF"/>
                    </a:gs>
                  </a:gsLst>
                  <a:lin ang="5400000" scaled="0"/>
                </a:gradFill>
                <a:latin typeface="Segoe UI"/>
              </a:rPr>
              <a:t>This deck is meant for a diverse audience. You may be presenting to Risk or IT-Risk stakeholders, or you may be presenting to IT, Security, Legal or Business stakeholders. Hence, the deck is not very targeted and rather a selection of slides that should be adjusted based on your respective intended audience, meeting purpose,  meeting duration, etc.</a:t>
            </a:r>
          </a:p>
          <a:p>
            <a:pPr algn="just" defTabSz="932597"/>
            <a:endParaRPr lang="en-US" sz="1836">
              <a:gradFill>
                <a:gsLst>
                  <a:gs pos="2917">
                    <a:srgbClr val="FFFFFF"/>
                  </a:gs>
                  <a:gs pos="30000">
                    <a:srgbClr val="FFFFFF"/>
                  </a:gs>
                </a:gsLst>
                <a:lin ang="5400000" scaled="0"/>
              </a:gradFill>
              <a:latin typeface="Segoe UI"/>
            </a:endParaRPr>
          </a:p>
          <a:p>
            <a:pPr algn="just" defTabSz="932597"/>
            <a:r>
              <a:rPr lang="en-US" sz="1836">
                <a:gradFill>
                  <a:gsLst>
                    <a:gs pos="2917">
                      <a:srgbClr val="FFFFFF"/>
                    </a:gs>
                    <a:gs pos="30000">
                      <a:srgbClr val="FFFFFF"/>
                    </a:gs>
                  </a:gsLst>
                  <a:lin ang="5400000" scaled="0"/>
                </a:gradFill>
                <a:latin typeface="Segoe UI"/>
              </a:rPr>
              <a:t>Please go through the deck and hide or remove the slides that aren’t applicable and consider presenting additional content from the links in the </a:t>
            </a:r>
            <a:r>
              <a:rPr lang="en-US" sz="1836">
                <a:gradFill>
                  <a:gsLst>
                    <a:gs pos="2917">
                      <a:srgbClr val="FFFFFF"/>
                    </a:gs>
                    <a:gs pos="30000">
                      <a:srgbClr val="FFFFFF"/>
                    </a:gs>
                  </a:gsLst>
                  <a:lin ang="5400000" scaled="0"/>
                </a:gradFill>
                <a:latin typeface="Segoe UI"/>
                <a:hlinkClick r:id="rId3" action="ppaction://hlinksldjump"/>
              </a:rPr>
              <a:t>References</a:t>
            </a:r>
            <a:r>
              <a:rPr lang="en-US" sz="1836">
                <a:gradFill>
                  <a:gsLst>
                    <a:gs pos="2917">
                      <a:srgbClr val="FFFFFF"/>
                    </a:gs>
                    <a:gs pos="30000">
                      <a:srgbClr val="FFFFFF"/>
                    </a:gs>
                  </a:gsLst>
                  <a:lin ang="5400000" scaled="0"/>
                </a:gradFill>
                <a:latin typeface="Segoe UI"/>
              </a:rPr>
              <a:t> section, if needed.</a:t>
            </a:r>
          </a:p>
          <a:p>
            <a:pPr algn="just" defTabSz="932597"/>
            <a:endParaRPr lang="en-US" sz="1836">
              <a:gradFill>
                <a:gsLst>
                  <a:gs pos="2917">
                    <a:srgbClr val="FFFFFF"/>
                  </a:gs>
                  <a:gs pos="30000">
                    <a:srgbClr val="FFFFFF"/>
                  </a:gs>
                </a:gsLst>
                <a:lin ang="5400000" scaled="0"/>
              </a:gradFill>
              <a:latin typeface="Segoe UI"/>
            </a:endParaRPr>
          </a:p>
          <a:p>
            <a:pPr algn="just" defTabSz="932597"/>
            <a:r>
              <a:rPr lang="en-US" sz="1836">
                <a:gradFill>
                  <a:gsLst>
                    <a:gs pos="2917">
                      <a:srgbClr val="FFFFFF"/>
                    </a:gs>
                    <a:gs pos="30000">
                      <a:srgbClr val="FFFFFF"/>
                    </a:gs>
                  </a:gsLst>
                  <a:lin ang="5400000" scaled="0"/>
                </a:gradFill>
                <a:latin typeface="Segoe UI"/>
              </a:rPr>
              <a:t>After presenting to customers, please feel free to provide feedback so we can improve this document over time based your experience.</a:t>
            </a:r>
          </a:p>
        </p:txBody>
      </p:sp>
      <p:sp>
        <p:nvSpPr>
          <p:cNvPr id="2" name="Rectangle 1">
            <a:extLst>
              <a:ext uri="{FF2B5EF4-FFF2-40B4-BE49-F238E27FC236}">
                <a16:creationId xmlns:a16="http://schemas.microsoft.com/office/drawing/2014/main" id="{890C01DA-926B-4342-A600-0669DA11721C}"/>
              </a:ext>
            </a:extLst>
          </p:cNvPr>
          <p:cNvSpPr/>
          <p:nvPr/>
        </p:nvSpPr>
        <p:spPr bwMode="auto">
          <a:xfrm>
            <a:off x="0" y="6112701"/>
            <a:ext cx="12436475" cy="881824"/>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bg1"/>
                </a:solidFill>
                <a:latin typeface="+mj-lt"/>
                <a:ea typeface="Segoe UI" pitchFamily="34" charset="0"/>
                <a:cs typeface="Segoe UI" pitchFamily="34" charset="0"/>
              </a:rPr>
              <a:t>INTERNAL SLIDE – PLEASE DO NOT SHARE</a:t>
            </a:r>
          </a:p>
        </p:txBody>
      </p:sp>
    </p:spTree>
    <p:extLst>
      <p:ext uri="{BB962C8B-B14F-4D97-AF65-F5344CB8AC3E}">
        <p14:creationId xmlns:p14="http://schemas.microsoft.com/office/powerpoint/2010/main" val="22682424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BA0700-02FE-4231-A754-33CB95FE463A}"/>
              </a:ext>
            </a:extLst>
          </p:cNvPr>
          <p:cNvSpPr txBox="1"/>
          <p:nvPr/>
        </p:nvSpPr>
        <p:spPr>
          <a:xfrm>
            <a:off x="7738198" y="1888405"/>
            <a:ext cx="2167229" cy="320182"/>
          </a:xfrm>
          <a:prstGeom prst="rect">
            <a:avLst/>
          </a:prstGeom>
          <a:noFill/>
        </p:spPr>
        <p:txBody>
          <a:bodyPr wrap="square" lIns="0" tIns="0" rIns="0" bIns="0" rtlCol="0">
            <a:spAutoFit/>
          </a:bodyPr>
          <a:lstStyle/>
          <a:p>
            <a:pPr algn="r" defTabSz="951156">
              <a:defRPr/>
            </a:pPr>
            <a:r>
              <a:rPr lang="en-US" sz="2040">
                <a:solidFill>
                  <a:schemeClr val="accent6">
                    <a:lumMod val="75000"/>
                  </a:schemeClr>
                </a:solidFill>
                <a:latin typeface="Segoe UI Semibold" panose="020B0702040204020203" pitchFamily="34" charset="0"/>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158813" y="2358587"/>
            <a:ext cx="907058" cy="947132"/>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tx1"/>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a:gradFill>
                  <a:gsLst>
                    <a:gs pos="0">
                      <a:srgbClr val="505050"/>
                    </a:gs>
                    <a:gs pos="100000">
                      <a:srgbClr val="505050"/>
                    </a:gs>
                  </a:gsLst>
                  <a:lin ang="5400000" scaled="1"/>
                </a:gradFill>
                <a:latin typeface="Segoe UI"/>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742553" y="2358586"/>
            <a:ext cx="907058" cy="947133"/>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a:gradFill>
                  <a:gsLst>
                    <a:gs pos="0">
                      <a:srgbClr val="505050"/>
                    </a:gs>
                    <a:gs pos="100000">
                      <a:srgbClr val="505050"/>
                    </a:gs>
                  </a:gsLst>
                  <a:lin ang="5400000" scaled="1"/>
                </a:gradFill>
                <a:latin typeface="Segoe UI"/>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273647" y="1000392"/>
            <a:ext cx="4285367" cy="4285367"/>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8"/>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470193" y="1308592"/>
            <a:ext cx="3922674" cy="3964532"/>
            <a:chOff x="6085880" y="530303"/>
            <a:chExt cx="5709057" cy="5769978"/>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a:solidFill>
                    <a:schemeClr val="accent2"/>
                  </a:solidFill>
                  <a:latin typeface="Segoe UI"/>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8"/>
              <a:ext cx="5324368" cy="5439677"/>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a:solidFill>
                    <a:schemeClr val="accent2"/>
                  </a:solidFill>
                  <a:latin typeface="Segoe UI"/>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210576" y="860604"/>
              <a:ext cx="5462760" cy="5439677"/>
            </a:xfrm>
            <a:prstGeom prst="rect">
              <a:avLst/>
            </a:prstGeom>
            <a:noFill/>
          </p:spPr>
          <p:txBody>
            <a:bodyPr spcFirstLastPara="1" wrap="none" lIns="186521" tIns="149217" rIns="186521" bIns="149217" numCol="1" rtlCol="0">
              <a:prstTxWarp prst="textArchDown">
                <a:avLst>
                  <a:gd name="adj" fmla="val 333329"/>
                </a:avLst>
              </a:prstTxWarp>
              <a:spAutoFit/>
            </a:bodyPr>
            <a:lstStyle/>
            <a:p>
              <a:pPr algn="ctr" defTabSz="932563">
                <a:lnSpc>
                  <a:spcPct val="90000"/>
                </a:lnSpc>
                <a:spcAft>
                  <a:spcPts val="612"/>
                </a:spcAft>
                <a:defRPr/>
              </a:pPr>
              <a:r>
                <a:rPr lang="en-US" sz="1836">
                  <a:solidFill>
                    <a:schemeClr val="accent2"/>
                  </a:solidFill>
                  <a:latin typeface="Segoe UI"/>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783151" y="1505659"/>
            <a:ext cx="3297271" cy="3288283"/>
            <a:chOff x="3866074" y="1051606"/>
            <a:chExt cx="4666442" cy="4653731"/>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4" y="1051606"/>
              <a:ext cx="4666442" cy="4653731"/>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990581" rIns="275636" bIns="275636"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990581" rIns="990581" bIns="275636"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275637" rIns="990582" bIns="990581"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275636" rIns="275636" bIns="990581"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87" y="2689257"/>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27" y="1603252"/>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4" y="3889536"/>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294214" y="1743037"/>
            <a:ext cx="2920183" cy="3522713"/>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867417">
            <a:off x="1669229" y="1824100"/>
            <a:ext cx="2920181" cy="3515989"/>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820768" y="1163863"/>
            <a:ext cx="2920183" cy="3454941"/>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2146627" y="1661398"/>
            <a:ext cx="2867050" cy="3005932"/>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356286" y="2126774"/>
            <a:ext cx="2156115" cy="2156115"/>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6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894875" y="2801980"/>
            <a:ext cx="1093814" cy="6968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2"/>
          </a:solidFill>
          <a:ln w="31750"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567104" y="3422345"/>
            <a:ext cx="2703805" cy="908317"/>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8" name="Title 1">
            <a:extLst>
              <a:ext uri="{FF2B5EF4-FFF2-40B4-BE49-F238E27FC236}">
                <a16:creationId xmlns:a16="http://schemas.microsoft.com/office/drawing/2014/main" id="{9E6FEAD4-C261-405A-A419-9C1788DAA428}"/>
              </a:ext>
            </a:extLst>
          </p:cNvPr>
          <p:cNvSpPr>
            <a:spLocks noGrp="1"/>
          </p:cNvSpPr>
          <p:nvPr>
            <p:ph type="title"/>
          </p:nvPr>
        </p:nvSpPr>
        <p:spPr>
          <a:xfrm>
            <a:off x="612767" y="313762"/>
            <a:ext cx="11237870" cy="565027"/>
          </a:xfrm>
        </p:spPr>
        <p:txBody>
          <a:bodyPr/>
          <a:lstStyle/>
          <a:p>
            <a:r>
              <a:rPr lang="en-US"/>
              <a:t>Microsoft Cloud Adoption Framework for Azure</a:t>
            </a:r>
          </a:p>
        </p:txBody>
      </p:sp>
      <p:sp>
        <p:nvSpPr>
          <p:cNvPr id="2" name="TextBox 1">
            <a:extLst>
              <a:ext uri="{FF2B5EF4-FFF2-40B4-BE49-F238E27FC236}">
                <a16:creationId xmlns:a16="http://schemas.microsoft.com/office/drawing/2014/main" id="{D20947D1-349B-4285-9B88-E9F8AB51FAA2}"/>
              </a:ext>
            </a:extLst>
          </p:cNvPr>
          <p:cNvSpPr txBox="1"/>
          <p:nvPr/>
        </p:nvSpPr>
        <p:spPr>
          <a:xfrm>
            <a:off x="1026888" y="5772035"/>
            <a:ext cx="9534990" cy="962845"/>
          </a:xfrm>
          <a:prstGeom prst="rect">
            <a:avLst/>
          </a:prstGeom>
          <a:noFill/>
        </p:spPr>
        <p:txBody>
          <a:bodyPr wrap="square" lIns="0" tIns="0" rIns="0" bIns="0" rtlCol="0">
            <a:spAutoFit/>
          </a:bodyPr>
          <a:lstStyle/>
          <a:p>
            <a:r>
              <a:rPr lang="en-US" sz="2040" b="1">
                <a:gradFill>
                  <a:gsLst>
                    <a:gs pos="2917">
                      <a:schemeClr val="tx1"/>
                    </a:gs>
                    <a:gs pos="30000">
                      <a:schemeClr val="tx1"/>
                    </a:gs>
                  </a:gsLst>
                  <a:lin ang="5400000" scaled="0"/>
                </a:gradFill>
              </a:rPr>
              <a:t>Align</a:t>
            </a:r>
            <a:r>
              <a:rPr lang="en-US" sz="2040">
                <a:gradFill>
                  <a:gsLst>
                    <a:gs pos="2917">
                      <a:schemeClr val="tx1"/>
                    </a:gs>
                    <a:gs pos="30000">
                      <a:schemeClr val="tx1"/>
                    </a:gs>
                  </a:gsLst>
                  <a:lin ang="5400000" scaled="0"/>
                </a:gradFill>
              </a:rPr>
              <a:t>—business, people and technology strategy.</a:t>
            </a:r>
          </a:p>
          <a:p>
            <a:r>
              <a:rPr lang="en-US" sz="2040" b="1">
                <a:gradFill>
                  <a:gsLst>
                    <a:gs pos="2917">
                      <a:schemeClr val="tx1"/>
                    </a:gs>
                    <a:gs pos="30000">
                      <a:schemeClr val="tx1"/>
                    </a:gs>
                  </a:gsLst>
                  <a:lin ang="5400000" scaled="0"/>
                </a:gradFill>
              </a:rPr>
              <a:t>Achieve</a:t>
            </a:r>
            <a:r>
              <a:rPr lang="en-US" sz="2040">
                <a:gradFill>
                  <a:gsLst>
                    <a:gs pos="2917">
                      <a:schemeClr val="tx1"/>
                    </a:gs>
                    <a:gs pos="30000">
                      <a:schemeClr val="tx1"/>
                    </a:gs>
                  </a:gsLst>
                  <a:lin ang="5400000" scaled="0"/>
                </a:gradFill>
              </a:rPr>
              <a:t>—business goals with actionable, efficient, and comprehensive guidance.</a:t>
            </a:r>
          </a:p>
          <a:p>
            <a:r>
              <a:rPr lang="en-US" sz="2040" b="1">
                <a:gradFill>
                  <a:gsLst>
                    <a:gs pos="2917">
                      <a:schemeClr val="tx1"/>
                    </a:gs>
                    <a:gs pos="30000">
                      <a:schemeClr val="tx1"/>
                    </a:gs>
                  </a:gsLst>
                  <a:lin ang="5400000" scaled="0"/>
                </a:gradFill>
              </a:rPr>
              <a:t>Deliver</a:t>
            </a:r>
            <a:r>
              <a:rPr lang="en-US" sz="204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5E-6 0.0449 L 2.5E-6 3.33333E-6 " pathEditMode="relative" rAng="0" ptsTypes="AA">
                                      <p:cBhvr>
                                        <p:cTn id="44" dur="600" fill="hold"/>
                                        <p:tgtEl>
                                          <p:spTgt spid="16"/>
                                        </p:tgtEl>
                                        <p:attrNameLst>
                                          <p:attrName>ppt_x</p:attrName>
                                          <p:attrName>ppt_y</p:attrName>
                                        </p:attrNameLst>
                                      </p:cBhvr>
                                      <p:rCtr x="0" y="-2245"/>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3 -1.11111E-6 L 5E-6 -1.11111E-6 " pathEditMode="relative" rAng="0" ptsTypes="AA">
                                      <p:cBhvr>
                                        <p:cTn id="57" dur="600" fill="hold"/>
                                        <p:tgtEl>
                                          <p:spTgt spid="14"/>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86692" y="704872"/>
            <a:ext cx="10146537" cy="576340"/>
          </a:xfrm>
          <a:prstGeom prst="rect">
            <a:avLst/>
          </a:prstGeom>
          <a:noFill/>
        </p:spPr>
        <p:txBody>
          <a:bodyPr wrap="square" lIns="0" tIns="0" rIns="0" bIns="0" rtlCol="0">
            <a:spAutoFit/>
          </a:bodyPr>
          <a:lstStyle/>
          <a:p>
            <a:pPr defTabSz="932563">
              <a:defRPr/>
            </a:pPr>
            <a:r>
              <a:rPr lang="en-US" sz="3672" spc="-150">
                <a:ln w="3175">
                  <a:noFill/>
                </a:ln>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97512" y="2968609"/>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b="1">
                <a:solidFill>
                  <a:schemeClr val="tx1"/>
                </a:solidFill>
                <a:latin typeface="Segoe UI Semibold"/>
                <a:ea typeface="+mn-lt"/>
                <a:cs typeface="Segoe UI Semibold"/>
              </a:rPr>
              <a:t>Define strategy</a:t>
            </a:r>
          </a:p>
          <a:p>
            <a:pPr defTabSz="932597">
              <a:defRPr/>
            </a:pPr>
            <a:r>
              <a:rPr lang="en-US" sz="1632">
                <a:solidFill>
                  <a:srgbClr val="000000"/>
                </a:solidFill>
                <a:latin typeface="Segoe UI"/>
                <a:ea typeface="Segoe UI Black"/>
                <a:cs typeface="Calibri" panose="020F0502020204030204"/>
              </a:rPr>
              <a:t>Define </a:t>
            </a:r>
            <a:r>
              <a:rPr lang="en-US" sz="1632">
                <a:solidFill>
                  <a:schemeClr val="tx1"/>
                </a:solidFill>
                <a:latin typeface="Segoe UI"/>
                <a:ea typeface="Segoe UI Black"/>
                <a:cs typeface="Calibri" panose="020F0502020204030204"/>
              </a:rPr>
              <a:t>business</a:t>
            </a:r>
            <a:r>
              <a:rPr lang="en-US" sz="1632">
                <a:solidFill>
                  <a:srgbClr val="000000"/>
                </a:solidFill>
                <a:latin typeface="Segoe UI"/>
                <a:ea typeface="Segoe UI Black"/>
                <a:cs typeface="Calibri" panose="020F0502020204030204"/>
              </a:rPr>
              <a:t> justification and expected outcomes </a:t>
            </a:r>
            <a:endParaRPr lang="en-US" sz="1632">
              <a:solidFill>
                <a:srgbClr val="000000"/>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20757" y="2968609"/>
            <a:ext cx="247091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Plan</a:t>
            </a:r>
          </a:p>
          <a:p>
            <a:pPr defTabSz="932597">
              <a:defRPr/>
            </a:pPr>
            <a:r>
              <a:rPr lang="en-US" sz="1632">
                <a:solidFill>
                  <a:schemeClr val="tx1"/>
                </a:solidFill>
                <a:latin typeface="Segoe UI"/>
                <a:ea typeface="+mn-lt"/>
                <a:cs typeface="Calibri" panose="020F0502020204030204"/>
              </a:rPr>
              <a:t>Align actionable cloud adoption plan to business outcomes</a:t>
            </a:r>
            <a:endParaRPr lang="en-US" sz="1632">
              <a:solidFill>
                <a:schemeClr val="tx1"/>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44000" y="2968609"/>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Ready</a:t>
            </a:r>
          </a:p>
          <a:p>
            <a:pPr defTabSz="932597">
              <a:defRPr/>
            </a:pPr>
            <a:r>
              <a:rPr lang="en-US" sz="1632">
                <a:solidFill>
                  <a:schemeClr val="tx1"/>
                </a:solidFill>
                <a:latin typeface="Segoe UI"/>
                <a:ea typeface="+mn-lt"/>
                <a:cs typeface="Calibri" panose="020F0502020204030204"/>
              </a:rPr>
              <a:t>Prepare people, process and environment for change</a:t>
            </a:r>
            <a:endParaRPr lang="en-US" sz="1632">
              <a:solidFill>
                <a:schemeClr val="tx1"/>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067246" y="2968609"/>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Adopt</a:t>
            </a:r>
          </a:p>
          <a:p>
            <a:pPr defTabSz="950846" fontAlgn="base">
              <a:lnSpc>
                <a:spcPct val="90000"/>
              </a:lnSpc>
              <a:spcBef>
                <a:spcPct val="0"/>
              </a:spcBef>
              <a:spcAft>
                <a:spcPts val="612"/>
              </a:spcAft>
              <a:defRPr/>
            </a:pPr>
            <a:r>
              <a:rPr lang="en-US" sz="1632" b="1">
                <a:solidFill>
                  <a:schemeClr val="tx1"/>
                </a:solidFill>
                <a:latin typeface="Segoe UI"/>
                <a:cs typeface="Segoe UI" pitchFamily="34" charset="0"/>
              </a:rPr>
              <a:t>Migrate</a:t>
            </a:r>
            <a:r>
              <a:rPr lang="en-US" sz="1632">
                <a:solidFill>
                  <a:schemeClr val="tx1"/>
                </a:solidFill>
                <a:latin typeface="Segoe UI"/>
                <a:cs typeface="Segoe UI" pitchFamily="34" charset="0"/>
              </a:rPr>
              <a:t> or </a:t>
            </a:r>
            <a:r>
              <a:rPr lang="en-US" sz="1632" b="1">
                <a:solidFill>
                  <a:schemeClr val="tx1"/>
                </a:solidFill>
                <a:latin typeface="Segoe UI"/>
                <a:cs typeface="Segoe UI" pitchFamily="34" charset="0"/>
              </a:rPr>
              <a:t>Innovate</a:t>
            </a:r>
          </a:p>
          <a:p>
            <a:pPr defTabSz="950846" fontAlgn="base">
              <a:lnSpc>
                <a:spcPct val="90000"/>
              </a:lnSpc>
              <a:spcBef>
                <a:spcPct val="0"/>
              </a:spcBef>
              <a:spcAft>
                <a:spcPts val="612"/>
              </a:spcAft>
              <a:defRPr/>
            </a:pPr>
            <a:r>
              <a:rPr lang="en-US" sz="1632">
                <a:solidFill>
                  <a:schemeClr val="tx1"/>
                </a:solidFill>
                <a:latin typeface="Segoe UI"/>
                <a:ea typeface="+mn-lt"/>
                <a:cs typeface="Calibri" panose="020F0502020204030204"/>
              </a:rPr>
              <a:t>Implement desired changes across IT and business processes</a:t>
            </a:r>
          </a:p>
          <a:p>
            <a:pPr defTabSz="950846" fontAlgn="base">
              <a:lnSpc>
                <a:spcPct val="90000"/>
              </a:lnSpc>
              <a:spcBef>
                <a:spcPct val="0"/>
              </a:spcBef>
              <a:spcAft>
                <a:spcPts val="612"/>
              </a:spcAft>
              <a:defRPr/>
            </a:pPr>
            <a:endParaRPr lang="en-US" sz="1224">
              <a:solidFill>
                <a:srgbClr val="00000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832379" y="4997913"/>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Govern</a:t>
            </a:r>
          </a:p>
          <a:p>
            <a:pPr defTabSz="932597">
              <a:defRPr/>
            </a:pPr>
            <a:r>
              <a:rPr lang="en-US" sz="1632">
                <a:solidFill>
                  <a:schemeClr val="tx1"/>
                </a:solidFill>
                <a:latin typeface="Segoe UI"/>
                <a:ea typeface="+mn-lt"/>
                <a:cs typeface="Calibri" panose="020F0502020204030204"/>
              </a:rPr>
              <a:t>Comply, control and secure</a:t>
            </a:r>
          </a:p>
          <a:p>
            <a:pPr defTabSz="950846" fontAlgn="base">
              <a:lnSpc>
                <a:spcPct val="90000"/>
              </a:lnSpc>
              <a:spcBef>
                <a:spcPct val="0"/>
              </a:spcBef>
              <a:spcAft>
                <a:spcPts val="612"/>
              </a:spcAft>
              <a:defRPr/>
            </a:pPr>
            <a:endParaRPr lang="en-US" sz="1224">
              <a:solidFill>
                <a:srgbClr val="00000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55624" y="4997913"/>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Manage</a:t>
            </a:r>
          </a:p>
          <a:p>
            <a:pPr defTabSz="950846" fontAlgn="base">
              <a:lnSpc>
                <a:spcPct val="90000"/>
              </a:lnSpc>
              <a:spcBef>
                <a:spcPct val="0"/>
              </a:spcBef>
              <a:spcAft>
                <a:spcPts val="612"/>
              </a:spcAft>
              <a:defRPr/>
            </a:pPr>
            <a:r>
              <a:rPr lang="en-US" sz="1632">
                <a:solidFill>
                  <a:schemeClr val="tx1"/>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61604" y="3289299"/>
            <a:ext cx="65538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84559"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78457" y="3289299"/>
            <a:ext cx="19553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6001398"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191504" y="3289299"/>
            <a:ext cx="185823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917314"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869953" y="5711804"/>
            <a:ext cx="2033072" cy="156613"/>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79103" y="5711804"/>
            <a:ext cx="1321000" cy="156613"/>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917127" y="5313330"/>
            <a:ext cx="16998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654272" y="2498407"/>
            <a:ext cx="303644" cy="376349"/>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26236" y="2456281"/>
            <a:ext cx="462203" cy="46060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348247" y="2496994"/>
            <a:ext cx="378912" cy="379172"/>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189670" y="4670366"/>
            <a:ext cx="351852" cy="358539"/>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836" err="1">
                <a:solidFill>
                  <a:srgbClr val="000000"/>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8022393" y="4697226"/>
            <a:ext cx="340276" cy="340264"/>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00000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215837" y="2520733"/>
            <a:ext cx="472941" cy="33169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8192" y="1314226"/>
            <a:ext cx="11237870" cy="941711"/>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557" lvl="1" defTabSz="932563">
              <a:spcAft>
                <a:spcPts val="1399"/>
              </a:spcAft>
            </a:pPr>
            <a:r>
              <a:rPr lang="en-US" sz="2040">
                <a:solidFill>
                  <a:srgbClr val="0078D4"/>
                </a:solidFill>
                <a:latin typeface="Segoe UI "/>
              </a:rPr>
              <a:t>Proven business and technical guidance to help customers create and implement the </a:t>
            </a:r>
            <a:r>
              <a:rPr lang="en-US" sz="2040" b="1">
                <a:solidFill>
                  <a:srgbClr val="0078D4"/>
                </a:solidFill>
                <a:latin typeface="Segoe UI "/>
              </a:rPr>
              <a:t>business and technology strategies </a:t>
            </a:r>
            <a:r>
              <a:rPr lang="en-US" sz="2040">
                <a:solidFill>
                  <a:srgbClr val="0078D4"/>
                </a:solidFill>
                <a:latin typeface="Segoe UI "/>
              </a:rPr>
              <a:t>necessary to succeed in the cloud</a:t>
            </a:r>
          </a:p>
        </p:txBody>
      </p:sp>
      <p:sp>
        <p:nvSpPr>
          <p:cNvPr id="103" name="TextBox 102">
            <a:extLst>
              <a:ext uri="{FF2B5EF4-FFF2-40B4-BE49-F238E27FC236}">
                <a16:creationId xmlns:a16="http://schemas.microsoft.com/office/drawing/2014/main" id="{C0343C7D-A6C2-4870-A047-CFC3E746B6EA}"/>
              </a:ext>
            </a:extLst>
          </p:cNvPr>
          <p:cNvSpPr txBox="1"/>
          <p:nvPr/>
        </p:nvSpPr>
        <p:spPr>
          <a:xfrm>
            <a:off x="336873" y="6388161"/>
            <a:ext cx="7318751" cy="280718"/>
          </a:xfrm>
          <a:prstGeom prst="rect">
            <a:avLst/>
          </a:prstGeom>
          <a:noFill/>
        </p:spPr>
        <p:txBody>
          <a:bodyPr wrap="square">
            <a:spAutoFit/>
          </a:bodyPr>
          <a:lstStyle/>
          <a:p>
            <a:r>
              <a:rPr lang="en-US" sz="1224" kern="0">
                <a:latin typeface="Segoe UI"/>
                <a:cs typeface="Segoe UI" pitchFamily="34" charset="0"/>
              </a:rPr>
              <a:t>Learn more at </a:t>
            </a:r>
            <a:r>
              <a:rPr lang="en-US" sz="1224" kern="0">
                <a:solidFill>
                  <a:schemeClr val="accent1"/>
                </a:solidFill>
                <a:latin typeface="Segoe UI"/>
                <a:cs typeface="Segoe UI" pitchFamily="34" charset="0"/>
              </a:rPr>
              <a:t>: </a:t>
            </a:r>
            <a:r>
              <a:rPr lang="en-US" sz="1224" kern="0">
                <a:solidFill>
                  <a:schemeClr val="accent1"/>
                </a:solidFill>
                <a:latin typeface="Segoe UI"/>
                <a:cs typeface="Segoe UI" pitchFamily="34" charset="0"/>
                <a:hlinkClick r:id="rId4"/>
              </a:rPr>
              <a:t>https://azure.microsoft.com/en-us/cloud-adoption-framework/</a:t>
            </a:r>
            <a:endParaRPr lang="en-US" sz="1224" kern="0">
              <a:solidFill>
                <a:schemeClr val="accent1"/>
              </a:solidFill>
              <a:latin typeface="Segoe UI"/>
              <a:cs typeface="Segoe UI" pitchFamily="34" charset="0"/>
            </a:endParaRPr>
          </a:p>
        </p:txBody>
      </p:sp>
    </p:spTree>
    <p:extLst>
      <p:ext uri="{BB962C8B-B14F-4D97-AF65-F5344CB8AC3E}">
        <p14:creationId xmlns:p14="http://schemas.microsoft.com/office/powerpoint/2010/main" val="1310678578"/>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Critical Design Areas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4" name="TextBox 453">
            <a:extLst>
              <a:ext uri="{FF2B5EF4-FFF2-40B4-BE49-F238E27FC236}">
                <a16:creationId xmlns:a16="http://schemas.microsoft.com/office/drawing/2014/main" id="{B1DEEE1C-B836-4620-9D2E-CD633DEBBD75}"/>
              </a:ext>
            </a:extLst>
          </p:cNvPr>
          <p:cNvSpPr txBox="1"/>
          <p:nvPr/>
        </p:nvSpPr>
        <p:spPr>
          <a:xfrm>
            <a:off x="1592536" y="6346194"/>
            <a:ext cx="978160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cs typeface="Segoe UI"/>
            </a:endParaRPr>
          </a:p>
        </p:txBody>
      </p:sp>
      <p:sp>
        <p:nvSpPr>
          <p:cNvPr id="480" name="TextBox 479">
            <a:extLst>
              <a:ext uri="{FF2B5EF4-FFF2-40B4-BE49-F238E27FC236}">
                <a16:creationId xmlns:a16="http://schemas.microsoft.com/office/drawing/2014/main" id="{15EED026-035E-4035-BB8A-A58C57A1484F}"/>
              </a:ext>
            </a:extLst>
          </p:cNvPr>
          <p:cNvSpPr txBox="1"/>
          <p:nvPr/>
        </p:nvSpPr>
        <p:spPr>
          <a:xfrm>
            <a:off x="413030" y="6488362"/>
            <a:ext cx="1172323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a:gradFill>
                  <a:gsLst>
                    <a:gs pos="2917">
                      <a:schemeClr val="tx1"/>
                    </a:gs>
                    <a:gs pos="30000">
                      <a:schemeClr val="tx1"/>
                    </a:gs>
                  </a:gsLst>
                  <a:lin ang="5400000" scaled="0"/>
                </a:gradFill>
              </a:rPr>
              <a:t>Learn more at </a:t>
            </a:r>
            <a:r>
              <a:rPr lang="en-US" sz="1200">
                <a:solidFill>
                  <a:srgbClr val="0078D4"/>
                </a:solidFill>
              </a:rPr>
              <a:t>: </a:t>
            </a:r>
            <a:r>
              <a:rPr lang="en-US" sz="1200">
                <a:ea typeface="+mn-lt"/>
                <a:cs typeface="+mn-lt"/>
                <a:hlinkClick r:id="rId7"/>
              </a:rPr>
              <a:t>https://docs.microsoft.com/en-us/azure/cloud-adoption-framework/ready/enterprise-scale/design-guidelines#critical-design-areas</a:t>
            </a:r>
            <a:endParaRPr lang="en-GB" sz="1200">
              <a:ea typeface="+mn-lt"/>
              <a:cs typeface="+mn-lt"/>
            </a:endParaRPr>
          </a:p>
        </p:txBody>
      </p:sp>
    </p:spTree>
    <p:extLst>
      <p:ext uri="{BB962C8B-B14F-4D97-AF65-F5344CB8AC3E}">
        <p14:creationId xmlns:p14="http://schemas.microsoft.com/office/powerpoint/2010/main" val="25420066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D25622A-DB84-4FE4-B82F-B5001D95155B}"/>
                                            </p:graphicEl>
                                          </p:spTgt>
                                        </p:tgtEl>
                                        <p:attrNameLst>
                                          <p:attrName>style.visibility</p:attrName>
                                        </p:attrNameLst>
                                      </p:cBhvr>
                                      <p:to>
                                        <p:strVal val="visible"/>
                                      </p:to>
                                    </p:set>
                                    <p:animEffect transition="in" filter="fade">
                                      <p:cBhvr>
                                        <p:cTn id="7" dur="500"/>
                                        <p:tgtEl>
                                          <p:spTgt spid="7">
                                            <p:graphicEl>
                                              <a:dgm id="{5D25622A-DB84-4FE4-B82F-B5001D9515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3D0AEF3F-B143-489D-B1B3-0D05146BFE17}"/>
                                            </p:graphicEl>
                                          </p:spTgt>
                                        </p:tgtEl>
                                        <p:attrNameLst>
                                          <p:attrName>style.visibility</p:attrName>
                                        </p:attrNameLst>
                                      </p:cBhvr>
                                      <p:to>
                                        <p:strVal val="visible"/>
                                      </p:to>
                                    </p:set>
                                    <p:animEffect transition="in" filter="fade">
                                      <p:cBhvr>
                                        <p:cTn id="10" dur="500"/>
                                        <p:tgtEl>
                                          <p:spTgt spid="7">
                                            <p:graphicEl>
                                              <a:dgm id="{3D0AEF3F-B143-489D-B1B3-0D05146BFE1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C777BAF3-A8CE-454A-B8DF-F17559E18DC6}"/>
                                            </p:graphicEl>
                                          </p:spTgt>
                                        </p:tgtEl>
                                        <p:attrNameLst>
                                          <p:attrName>style.visibility</p:attrName>
                                        </p:attrNameLst>
                                      </p:cBhvr>
                                      <p:to>
                                        <p:strVal val="visible"/>
                                      </p:to>
                                    </p:set>
                                    <p:animEffect transition="in" filter="fade">
                                      <p:cBhvr>
                                        <p:cTn id="13" dur="500"/>
                                        <p:tgtEl>
                                          <p:spTgt spid="7">
                                            <p:graphicEl>
                                              <a:dgm id="{C777BAF3-A8CE-454A-B8DF-F17559E18DC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7ED0A2F5-F723-49EF-A5A7-3C77B4FB6A4F}"/>
                                            </p:graphicEl>
                                          </p:spTgt>
                                        </p:tgtEl>
                                        <p:attrNameLst>
                                          <p:attrName>style.visibility</p:attrName>
                                        </p:attrNameLst>
                                      </p:cBhvr>
                                      <p:to>
                                        <p:strVal val="visible"/>
                                      </p:to>
                                    </p:set>
                                    <p:animEffect transition="in" filter="fade">
                                      <p:cBhvr>
                                        <p:cTn id="18" dur="500"/>
                                        <p:tgtEl>
                                          <p:spTgt spid="7">
                                            <p:graphicEl>
                                              <a:dgm id="{7ED0A2F5-F723-49EF-A5A7-3C77B4FB6A4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21D1EE35-6B95-468D-82CF-69EA1860060F}"/>
                                            </p:graphicEl>
                                          </p:spTgt>
                                        </p:tgtEl>
                                        <p:attrNameLst>
                                          <p:attrName>style.visibility</p:attrName>
                                        </p:attrNameLst>
                                      </p:cBhvr>
                                      <p:to>
                                        <p:strVal val="visible"/>
                                      </p:to>
                                    </p:set>
                                    <p:animEffect transition="in" filter="fade">
                                      <p:cBhvr>
                                        <p:cTn id="21" dur="500"/>
                                        <p:tgtEl>
                                          <p:spTgt spid="7">
                                            <p:graphicEl>
                                              <a:dgm id="{21D1EE35-6B95-468D-82CF-69EA1860060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28F810D6-3D2A-49B2-9358-3A1932C032E6}"/>
                                            </p:graphicEl>
                                          </p:spTgt>
                                        </p:tgtEl>
                                        <p:attrNameLst>
                                          <p:attrName>style.visibility</p:attrName>
                                        </p:attrNameLst>
                                      </p:cBhvr>
                                      <p:to>
                                        <p:strVal val="visible"/>
                                      </p:to>
                                    </p:set>
                                    <p:animEffect transition="in" filter="fade">
                                      <p:cBhvr>
                                        <p:cTn id="24" dur="500"/>
                                        <p:tgtEl>
                                          <p:spTgt spid="7">
                                            <p:graphicEl>
                                              <a:dgm id="{28F810D6-3D2A-49B2-9358-3A1932C032E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44DF07C3-9084-4F2E-B582-EBC0D0AD4A40}"/>
                                            </p:graphicEl>
                                          </p:spTgt>
                                        </p:tgtEl>
                                        <p:attrNameLst>
                                          <p:attrName>style.visibility</p:attrName>
                                        </p:attrNameLst>
                                      </p:cBhvr>
                                      <p:to>
                                        <p:strVal val="visible"/>
                                      </p:to>
                                    </p:set>
                                    <p:animEffect transition="in" filter="fade">
                                      <p:cBhvr>
                                        <p:cTn id="29" dur="500"/>
                                        <p:tgtEl>
                                          <p:spTgt spid="7">
                                            <p:graphicEl>
                                              <a:dgm id="{44DF07C3-9084-4F2E-B582-EBC0D0AD4A4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DFBAE3E-516B-4CB3-BE34-8E60FDDDDCB3}"/>
                                            </p:graphicEl>
                                          </p:spTgt>
                                        </p:tgtEl>
                                        <p:attrNameLst>
                                          <p:attrName>style.visibility</p:attrName>
                                        </p:attrNameLst>
                                      </p:cBhvr>
                                      <p:to>
                                        <p:strVal val="visible"/>
                                      </p:to>
                                    </p:set>
                                    <p:animEffect transition="in" filter="fade">
                                      <p:cBhvr>
                                        <p:cTn id="32" dur="500"/>
                                        <p:tgtEl>
                                          <p:spTgt spid="7">
                                            <p:graphicEl>
                                              <a:dgm id="{2DFBAE3E-516B-4CB3-BE34-8E60FDDDDCB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D3A87E0D-C7BD-4244-9544-88C569A98210}"/>
                                            </p:graphicEl>
                                          </p:spTgt>
                                        </p:tgtEl>
                                        <p:attrNameLst>
                                          <p:attrName>style.visibility</p:attrName>
                                        </p:attrNameLst>
                                      </p:cBhvr>
                                      <p:to>
                                        <p:strVal val="visible"/>
                                      </p:to>
                                    </p:set>
                                    <p:animEffect transition="in" filter="fade">
                                      <p:cBhvr>
                                        <p:cTn id="35" dur="500"/>
                                        <p:tgtEl>
                                          <p:spTgt spid="7">
                                            <p:graphicEl>
                                              <a:dgm id="{D3A87E0D-C7BD-4244-9544-88C569A9821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graphicEl>
                                              <a:dgm id="{D36B881B-03CF-4516-BF77-6A0D0DDE8AAA}"/>
                                            </p:graphicEl>
                                          </p:spTgt>
                                        </p:tgtEl>
                                        <p:attrNameLst>
                                          <p:attrName>style.visibility</p:attrName>
                                        </p:attrNameLst>
                                      </p:cBhvr>
                                      <p:to>
                                        <p:strVal val="visible"/>
                                      </p:to>
                                    </p:set>
                                    <p:animEffect transition="in" filter="fade">
                                      <p:cBhvr>
                                        <p:cTn id="40" dur="500"/>
                                        <p:tgtEl>
                                          <p:spTgt spid="7">
                                            <p:graphicEl>
                                              <a:dgm id="{D36B881B-03CF-4516-BF77-6A0D0DDE8AA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69E383DF-6C9B-4DD9-9D42-EE1B54548E6F}"/>
                                            </p:graphicEl>
                                          </p:spTgt>
                                        </p:tgtEl>
                                        <p:attrNameLst>
                                          <p:attrName>style.visibility</p:attrName>
                                        </p:attrNameLst>
                                      </p:cBhvr>
                                      <p:to>
                                        <p:strVal val="visible"/>
                                      </p:to>
                                    </p:set>
                                    <p:animEffect transition="in" filter="fade">
                                      <p:cBhvr>
                                        <p:cTn id="43" dur="500"/>
                                        <p:tgtEl>
                                          <p:spTgt spid="7">
                                            <p:graphicEl>
                                              <a:dgm id="{69E383DF-6C9B-4DD9-9D42-EE1B54548E6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CF886A95-A4BC-4F34-8F91-72ADA0AFCF2D}"/>
                                            </p:graphicEl>
                                          </p:spTgt>
                                        </p:tgtEl>
                                        <p:attrNameLst>
                                          <p:attrName>style.visibility</p:attrName>
                                        </p:attrNameLst>
                                      </p:cBhvr>
                                      <p:to>
                                        <p:strVal val="visible"/>
                                      </p:to>
                                    </p:set>
                                    <p:animEffect transition="in" filter="fade">
                                      <p:cBhvr>
                                        <p:cTn id="46" dur="500"/>
                                        <p:tgtEl>
                                          <p:spTgt spid="7">
                                            <p:graphicEl>
                                              <a:dgm id="{CF886A95-A4BC-4F34-8F91-72ADA0AFCF2D}"/>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3ADB3B62-0CF0-4516-A6E4-C6F0292C3558}"/>
                                            </p:graphicEl>
                                          </p:spTgt>
                                        </p:tgtEl>
                                        <p:attrNameLst>
                                          <p:attrName>style.visibility</p:attrName>
                                        </p:attrNameLst>
                                      </p:cBhvr>
                                      <p:to>
                                        <p:strVal val="visible"/>
                                      </p:to>
                                    </p:set>
                                    <p:animEffect transition="in" filter="fade">
                                      <p:cBhvr>
                                        <p:cTn id="51" dur="500"/>
                                        <p:tgtEl>
                                          <p:spTgt spid="7">
                                            <p:graphicEl>
                                              <a:dgm id="{3ADB3B62-0CF0-4516-A6E4-C6F0292C3558}"/>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DF4E098E-F011-422D-8964-85E7B23E1DA7}"/>
                                            </p:graphicEl>
                                          </p:spTgt>
                                        </p:tgtEl>
                                        <p:attrNameLst>
                                          <p:attrName>style.visibility</p:attrName>
                                        </p:attrNameLst>
                                      </p:cBhvr>
                                      <p:to>
                                        <p:strVal val="visible"/>
                                      </p:to>
                                    </p:set>
                                    <p:animEffect transition="in" filter="fade">
                                      <p:cBhvr>
                                        <p:cTn id="54" dur="500"/>
                                        <p:tgtEl>
                                          <p:spTgt spid="7">
                                            <p:graphicEl>
                                              <a:dgm id="{DF4E098E-F011-422D-8964-85E7B23E1DA7}"/>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C3950890-4AF4-4320-BCDE-9AFB3E4D9526}"/>
                                            </p:graphicEl>
                                          </p:spTgt>
                                        </p:tgtEl>
                                        <p:attrNameLst>
                                          <p:attrName>style.visibility</p:attrName>
                                        </p:attrNameLst>
                                      </p:cBhvr>
                                      <p:to>
                                        <p:strVal val="visible"/>
                                      </p:to>
                                    </p:set>
                                    <p:animEffect transition="in" filter="fade">
                                      <p:cBhvr>
                                        <p:cTn id="57" dur="500"/>
                                        <p:tgtEl>
                                          <p:spTgt spid="7">
                                            <p:graphicEl>
                                              <a:dgm id="{C3950890-4AF4-4320-BCDE-9AFB3E4D952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9B979C08-F35E-4CC9-A78D-7F533F66E13D}"/>
                                            </p:graphicEl>
                                          </p:spTgt>
                                        </p:tgtEl>
                                        <p:attrNameLst>
                                          <p:attrName>style.visibility</p:attrName>
                                        </p:attrNameLst>
                                      </p:cBhvr>
                                      <p:to>
                                        <p:strVal val="visible"/>
                                      </p:to>
                                    </p:set>
                                    <p:animEffect transition="in" filter="fade">
                                      <p:cBhvr>
                                        <p:cTn id="62" dur="500"/>
                                        <p:tgtEl>
                                          <p:spTgt spid="7">
                                            <p:graphicEl>
                                              <a:dgm id="{9B979C08-F35E-4CC9-A78D-7F533F66E13D}"/>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graphicEl>
                                              <a:dgm id="{9BB44B04-0EE7-4880-A27F-7393E5C647A0}"/>
                                            </p:graphicEl>
                                          </p:spTgt>
                                        </p:tgtEl>
                                        <p:attrNameLst>
                                          <p:attrName>style.visibility</p:attrName>
                                        </p:attrNameLst>
                                      </p:cBhvr>
                                      <p:to>
                                        <p:strVal val="visible"/>
                                      </p:to>
                                    </p:set>
                                    <p:animEffect transition="in" filter="fade">
                                      <p:cBhvr>
                                        <p:cTn id="65" dur="500"/>
                                        <p:tgtEl>
                                          <p:spTgt spid="7">
                                            <p:graphicEl>
                                              <a:dgm id="{9BB44B04-0EE7-4880-A27F-7393E5C647A0}"/>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graphicEl>
                                              <a:dgm id="{2E81610D-C806-420B-B67F-2DB3DE2196D3}"/>
                                            </p:graphicEl>
                                          </p:spTgt>
                                        </p:tgtEl>
                                        <p:attrNameLst>
                                          <p:attrName>style.visibility</p:attrName>
                                        </p:attrNameLst>
                                      </p:cBhvr>
                                      <p:to>
                                        <p:strVal val="visible"/>
                                      </p:to>
                                    </p:set>
                                    <p:animEffect transition="in" filter="fade">
                                      <p:cBhvr>
                                        <p:cTn id="68" dur="500"/>
                                        <p:tgtEl>
                                          <p:spTgt spid="7">
                                            <p:graphicEl>
                                              <a:dgm id="{2E81610D-C806-420B-B67F-2DB3DE2196D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graphicEl>
                                              <a:dgm id="{36C6CFA6-984E-4ED4-A111-67779CE75AA3}"/>
                                            </p:graphicEl>
                                          </p:spTgt>
                                        </p:tgtEl>
                                        <p:attrNameLst>
                                          <p:attrName>style.visibility</p:attrName>
                                        </p:attrNameLst>
                                      </p:cBhvr>
                                      <p:to>
                                        <p:strVal val="visible"/>
                                      </p:to>
                                    </p:set>
                                    <p:animEffect transition="in" filter="fade">
                                      <p:cBhvr>
                                        <p:cTn id="73" dur="500"/>
                                        <p:tgtEl>
                                          <p:spTgt spid="7">
                                            <p:graphicEl>
                                              <a:dgm id="{36C6CFA6-984E-4ED4-A111-67779CE75AA3}"/>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graphicEl>
                                              <a:dgm id="{2DC5D214-5750-4C7B-A663-220C53D2B435}"/>
                                            </p:graphicEl>
                                          </p:spTgt>
                                        </p:tgtEl>
                                        <p:attrNameLst>
                                          <p:attrName>style.visibility</p:attrName>
                                        </p:attrNameLst>
                                      </p:cBhvr>
                                      <p:to>
                                        <p:strVal val="visible"/>
                                      </p:to>
                                    </p:set>
                                    <p:animEffect transition="in" filter="fade">
                                      <p:cBhvr>
                                        <p:cTn id="76" dur="500"/>
                                        <p:tgtEl>
                                          <p:spTgt spid="7">
                                            <p:graphicEl>
                                              <a:dgm id="{2DC5D214-5750-4C7B-A663-220C53D2B435}"/>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6C45BAB1-FAD6-4880-B06F-137ABC91CA16}"/>
                                            </p:graphicEl>
                                          </p:spTgt>
                                        </p:tgtEl>
                                        <p:attrNameLst>
                                          <p:attrName>style.visibility</p:attrName>
                                        </p:attrNameLst>
                                      </p:cBhvr>
                                      <p:to>
                                        <p:strVal val="visible"/>
                                      </p:to>
                                    </p:set>
                                    <p:animEffect transition="in" filter="fade">
                                      <p:cBhvr>
                                        <p:cTn id="79" dur="500"/>
                                        <p:tgtEl>
                                          <p:spTgt spid="7">
                                            <p:graphicEl>
                                              <a:dgm id="{6C45BAB1-FAD6-4880-B06F-137ABC91CA16}"/>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
                                            <p:graphicEl>
                                              <a:dgm id="{1F9DE0C6-9A47-4519-86E1-464AEE583F9D}"/>
                                            </p:graphicEl>
                                          </p:spTgt>
                                        </p:tgtEl>
                                        <p:attrNameLst>
                                          <p:attrName>style.visibility</p:attrName>
                                        </p:attrNameLst>
                                      </p:cBhvr>
                                      <p:to>
                                        <p:strVal val="visible"/>
                                      </p:to>
                                    </p:set>
                                    <p:animEffect transition="in" filter="fade">
                                      <p:cBhvr>
                                        <p:cTn id="84" dur="500"/>
                                        <p:tgtEl>
                                          <p:spTgt spid="7">
                                            <p:graphicEl>
                                              <a:dgm id="{1F9DE0C6-9A47-4519-86E1-464AEE583F9D}"/>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
                                            <p:graphicEl>
                                              <a:dgm id="{7D8B5E2A-58E7-4833-B440-E1B96E238F52}"/>
                                            </p:graphicEl>
                                          </p:spTgt>
                                        </p:tgtEl>
                                        <p:attrNameLst>
                                          <p:attrName>style.visibility</p:attrName>
                                        </p:attrNameLst>
                                      </p:cBhvr>
                                      <p:to>
                                        <p:strVal val="visible"/>
                                      </p:to>
                                    </p:set>
                                    <p:animEffect transition="in" filter="fade">
                                      <p:cBhvr>
                                        <p:cTn id="87" dur="500"/>
                                        <p:tgtEl>
                                          <p:spTgt spid="7">
                                            <p:graphicEl>
                                              <a:dgm id="{7D8B5E2A-58E7-4833-B440-E1B96E238F5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
                                            <p:graphicEl>
                                              <a:dgm id="{06E5AB6C-6962-4AE8-B06C-80294E99856F}"/>
                                            </p:graphicEl>
                                          </p:spTgt>
                                        </p:tgtEl>
                                        <p:attrNameLst>
                                          <p:attrName>style.visibility</p:attrName>
                                        </p:attrNameLst>
                                      </p:cBhvr>
                                      <p:to>
                                        <p:strVal val="visible"/>
                                      </p:to>
                                    </p:set>
                                    <p:animEffect transition="in" filter="fade">
                                      <p:cBhvr>
                                        <p:cTn id="90" dur="500"/>
                                        <p:tgtEl>
                                          <p:spTgt spid="7">
                                            <p:graphicEl>
                                              <a:dgm id="{06E5AB6C-6962-4AE8-B06C-80294E99856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D2C57AA5-0D1F-4635-B456-E719F593BBFC}"/>
              </a:ext>
            </a:extLst>
          </p:cNvPr>
          <p:cNvPicPr>
            <a:picLocks noChangeAspect="1"/>
          </p:cNvPicPr>
          <p:nvPr/>
        </p:nvPicPr>
        <p:blipFill>
          <a:blip r:embed="rId3"/>
          <a:srcRect l="18083" t="4097" r="19936" b="4097"/>
          <a:stretch>
            <a:fillRect/>
          </a:stretch>
        </p:blipFill>
        <p:spPr>
          <a:xfrm>
            <a:off x="8248456" y="-1"/>
            <a:ext cx="4187135" cy="6994526"/>
          </a:xfrm>
          <a:custGeom>
            <a:avLst/>
            <a:gdLst>
              <a:gd name="connsiteX0" fmla="*/ 0 w 3995928"/>
              <a:gd name="connsiteY0" fmla="*/ 0 h 6675120"/>
              <a:gd name="connsiteX1" fmla="*/ 3995928 w 3995928"/>
              <a:gd name="connsiteY1" fmla="*/ 0 h 6675120"/>
              <a:gd name="connsiteX2" fmla="*/ 3995928 w 3995928"/>
              <a:gd name="connsiteY2" fmla="*/ 6675120 h 6675120"/>
              <a:gd name="connsiteX3" fmla="*/ 0 w 3995928"/>
              <a:gd name="connsiteY3" fmla="*/ 6675120 h 6675120"/>
            </a:gdLst>
            <a:ahLst/>
            <a:cxnLst>
              <a:cxn ang="0">
                <a:pos x="connsiteX0" y="connsiteY0"/>
              </a:cxn>
              <a:cxn ang="0">
                <a:pos x="connsiteX1" y="connsiteY1"/>
              </a:cxn>
              <a:cxn ang="0">
                <a:pos x="connsiteX2" y="connsiteY2"/>
              </a:cxn>
              <a:cxn ang="0">
                <a:pos x="connsiteX3" y="connsiteY3"/>
              </a:cxn>
            </a:cxnLst>
            <a:rect l="l" t="t" r="r" b="b"/>
            <a:pathLst>
              <a:path w="3995928" h="6675120">
                <a:moveTo>
                  <a:pt x="0" y="0"/>
                </a:moveTo>
                <a:lnTo>
                  <a:pt x="3995928" y="0"/>
                </a:lnTo>
                <a:lnTo>
                  <a:pt x="3995928" y="6675120"/>
                </a:lnTo>
                <a:lnTo>
                  <a:pt x="0" y="6675120"/>
                </a:lnTo>
                <a:close/>
              </a:path>
            </a:pathLst>
          </a:custGeom>
        </p:spPr>
      </p:pic>
      <p:grpSp>
        <p:nvGrpSpPr>
          <p:cNvPr id="37" name="Group 36">
            <a:extLst>
              <a:ext uri="{FF2B5EF4-FFF2-40B4-BE49-F238E27FC236}">
                <a16:creationId xmlns:a16="http://schemas.microsoft.com/office/drawing/2014/main" id="{60ABCED0-059E-400E-851D-897359631182}"/>
              </a:ext>
            </a:extLst>
          </p:cNvPr>
          <p:cNvGrpSpPr/>
          <p:nvPr/>
        </p:nvGrpSpPr>
        <p:grpSpPr>
          <a:xfrm>
            <a:off x="600855" y="5490832"/>
            <a:ext cx="7021648" cy="948774"/>
            <a:chOff x="510324" y="4096003"/>
            <a:chExt cx="6884594" cy="930255"/>
          </a:xfrm>
        </p:grpSpPr>
        <p:sp>
          <p:nvSpPr>
            <p:cNvPr id="38" name="Content Placeholder 3">
              <a:extLst>
                <a:ext uri="{FF2B5EF4-FFF2-40B4-BE49-F238E27FC236}">
                  <a16:creationId xmlns:a16="http://schemas.microsoft.com/office/drawing/2014/main" id="{64993EA1-1890-46D3-86DB-9AA752AC62A2}"/>
                </a:ext>
              </a:extLst>
            </p:cNvPr>
            <p:cNvSpPr txBox="1">
              <a:spLocks/>
            </p:cNvSpPr>
            <p:nvPr/>
          </p:nvSpPr>
          <p:spPr>
            <a:xfrm>
              <a:off x="1250604" y="4096003"/>
              <a:ext cx="6144314" cy="930255"/>
            </a:xfrm>
            <a:prstGeom prst="rect">
              <a:avLst/>
            </a:prstGeom>
            <a:ln>
              <a:noFill/>
            </a:ln>
          </p:spPr>
          <p:txBody>
            <a:bodyPr vert="horz" wrap="square" lIns="0" tIns="0" rIns="0" bIns="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000" b="0" i="0" kern="1200" spc="0" baseline="0">
                  <a:gradFill>
                    <a:gsLst>
                      <a:gs pos="1250">
                        <a:schemeClr val="tx1"/>
                      </a:gs>
                      <a:gs pos="100000">
                        <a:schemeClr val="tx1"/>
                      </a:gs>
                    </a:gsLst>
                    <a:lin ang="5400000" scaled="0"/>
                  </a:gradFill>
                  <a:latin typeface="+mn-lt"/>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1">
                <a:lnSpc>
                  <a:spcPct val="100000"/>
                </a:lnSpc>
                <a:spcBef>
                  <a:spcPts val="204"/>
                </a:spcBef>
                <a:spcAft>
                  <a:spcPts val="204"/>
                </a:spcAft>
                <a:buSzPct val="100000"/>
                <a:buNone/>
                <a:defRPr/>
              </a:pPr>
              <a:r>
                <a:rPr lang="en-US" sz="2040">
                  <a:solidFill>
                    <a:srgbClr val="50E6FF"/>
                  </a:solidFill>
                  <a:latin typeface="Segoe UI Semibold"/>
                  <a:ea typeface="+mn-ea"/>
                  <a:cs typeface="Segoe UI" panose="020B0502040204020203" pitchFamily="34" charset="0"/>
                </a:rPr>
                <a:t>Remediate and automate</a:t>
              </a:r>
            </a:p>
            <a:p>
              <a:pPr marL="0" indent="0" defTabSz="932365" fontAlgn="base">
                <a:lnSpc>
                  <a:spcPct val="100000"/>
                </a:lnSpc>
                <a:spcBef>
                  <a:spcPts val="204"/>
                </a:spcBef>
                <a:spcAft>
                  <a:spcPts val="204"/>
                </a:spcAft>
                <a:buSzPct val="100000"/>
                <a:buNone/>
                <a:defRPr/>
              </a:pPr>
              <a:r>
                <a:rPr lang="en-US" sz="1836">
                  <a:solidFill>
                    <a:srgbClr val="FFFFFF"/>
                  </a:solidFill>
                  <a:latin typeface="Segoe UI"/>
                  <a:ea typeface="+mn-ea"/>
                </a:rPr>
                <a:t>Minimize drift by configuring automated remediation tasks and alerts.</a:t>
              </a:r>
            </a:p>
          </p:txBody>
        </p:sp>
        <p:grpSp>
          <p:nvGrpSpPr>
            <p:cNvPr id="39" name="working parts" descr="working parts">
              <a:extLst>
                <a:ext uri="{FF2B5EF4-FFF2-40B4-BE49-F238E27FC236}">
                  <a16:creationId xmlns:a16="http://schemas.microsoft.com/office/drawing/2014/main" id="{01DB7287-D23E-4D6D-A20B-B42B092958FD}"/>
                </a:ext>
              </a:extLst>
            </p:cNvPr>
            <p:cNvGrpSpPr/>
            <p:nvPr/>
          </p:nvGrpSpPr>
          <p:grpSpPr>
            <a:xfrm>
              <a:off x="510324" y="4293870"/>
              <a:ext cx="534518" cy="534518"/>
              <a:chOff x="1603479" y="5717998"/>
              <a:chExt cx="492116" cy="492116"/>
            </a:xfrm>
          </p:grpSpPr>
          <p:sp>
            <p:nvSpPr>
              <p:cNvPr id="40" name="Freeform: Shape 39">
                <a:extLst>
                  <a:ext uri="{FF2B5EF4-FFF2-40B4-BE49-F238E27FC236}">
                    <a16:creationId xmlns:a16="http://schemas.microsoft.com/office/drawing/2014/main" id="{90F3B86D-3DF2-4057-9675-E9511B8951C0}"/>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41" name="Freeform: Shape 40">
                <a:extLst>
                  <a:ext uri="{FF2B5EF4-FFF2-40B4-BE49-F238E27FC236}">
                    <a16:creationId xmlns:a16="http://schemas.microsoft.com/office/drawing/2014/main" id="{CFABDF1A-B3C2-499B-B3C5-70DD9DED8E61}"/>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grpSp>
      </p:grpSp>
      <p:grpSp>
        <p:nvGrpSpPr>
          <p:cNvPr id="42" name="Group 41">
            <a:extLst>
              <a:ext uri="{FF2B5EF4-FFF2-40B4-BE49-F238E27FC236}">
                <a16:creationId xmlns:a16="http://schemas.microsoft.com/office/drawing/2014/main" id="{0770235B-1C32-42A5-A554-D460A9778837}"/>
              </a:ext>
            </a:extLst>
          </p:cNvPr>
          <p:cNvGrpSpPr/>
          <p:nvPr/>
        </p:nvGrpSpPr>
        <p:grpSpPr>
          <a:xfrm>
            <a:off x="600856" y="4033700"/>
            <a:ext cx="7448497" cy="1317787"/>
            <a:chOff x="618594" y="3163028"/>
            <a:chExt cx="7303111" cy="1292065"/>
          </a:xfrm>
        </p:grpSpPr>
        <p:sp>
          <p:nvSpPr>
            <p:cNvPr id="43" name="Content Placeholder 3">
              <a:extLst>
                <a:ext uri="{FF2B5EF4-FFF2-40B4-BE49-F238E27FC236}">
                  <a16:creationId xmlns:a16="http://schemas.microsoft.com/office/drawing/2014/main" id="{1A9922F2-0890-410C-8F50-620952C62387}"/>
                </a:ext>
              </a:extLst>
            </p:cNvPr>
            <p:cNvSpPr txBox="1">
              <a:spLocks/>
            </p:cNvSpPr>
            <p:nvPr/>
          </p:nvSpPr>
          <p:spPr>
            <a:xfrm>
              <a:off x="1372707" y="3163028"/>
              <a:ext cx="6130480" cy="930255"/>
            </a:xfrm>
            <a:prstGeom prst="rect">
              <a:avLst/>
            </a:prstGeom>
            <a:ln>
              <a:noFill/>
            </a:ln>
          </p:spPr>
          <p:txBody>
            <a:bodyPr vert="horz" wrap="square" lIns="0" tIns="0" rIns="0" bIns="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000" b="0" i="0" kern="1200" spc="0" baseline="0">
                  <a:gradFill>
                    <a:gsLst>
                      <a:gs pos="1250">
                        <a:schemeClr val="tx1"/>
                      </a:gs>
                      <a:gs pos="100000">
                        <a:schemeClr val="tx1"/>
                      </a:gs>
                    </a:gsLst>
                    <a:lin ang="5400000" scaled="0"/>
                  </a:gradFill>
                  <a:latin typeface="+mn-lt"/>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1">
                <a:lnSpc>
                  <a:spcPct val="100000"/>
                </a:lnSpc>
                <a:spcBef>
                  <a:spcPts val="204"/>
                </a:spcBef>
                <a:spcAft>
                  <a:spcPts val="204"/>
                </a:spcAft>
                <a:buSzPct val="100000"/>
                <a:buNone/>
                <a:defRPr/>
              </a:pPr>
              <a:r>
                <a:rPr lang="en-US" sz="2040">
                  <a:solidFill>
                    <a:srgbClr val="50E6FF"/>
                  </a:solidFill>
                  <a:latin typeface="Segoe UI Semibold"/>
                  <a:ea typeface="+mn-ea"/>
                  <a:cs typeface="Segoe UI" panose="020B0502040204020203" pitchFamily="34" charset="0"/>
                </a:rPr>
                <a:t>Apply policies at scale</a:t>
              </a:r>
            </a:p>
            <a:p>
              <a:pPr marL="0" indent="0" defTabSz="932365" fontAlgn="base">
                <a:lnSpc>
                  <a:spcPct val="100000"/>
                </a:lnSpc>
                <a:spcBef>
                  <a:spcPts val="204"/>
                </a:spcBef>
                <a:spcAft>
                  <a:spcPts val="204"/>
                </a:spcAft>
                <a:buSzPct val="100000"/>
                <a:buNone/>
                <a:defRPr/>
              </a:pPr>
              <a:r>
                <a:rPr lang="en-US" sz="1836">
                  <a:solidFill>
                    <a:srgbClr val="FFFFFF"/>
                  </a:solidFill>
                  <a:latin typeface="Segoe UI"/>
                  <a:ea typeface="+mn-ea"/>
                </a:rPr>
                <a:t>Reduce the time needed to audit your environments by having all your compliance data in a single place.</a:t>
              </a:r>
            </a:p>
          </p:txBody>
        </p:sp>
        <p:cxnSp>
          <p:nvCxnSpPr>
            <p:cNvPr id="44" name="Straight Connector 43">
              <a:extLst>
                <a:ext uri="{FF2B5EF4-FFF2-40B4-BE49-F238E27FC236}">
                  <a16:creationId xmlns:a16="http://schemas.microsoft.com/office/drawing/2014/main" id="{0CDF9B3E-2B92-4BAC-8286-9614A6D3A99B}"/>
                </a:ext>
              </a:extLst>
            </p:cNvPr>
            <p:cNvCxnSpPr>
              <a:cxnSpLocks/>
            </p:cNvCxnSpPr>
            <p:nvPr/>
          </p:nvCxnSpPr>
          <p:spPr>
            <a:xfrm>
              <a:off x="1370095" y="4455093"/>
              <a:ext cx="6551610" cy="0"/>
            </a:xfrm>
            <a:prstGeom prst="line">
              <a:avLst/>
            </a:prstGeom>
            <a:ln w="635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whitepapers" descr=" whitepapers">
              <a:extLst>
                <a:ext uri="{FF2B5EF4-FFF2-40B4-BE49-F238E27FC236}">
                  <a16:creationId xmlns:a16="http://schemas.microsoft.com/office/drawing/2014/main" id="{5E5825DF-5289-4EB3-A037-F8206731F017}"/>
                </a:ext>
              </a:extLst>
            </p:cNvPr>
            <p:cNvGrpSpPr/>
            <p:nvPr/>
          </p:nvGrpSpPr>
          <p:grpSpPr>
            <a:xfrm>
              <a:off x="618594" y="3406292"/>
              <a:ext cx="443728" cy="443728"/>
              <a:chOff x="692742" y="5791200"/>
              <a:chExt cx="358188" cy="358188"/>
            </a:xfrm>
          </p:grpSpPr>
          <p:sp>
            <p:nvSpPr>
              <p:cNvPr id="46" name="Freeform: Shape 45">
                <a:extLst>
                  <a:ext uri="{FF2B5EF4-FFF2-40B4-BE49-F238E27FC236}">
                    <a16:creationId xmlns:a16="http://schemas.microsoft.com/office/drawing/2014/main" id="{3DEE6F6E-11D6-4182-84FC-D7EB65A5DEF9}"/>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47" name="Freeform: Shape 46">
                <a:extLst>
                  <a:ext uri="{FF2B5EF4-FFF2-40B4-BE49-F238E27FC236}">
                    <a16:creationId xmlns:a16="http://schemas.microsoft.com/office/drawing/2014/main" id="{AB778834-4298-49FF-9124-D6DCB9700A88}"/>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48" name="Freeform: Shape 47">
                <a:extLst>
                  <a:ext uri="{FF2B5EF4-FFF2-40B4-BE49-F238E27FC236}">
                    <a16:creationId xmlns:a16="http://schemas.microsoft.com/office/drawing/2014/main" id="{5B19122E-ECB7-468F-BB7C-0A24D82F68D7}"/>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49" name="Freeform: Shape 48">
                <a:extLst>
                  <a:ext uri="{FF2B5EF4-FFF2-40B4-BE49-F238E27FC236}">
                    <a16:creationId xmlns:a16="http://schemas.microsoft.com/office/drawing/2014/main" id="{04211229-E0CD-4AC0-A2C7-FB4346C50176}"/>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50" name="Freeform: Shape 49">
                <a:extLst>
                  <a:ext uri="{FF2B5EF4-FFF2-40B4-BE49-F238E27FC236}">
                    <a16:creationId xmlns:a16="http://schemas.microsoft.com/office/drawing/2014/main" id="{8AF451AC-5E9B-4D89-855B-8204182F0048}"/>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52" name="Freeform: Shape 51">
                <a:extLst>
                  <a:ext uri="{FF2B5EF4-FFF2-40B4-BE49-F238E27FC236}">
                    <a16:creationId xmlns:a16="http://schemas.microsoft.com/office/drawing/2014/main" id="{CBF2AB61-75E3-4C25-B2AF-F0197892E6F6}"/>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grpSp>
      </p:grpSp>
      <p:grpSp>
        <p:nvGrpSpPr>
          <p:cNvPr id="53" name="Group 52">
            <a:extLst>
              <a:ext uri="{FF2B5EF4-FFF2-40B4-BE49-F238E27FC236}">
                <a16:creationId xmlns:a16="http://schemas.microsoft.com/office/drawing/2014/main" id="{06017909-52C0-4F93-BBE4-435D92B62311}"/>
              </a:ext>
            </a:extLst>
          </p:cNvPr>
          <p:cNvGrpSpPr/>
          <p:nvPr/>
        </p:nvGrpSpPr>
        <p:grpSpPr>
          <a:xfrm>
            <a:off x="600856" y="2406481"/>
            <a:ext cx="7448497" cy="1346617"/>
            <a:chOff x="632427" y="2230055"/>
            <a:chExt cx="7303111" cy="1320333"/>
          </a:xfrm>
        </p:grpSpPr>
        <p:sp>
          <p:nvSpPr>
            <p:cNvPr id="54" name="Content Placeholder 3">
              <a:extLst>
                <a:ext uri="{FF2B5EF4-FFF2-40B4-BE49-F238E27FC236}">
                  <a16:creationId xmlns:a16="http://schemas.microsoft.com/office/drawing/2014/main" id="{636FCA39-E7A4-418D-947B-0EDC7B8854E3}"/>
                </a:ext>
              </a:extLst>
            </p:cNvPr>
            <p:cNvSpPr txBox="1">
              <a:spLocks/>
            </p:cNvSpPr>
            <p:nvPr/>
          </p:nvSpPr>
          <p:spPr>
            <a:xfrm>
              <a:off x="1372706" y="2230055"/>
              <a:ext cx="6270438" cy="930255"/>
            </a:xfrm>
            <a:prstGeom prst="rect">
              <a:avLst/>
            </a:prstGeom>
            <a:ln>
              <a:noFill/>
            </a:ln>
          </p:spPr>
          <p:txBody>
            <a:bodyPr vert="horz" wrap="square" lIns="0" tIns="0" rIns="0" bIns="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000" b="0" i="0" kern="1200" spc="0" baseline="0">
                  <a:gradFill>
                    <a:gsLst>
                      <a:gs pos="1250">
                        <a:schemeClr val="tx1"/>
                      </a:gs>
                      <a:gs pos="100000">
                        <a:schemeClr val="tx1"/>
                      </a:gs>
                    </a:gsLst>
                    <a:lin ang="5400000" scaled="0"/>
                  </a:gradFill>
                  <a:latin typeface="+mn-lt"/>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spcBef>
                  <a:spcPts val="204"/>
                </a:spcBef>
                <a:spcAft>
                  <a:spcPts val="204"/>
                </a:spcAft>
                <a:buSzPct val="100000"/>
                <a:buNone/>
                <a:defRPr/>
              </a:pPr>
              <a:r>
                <a:rPr lang="en-US" sz="2040">
                  <a:solidFill>
                    <a:srgbClr val="50E6FF"/>
                  </a:solidFill>
                  <a:latin typeface="Segoe UI Semibold"/>
                  <a:ea typeface="+mn-ea"/>
                  <a:cs typeface="Segoe UI" panose="020B0502040204020203" pitchFamily="34" charset="0"/>
                </a:rPr>
                <a:t>Enforcement and compliance</a:t>
              </a:r>
            </a:p>
            <a:p>
              <a:pPr marL="0" indent="0" defTabSz="932365" fontAlgn="base">
                <a:lnSpc>
                  <a:spcPct val="100000"/>
                </a:lnSpc>
                <a:spcBef>
                  <a:spcPts val="204"/>
                </a:spcBef>
                <a:spcAft>
                  <a:spcPts val="204"/>
                </a:spcAft>
                <a:buSzPct val="100000"/>
                <a:buNone/>
                <a:defRPr/>
              </a:pPr>
              <a:r>
                <a:rPr lang="en-US" sz="1836">
                  <a:solidFill>
                    <a:srgbClr val="FFFFFF"/>
                  </a:solidFill>
                  <a:latin typeface="Segoe UI"/>
                  <a:ea typeface="+mn-ea"/>
                </a:rPr>
                <a:t>Enforce policies to help ensure cloud compliance and avoid misconfigurations.</a:t>
              </a:r>
            </a:p>
          </p:txBody>
        </p:sp>
        <p:cxnSp>
          <p:nvCxnSpPr>
            <p:cNvPr id="55" name="Straight Connector 54">
              <a:extLst>
                <a:ext uri="{FF2B5EF4-FFF2-40B4-BE49-F238E27FC236}">
                  <a16:creationId xmlns:a16="http://schemas.microsoft.com/office/drawing/2014/main" id="{D9451769-DAEE-41E0-ABAA-10CE5953802E}"/>
                </a:ext>
              </a:extLst>
            </p:cNvPr>
            <p:cNvCxnSpPr>
              <a:cxnSpLocks/>
            </p:cNvCxnSpPr>
            <p:nvPr/>
          </p:nvCxnSpPr>
          <p:spPr>
            <a:xfrm>
              <a:off x="1370095" y="3550388"/>
              <a:ext cx="6565443" cy="0"/>
            </a:xfrm>
            <a:prstGeom prst="line">
              <a:avLst/>
            </a:prstGeom>
            <a:ln w="635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award" descr="award">
              <a:extLst>
                <a:ext uri="{FF2B5EF4-FFF2-40B4-BE49-F238E27FC236}">
                  <a16:creationId xmlns:a16="http://schemas.microsoft.com/office/drawing/2014/main" id="{DCA45F37-2EC4-450C-9090-A9B81DADABEE}"/>
                </a:ext>
              </a:extLst>
            </p:cNvPr>
            <p:cNvGrpSpPr/>
            <p:nvPr/>
          </p:nvGrpSpPr>
          <p:grpSpPr>
            <a:xfrm>
              <a:off x="632427" y="2516404"/>
              <a:ext cx="361984" cy="357560"/>
              <a:chOff x="3592701" y="3928108"/>
              <a:chExt cx="305485" cy="301752"/>
            </a:xfrm>
          </p:grpSpPr>
          <p:sp>
            <p:nvSpPr>
              <p:cNvPr id="59" name="Oval 58">
                <a:extLst>
                  <a:ext uri="{FF2B5EF4-FFF2-40B4-BE49-F238E27FC236}">
                    <a16:creationId xmlns:a16="http://schemas.microsoft.com/office/drawing/2014/main" id="{FC02D161-419B-4869-A8EB-72E793AD699F}"/>
                  </a:ext>
                </a:extLst>
              </p:cNvPr>
              <p:cNvSpPr/>
              <p:nvPr/>
            </p:nvSpPr>
            <p:spPr>
              <a:xfrm>
                <a:off x="3592701" y="3928108"/>
                <a:ext cx="305485" cy="301752"/>
              </a:xfrm>
              <a:prstGeom prst="ellipse">
                <a:avLst/>
              </a:prstGeom>
              <a:solidFill>
                <a:srgbClr val="0078D4"/>
              </a:solidFill>
              <a:ln w="4222"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sp>
            <p:nvSpPr>
              <p:cNvPr id="60" name="Freeform: Shape 59">
                <a:extLst>
                  <a:ext uri="{FF2B5EF4-FFF2-40B4-BE49-F238E27FC236}">
                    <a16:creationId xmlns:a16="http://schemas.microsoft.com/office/drawing/2014/main" id="{B22D6A7D-A9FC-422D-B521-17B6EB1E3F43}"/>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32597">
                  <a:spcBef>
                    <a:spcPts val="204"/>
                  </a:spcBef>
                  <a:spcAft>
                    <a:spcPts val="204"/>
                  </a:spcAft>
                  <a:defRPr/>
                </a:pPr>
                <a:endParaRPr lang="en-US" sz="1836">
                  <a:solidFill>
                    <a:srgbClr val="0078D4"/>
                  </a:solidFill>
                  <a:latin typeface="Segoe UI"/>
                </a:endParaRPr>
              </a:p>
            </p:txBody>
          </p:sp>
        </p:grpSp>
      </p:grpSp>
      <p:sp>
        <p:nvSpPr>
          <p:cNvPr id="2" name="Title 1">
            <a:extLst>
              <a:ext uri="{FF2B5EF4-FFF2-40B4-BE49-F238E27FC236}">
                <a16:creationId xmlns:a16="http://schemas.microsoft.com/office/drawing/2014/main" id="{4A0ECCA3-F377-4767-B6CE-BBF3C32B1748}"/>
              </a:ext>
            </a:extLst>
          </p:cNvPr>
          <p:cNvSpPr>
            <a:spLocks noGrp="1"/>
          </p:cNvSpPr>
          <p:nvPr>
            <p:ph type="title"/>
          </p:nvPr>
        </p:nvSpPr>
        <p:spPr>
          <a:xfrm>
            <a:off x="600059" y="466301"/>
            <a:ext cx="11239464" cy="1130181"/>
          </a:xfrm>
        </p:spPr>
        <p:txBody>
          <a:bodyPr/>
          <a:lstStyle/>
          <a:p>
            <a:r>
              <a:rPr lang="en-US"/>
              <a:t>Azure Policy</a:t>
            </a:r>
            <a:br>
              <a:rPr lang="en-US"/>
            </a:br>
            <a:endParaRPr lang="en-IN"/>
          </a:p>
        </p:txBody>
      </p:sp>
      <p:cxnSp>
        <p:nvCxnSpPr>
          <p:cNvPr id="63" name="Straight Connector 62">
            <a:extLst>
              <a:ext uri="{FF2B5EF4-FFF2-40B4-BE49-F238E27FC236}">
                <a16:creationId xmlns:a16="http://schemas.microsoft.com/office/drawing/2014/main" id="{25BA8202-8AA5-4B8D-858C-686A18F6A18F}"/>
              </a:ext>
            </a:extLst>
          </p:cNvPr>
          <p:cNvCxnSpPr>
            <a:cxnSpLocks/>
          </p:cNvCxnSpPr>
          <p:nvPr/>
        </p:nvCxnSpPr>
        <p:spPr>
          <a:xfrm>
            <a:off x="7212642" y="-1"/>
            <a:ext cx="0" cy="6994525"/>
          </a:xfrm>
          <a:prstGeom prst="line">
            <a:avLst/>
          </a:prstGeom>
          <a:ln>
            <a:solidFill>
              <a:schemeClr val="bg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09B96A6-FE16-4CDF-98A7-512660359466}"/>
              </a:ext>
            </a:extLst>
          </p:cNvPr>
          <p:cNvSpPr txBox="1"/>
          <p:nvPr/>
        </p:nvSpPr>
        <p:spPr>
          <a:xfrm>
            <a:off x="526661" y="1337899"/>
            <a:ext cx="7600305" cy="704452"/>
          </a:xfrm>
          <a:prstGeom prst="rect">
            <a:avLst/>
          </a:prstGeom>
          <a:noFill/>
        </p:spPr>
        <p:txBody>
          <a:bodyPr wrap="square" lIns="0" tIns="0" rIns="0" bIns="0" rtlCol="0" anchor="t" anchorCtr="0">
            <a:spAutoFit/>
          </a:bodyPr>
          <a:lstStyle/>
          <a:p>
            <a:pPr defTabSz="932597">
              <a:spcAft>
                <a:spcPct val="0"/>
              </a:spcAft>
              <a:defRPr/>
            </a:pPr>
            <a:r>
              <a:rPr lang="en-US" sz="2244">
                <a:solidFill>
                  <a:srgbClr val="50E6FF"/>
                </a:solidFill>
                <a:latin typeface="Segoe UI Semibold"/>
                <a:cs typeface="Segoe UI" panose="020B0502040204020203" pitchFamily="34" charset="0"/>
              </a:rPr>
              <a:t>Active control and governance at scale for your Azure resources</a:t>
            </a:r>
          </a:p>
        </p:txBody>
      </p:sp>
      <p:sp>
        <p:nvSpPr>
          <p:cNvPr id="61" name="Rectangle 60">
            <a:extLst>
              <a:ext uri="{FF2B5EF4-FFF2-40B4-BE49-F238E27FC236}">
                <a16:creationId xmlns:a16="http://schemas.microsoft.com/office/drawing/2014/main" id="{539480C2-501B-4ED1-B81D-19581DBF7AFA}"/>
              </a:ext>
            </a:extLst>
          </p:cNvPr>
          <p:cNvSpPr/>
          <p:nvPr/>
        </p:nvSpPr>
        <p:spPr bwMode="auto">
          <a:xfrm>
            <a:off x="882" y="1125131"/>
            <a:ext cx="460400" cy="58693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7158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750" fill="hold"/>
                                        <p:tgtEl>
                                          <p:spTgt spid="42"/>
                                        </p:tgtEl>
                                        <p:attrNameLst>
                                          <p:attrName>ppt_x</p:attrName>
                                        </p:attrNameLst>
                                      </p:cBhvr>
                                      <p:tavLst>
                                        <p:tav tm="0">
                                          <p:val>
                                            <p:strVal val="0-#ppt_w/2"/>
                                          </p:val>
                                        </p:tav>
                                        <p:tav tm="100000">
                                          <p:val>
                                            <p:strVal val="#ppt_x"/>
                                          </p:val>
                                        </p:tav>
                                      </p:tavLst>
                                    </p:anim>
                                    <p:anim calcmode="lin" valueType="num">
                                      <p:cBhvr additive="base">
                                        <p:cTn id="16" dur="75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750" fill="hold"/>
                                        <p:tgtEl>
                                          <p:spTgt spid="37"/>
                                        </p:tgtEl>
                                        <p:attrNameLst>
                                          <p:attrName>ppt_x</p:attrName>
                                        </p:attrNameLst>
                                      </p:cBhvr>
                                      <p:tavLst>
                                        <p:tav tm="0">
                                          <p:val>
                                            <p:strVal val="0-#ppt_w/2"/>
                                          </p:val>
                                        </p:tav>
                                        <p:tav tm="100000">
                                          <p:val>
                                            <p:strVal val="#ppt_x"/>
                                          </p:val>
                                        </p:tav>
                                      </p:tavLst>
                                    </p:anim>
                                    <p:anim calcmode="lin" valueType="num">
                                      <p:cBhvr additive="base">
                                        <p:cTn id="20" dur="7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2372-3CEB-4452-BCAD-7621E2569BB5}"/>
              </a:ext>
            </a:extLst>
          </p:cNvPr>
          <p:cNvSpPr>
            <a:spLocks noGrp="1"/>
          </p:cNvSpPr>
          <p:nvPr>
            <p:ph type="title"/>
          </p:nvPr>
        </p:nvSpPr>
        <p:spPr>
          <a:xfrm>
            <a:off x="600059" y="466301"/>
            <a:ext cx="11239464" cy="565027"/>
          </a:xfrm>
        </p:spPr>
        <p:txBody>
          <a:bodyPr/>
          <a:lstStyle/>
          <a:p>
            <a:r>
              <a:rPr lang="en-US" sz="3650">
                <a:cs typeface="Segoe UI"/>
              </a:rPr>
              <a:t>RMIT Azure Policy Initiative</a:t>
            </a:r>
            <a:endParaRPr lang="en-US"/>
          </a:p>
        </p:txBody>
      </p:sp>
      <p:pic>
        <p:nvPicPr>
          <p:cNvPr id="5" name="Picture 4">
            <a:extLst>
              <a:ext uri="{FF2B5EF4-FFF2-40B4-BE49-F238E27FC236}">
                <a16:creationId xmlns:a16="http://schemas.microsoft.com/office/drawing/2014/main" id="{FC624CDC-55A3-4380-9EF3-ABE326106CB9}"/>
              </a:ext>
            </a:extLst>
          </p:cNvPr>
          <p:cNvPicPr>
            <a:picLocks noChangeAspect="1"/>
          </p:cNvPicPr>
          <p:nvPr/>
        </p:nvPicPr>
        <p:blipFill>
          <a:blip r:embed="rId2"/>
          <a:stretch>
            <a:fillRect/>
          </a:stretch>
        </p:blipFill>
        <p:spPr>
          <a:xfrm>
            <a:off x="7462418" y="1364094"/>
            <a:ext cx="4261265" cy="4264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0447C322-9BF5-43E0-A27E-E4B3CAFB6CC6}"/>
              </a:ext>
            </a:extLst>
          </p:cNvPr>
          <p:cNvSpPr txBox="1">
            <a:spLocks/>
          </p:cNvSpPr>
          <p:nvPr/>
        </p:nvSpPr>
        <p:spPr>
          <a:xfrm>
            <a:off x="600059" y="1376519"/>
            <a:ext cx="6369711" cy="5847755"/>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2000"/>
              <a:t>A sample Azure policy initiative that would align with Malaysia RMIT guidelines. </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FSIs can use this sample and assign it to their Azure management groups or subscriptions and then monitor compliance against the defined policies. </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Steps:</a:t>
            </a:r>
          </a:p>
          <a:p>
            <a:r>
              <a:rPr lang="en-US" sz="2000"/>
              <a:t>Inside Azure Policy page, locate the ‘assignments’ tab. </a:t>
            </a:r>
          </a:p>
          <a:p>
            <a:r>
              <a:rPr lang="en-US" sz="2000"/>
              <a:t>‘Assign initiative’ and locate the RMIT initiative under the built-in types. </a:t>
            </a:r>
          </a:p>
          <a:p>
            <a:r>
              <a:rPr lang="en-US" sz="2000"/>
              <a:t>Customize the RMIT initiative in the ‘parameters’, ‘remediation’ and ‘non-compliance messages’ pages.</a:t>
            </a:r>
            <a:br>
              <a:rPr lang="en-US" sz="2000"/>
            </a:br>
            <a:endParaRPr lang="en-US" sz="2000"/>
          </a:p>
          <a:p>
            <a:pPr marL="0" indent="0">
              <a:buFont typeface="Wingdings" panose="05000000000000000000" pitchFamily="2" charset="2"/>
              <a:buNone/>
            </a:pPr>
            <a:endParaRPr lang="en-US" sz="2000"/>
          </a:p>
          <a:p>
            <a:pPr marL="0" indent="0">
              <a:buFont typeface="Wingdings" panose="05000000000000000000" pitchFamily="2" charset="2"/>
              <a:buNone/>
            </a:pPr>
            <a:endParaRPr lang="en-US" sz="2000"/>
          </a:p>
          <a:p>
            <a:endParaRPr lang="en-US" sz="2000"/>
          </a:p>
        </p:txBody>
      </p:sp>
    </p:spTree>
    <p:extLst>
      <p:ext uri="{BB962C8B-B14F-4D97-AF65-F5344CB8AC3E}">
        <p14:creationId xmlns:p14="http://schemas.microsoft.com/office/powerpoint/2010/main" val="1750275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BE74722-A2B3-48AF-A8C3-0BFDE7EEF894}"/>
              </a:ext>
            </a:extLst>
          </p:cNvPr>
          <p:cNvPicPr>
            <a:picLocks noChangeAspect="1"/>
          </p:cNvPicPr>
          <p:nvPr/>
        </p:nvPicPr>
        <p:blipFill>
          <a:blip r:embed="rId2"/>
          <a:stretch>
            <a:fillRect/>
          </a:stretch>
        </p:blipFill>
        <p:spPr>
          <a:xfrm>
            <a:off x="9622895" y="526794"/>
            <a:ext cx="2151571" cy="997220"/>
          </a:xfrm>
          <a:prstGeom prst="rect">
            <a:avLst/>
          </a:prstGeom>
        </p:spPr>
      </p:pic>
      <p:sp>
        <p:nvSpPr>
          <p:cNvPr id="4" name="Title 3">
            <a:extLst>
              <a:ext uri="{FF2B5EF4-FFF2-40B4-BE49-F238E27FC236}">
                <a16:creationId xmlns:a16="http://schemas.microsoft.com/office/drawing/2014/main" id="{B8E61EEC-1E35-446D-B2C3-EA6BB99B0C1B}"/>
              </a:ext>
            </a:extLst>
          </p:cNvPr>
          <p:cNvSpPr>
            <a:spLocks noGrp="1"/>
          </p:cNvSpPr>
          <p:nvPr>
            <p:ph type="title"/>
          </p:nvPr>
        </p:nvSpPr>
        <p:spPr>
          <a:xfrm>
            <a:off x="596951" y="3220264"/>
            <a:ext cx="9327356" cy="553998"/>
          </a:xfrm>
        </p:spPr>
        <p:txBody>
          <a:bodyPr anchor="ctr"/>
          <a:lstStyle/>
          <a:p>
            <a:pPr defTabSz="932472" fontAlgn="base">
              <a:spcBef>
                <a:spcPct val="0"/>
              </a:spcBef>
              <a:spcAft>
                <a:spcPct val="0"/>
              </a:spcAft>
            </a:pPr>
            <a:r>
              <a:rPr lang="it-IT" sz="4000" b="1">
                <a:solidFill>
                  <a:schemeClr val="accent2"/>
                </a:solidFill>
                <a:ea typeface="Segoe UI" pitchFamily="34" charset="0"/>
                <a:cs typeface="Segoe UI" pitchFamily="34" charset="0"/>
              </a:rPr>
              <a:t>4. Govern and monitor in Azure</a:t>
            </a:r>
          </a:p>
        </p:txBody>
      </p:sp>
    </p:spTree>
    <p:extLst>
      <p:ext uri="{BB962C8B-B14F-4D97-AF65-F5344CB8AC3E}">
        <p14:creationId xmlns:p14="http://schemas.microsoft.com/office/powerpoint/2010/main" val="28162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2372-3CEB-4452-BCAD-7621E2569BB5}"/>
              </a:ext>
            </a:extLst>
          </p:cNvPr>
          <p:cNvSpPr>
            <a:spLocks noGrp="1"/>
          </p:cNvSpPr>
          <p:nvPr>
            <p:ph type="title"/>
          </p:nvPr>
        </p:nvSpPr>
        <p:spPr>
          <a:xfrm>
            <a:off x="598505" y="554436"/>
            <a:ext cx="11239464" cy="565027"/>
          </a:xfrm>
        </p:spPr>
        <p:txBody>
          <a:bodyPr/>
          <a:lstStyle/>
          <a:p>
            <a:r>
              <a:rPr lang="en-US" sz="3650">
                <a:cs typeface="Segoe UI"/>
              </a:rPr>
              <a:t>Azure Security Center</a:t>
            </a:r>
            <a:endParaRPr lang="en-US"/>
          </a:p>
        </p:txBody>
      </p:sp>
      <p:sp>
        <p:nvSpPr>
          <p:cNvPr id="3" name="Content Placeholder 2">
            <a:extLst>
              <a:ext uri="{FF2B5EF4-FFF2-40B4-BE49-F238E27FC236}">
                <a16:creationId xmlns:a16="http://schemas.microsoft.com/office/drawing/2014/main" id="{B5ADB335-3D72-4B6C-BB70-518FB62D3F05}"/>
              </a:ext>
            </a:extLst>
          </p:cNvPr>
          <p:cNvSpPr>
            <a:spLocks noGrp="1"/>
          </p:cNvSpPr>
          <p:nvPr>
            <p:ph sz="quarter" idx="10"/>
          </p:nvPr>
        </p:nvSpPr>
        <p:spPr>
          <a:xfrm>
            <a:off x="595915" y="1763725"/>
            <a:ext cx="3832866" cy="4035826"/>
          </a:xfrm>
        </p:spPr>
        <p:txBody>
          <a:bodyPr>
            <a:normAutofit/>
          </a:bodyPr>
          <a:lstStyle/>
          <a:p>
            <a:pPr marL="0" indent="0">
              <a:spcBef>
                <a:spcPts val="612"/>
              </a:spcBef>
              <a:buNone/>
            </a:pPr>
            <a:r>
              <a:rPr lang="en-US" sz="1800">
                <a:gradFill>
                  <a:gsLst>
                    <a:gs pos="0">
                      <a:schemeClr val="accent1">
                        <a:lumMod val="5000"/>
                        <a:lumOff val="95000"/>
                      </a:schemeClr>
                    </a:gs>
                    <a:gs pos="100000">
                      <a:schemeClr val="tx1"/>
                    </a:gs>
                  </a:gsLst>
                  <a:lin ang="5400000" scaled="1"/>
                </a:gradFill>
              </a:rPr>
              <a:t>Azure Security Center is a unified infrastructure security management system that strengthens the security posture of your data centers and provides advanced threat protection across your hybrid workloads in the cloud - whether they're in Azure or not - as well as on premises.</a:t>
            </a:r>
          </a:p>
          <a:p>
            <a:pPr marL="0" indent="0">
              <a:spcBef>
                <a:spcPts val="612"/>
              </a:spcBef>
              <a:buNone/>
            </a:pPr>
            <a:endParaRPr lang="en-US" sz="1800">
              <a:gradFill>
                <a:gsLst>
                  <a:gs pos="0">
                    <a:schemeClr val="accent1">
                      <a:lumMod val="5000"/>
                      <a:lumOff val="95000"/>
                    </a:schemeClr>
                  </a:gs>
                  <a:gs pos="100000">
                    <a:schemeClr val="tx1"/>
                  </a:gs>
                </a:gsLst>
                <a:lin ang="5400000" scaled="1"/>
              </a:gradFill>
            </a:endParaRPr>
          </a:p>
          <a:p>
            <a:pPr marL="0" indent="0">
              <a:spcBef>
                <a:spcPts val="612"/>
              </a:spcBef>
              <a:buNone/>
            </a:pPr>
            <a:r>
              <a:rPr lang="en-US" sz="1800">
                <a:gradFill>
                  <a:gsLst>
                    <a:gs pos="0">
                      <a:schemeClr val="accent1">
                        <a:lumMod val="5000"/>
                        <a:lumOff val="95000"/>
                      </a:schemeClr>
                    </a:gs>
                    <a:gs pos="100000">
                      <a:schemeClr val="tx1"/>
                    </a:gs>
                  </a:gsLst>
                  <a:lin ang="5400000" scaled="1"/>
                </a:gradFill>
              </a:rPr>
              <a:t>One of its key features is to m</a:t>
            </a:r>
            <a:r>
              <a:rPr lang="en-US" sz="1800"/>
              <a:t>anage organizational security policies and assess compliance.</a:t>
            </a:r>
            <a:endParaRPr lang="en-US" sz="1800">
              <a:gradFill>
                <a:gsLst>
                  <a:gs pos="0">
                    <a:schemeClr val="accent1">
                      <a:lumMod val="5000"/>
                      <a:lumOff val="95000"/>
                    </a:schemeClr>
                  </a:gs>
                  <a:gs pos="100000">
                    <a:schemeClr val="tx1"/>
                  </a:gs>
                </a:gsLst>
                <a:lin ang="5400000" scaled="1"/>
              </a:gradFill>
            </a:endParaRPr>
          </a:p>
        </p:txBody>
      </p:sp>
      <p:pic>
        <p:nvPicPr>
          <p:cNvPr id="9" name="Picture 8">
            <a:extLst>
              <a:ext uri="{FF2B5EF4-FFF2-40B4-BE49-F238E27FC236}">
                <a16:creationId xmlns:a16="http://schemas.microsoft.com/office/drawing/2014/main" id="{FF560D2C-6131-4765-A3AF-7A86D48C5707}"/>
              </a:ext>
            </a:extLst>
          </p:cNvPr>
          <p:cNvPicPr>
            <a:picLocks noChangeAspect="1"/>
          </p:cNvPicPr>
          <p:nvPr/>
        </p:nvPicPr>
        <p:blipFill>
          <a:blip r:embed="rId4"/>
          <a:stretch>
            <a:fillRect/>
          </a:stretch>
        </p:blipFill>
        <p:spPr>
          <a:xfrm>
            <a:off x="5041197" y="1763725"/>
            <a:ext cx="7055367" cy="3901297"/>
          </a:xfrm>
          <a:prstGeom prst="rect">
            <a:avLst/>
          </a:prstGeom>
        </p:spPr>
      </p:pic>
      <p:sp>
        <p:nvSpPr>
          <p:cNvPr id="8" name="TextBox 7">
            <a:extLst>
              <a:ext uri="{FF2B5EF4-FFF2-40B4-BE49-F238E27FC236}">
                <a16:creationId xmlns:a16="http://schemas.microsoft.com/office/drawing/2014/main" id="{73969F3E-5433-4504-80B9-E3D43DAA4084}"/>
              </a:ext>
            </a:extLst>
          </p:cNvPr>
          <p:cNvSpPr txBox="1"/>
          <p:nvPr/>
        </p:nvSpPr>
        <p:spPr>
          <a:xfrm>
            <a:off x="483181" y="6309284"/>
            <a:ext cx="6214532" cy="261610"/>
          </a:xfrm>
          <a:prstGeom prst="rect">
            <a:avLst/>
          </a:prstGeom>
          <a:noFill/>
        </p:spPr>
        <p:txBody>
          <a:bodyPr wrap="square">
            <a:spAutoFit/>
          </a:bodyPr>
          <a:lstStyle/>
          <a:p>
            <a:r>
              <a:rPr lang="en-US" sz="1050">
                <a:hlinkClick r:id="rId5"/>
              </a:rPr>
              <a:t>https://azure.microsoft.com/en-us/services/security-center/#documentation</a:t>
            </a:r>
            <a:r>
              <a:rPr lang="en-US" sz="1050"/>
              <a:t> </a:t>
            </a:r>
          </a:p>
        </p:txBody>
      </p:sp>
    </p:spTree>
    <p:extLst>
      <p:ext uri="{BB962C8B-B14F-4D97-AF65-F5344CB8AC3E}">
        <p14:creationId xmlns:p14="http://schemas.microsoft.com/office/powerpoint/2010/main" val="4189494292"/>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1516338" y="791579"/>
            <a:ext cx="9403798" cy="411162"/>
          </a:xfrm>
        </p:spPr>
        <p:txBody>
          <a:bodyPr/>
          <a:lstStyle/>
          <a:p>
            <a:r>
              <a:rPr lang="en-US"/>
              <a:t>Manage organizational security policies and assess compliance in minutes</a:t>
            </a:r>
          </a:p>
        </p:txBody>
      </p:sp>
      <p:sp>
        <p:nvSpPr>
          <p:cNvPr id="73" name="Rectangle 72">
            <a:extLst>
              <a:ext uri="{FF2B5EF4-FFF2-40B4-BE49-F238E27FC236}">
                <a16:creationId xmlns:a16="http://schemas.microsoft.com/office/drawing/2014/main" id="{85673E18-40B9-41A5-A37E-BC69F94AF22E}"/>
              </a:ext>
            </a:extLst>
          </p:cNvPr>
          <p:cNvSpPr/>
          <p:nvPr/>
        </p:nvSpPr>
        <p:spPr bwMode="auto">
          <a:xfrm>
            <a:off x="1" y="1997453"/>
            <a:ext cx="4034636" cy="4997072"/>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56" rIns="0" bIns="54856" numCol="1" rtlCol="0" anchor="ctr" anchorCtr="0" compatLnSpc="1">
            <a:prstTxWarp prst="textNoShape">
              <a:avLst/>
            </a:prstTxWarp>
          </a:bodyPr>
          <a:lstStyle/>
          <a:p>
            <a:pPr algn="ctr" defTabSz="1096749" fontAlgn="base">
              <a:spcBef>
                <a:spcPct val="0"/>
              </a:spcBef>
              <a:spcAft>
                <a:spcPct val="0"/>
              </a:spcAft>
            </a:pPr>
            <a:endParaRPr lang="en-US" sz="2353" kern="0">
              <a:gradFill>
                <a:gsLst>
                  <a:gs pos="0">
                    <a:srgbClr val="FFFFFF"/>
                  </a:gs>
                  <a:gs pos="100000">
                    <a:srgbClr val="FFFFFF"/>
                  </a:gs>
                </a:gsLst>
                <a:lin ang="5400000" scaled="0"/>
              </a:gradFill>
              <a:latin typeface="Segoe UI Semilight"/>
            </a:endParaRPr>
          </a:p>
        </p:txBody>
      </p:sp>
      <p:sp>
        <p:nvSpPr>
          <p:cNvPr id="74" name="Text Placeholder 1">
            <a:extLst>
              <a:ext uri="{FF2B5EF4-FFF2-40B4-BE49-F238E27FC236}">
                <a16:creationId xmlns:a16="http://schemas.microsoft.com/office/drawing/2014/main" id="{2B9C9C66-9A8D-4ABA-8EFD-065C8A1D743C}"/>
              </a:ext>
            </a:extLst>
          </p:cNvPr>
          <p:cNvSpPr txBox="1">
            <a:spLocks/>
          </p:cNvSpPr>
          <p:nvPr/>
        </p:nvSpPr>
        <p:spPr>
          <a:xfrm>
            <a:off x="462085" y="2709627"/>
            <a:ext cx="2990576" cy="3490186"/>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2400"/>
              </a:spcBef>
            </a:pPr>
            <a:r>
              <a:rPr lang="en-US" sz="1800" spc="0">
                <a:latin typeface="+mn-lt"/>
              </a:rPr>
              <a:t>Manage security policies at an organizational level</a:t>
            </a:r>
          </a:p>
          <a:p>
            <a:pPr>
              <a:lnSpc>
                <a:spcPct val="90000"/>
              </a:lnSpc>
              <a:spcBef>
                <a:spcPts val="2400"/>
              </a:spcBef>
            </a:pPr>
            <a:r>
              <a:rPr lang="en-US" sz="1800" spc="0">
                <a:latin typeface="+mn-lt"/>
              </a:rPr>
              <a:t>Easily set security policies for subscriptions or management groups </a:t>
            </a:r>
          </a:p>
          <a:p>
            <a:pPr>
              <a:lnSpc>
                <a:spcPct val="90000"/>
              </a:lnSpc>
              <a:spcBef>
                <a:spcPts val="2400"/>
              </a:spcBef>
            </a:pPr>
            <a:r>
              <a:rPr lang="en-US" sz="1800" spc="0">
                <a:latin typeface="+mn-lt"/>
              </a:rPr>
              <a:t>Instantly understand your current policy compliance and review compliance overtime</a:t>
            </a:r>
          </a:p>
          <a:p>
            <a:pPr>
              <a:lnSpc>
                <a:spcPct val="90000"/>
              </a:lnSpc>
              <a:spcBef>
                <a:spcPts val="2400"/>
              </a:spcBef>
            </a:pPr>
            <a:endParaRPr lang="en-US" sz="1000" spc="0">
              <a:latin typeface="+mn-lt"/>
            </a:endParaRPr>
          </a:p>
        </p:txBody>
      </p:sp>
      <p:cxnSp>
        <p:nvCxnSpPr>
          <p:cNvPr id="75" name="Straight Connector 74">
            <a:extLst>
              <a:ext uri="{FF2B5EF4-FFF2-40B4-BE49-F238E27FC236}">
                <a16:creationId xmlns:a16="http://schemas.microsoft.com/office/drawing/2014/main" id="{ED535EA1-C93F-4A62-8D35-376B0E6A8B70}"/>
              </a:ext>
            </a:extLst>
          </p:cNvPr>
          <p:cNvCxnSpPr/>
          <p:nvPr/>
        </p:nvCxnSpPr>
        <p:spPr>
          <a:xfrm>
            <a:off x="462085" y="2458703"/>
            <a:ext cx="803674"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75ADDC-F7AE-4DE7-A527-9AFCBCD64513}"/>
              </a:ext>
            </a:extLst>
          </p:cNvPr>
          <p:cNvPicPr>
            <a:picLocks noChangeAspect="1"/>
          </p:cNvPicPr>
          <p:nvPr/>
        </p:nvPicPr>
        <p:blipFill>
          <a:blip r:embed="rId3"/>
          <a:stretch>
            <a:fillRect/>
          </a:stretch>
        </p:blipFill>
        <p:spPr>
          <a:xfrm>
            <a:off x="3914745" y="2348182"/>
            <a:ext cx="7331287" cy="3660594"/>
          </a:xfrm>
          <a:prstGeom prst="rect">
            <a:avLst/>
          </a:prstGeom>
        </p:spPr>
      </p:pic>
      <p:pic>
        <p:nvPicPr>
          <p:cNvPr id="28" name="Picture 27">
            <a:extLst>
              <a:ext uri="{FF2B5EF4-FFF2-40B4-BE49-F238E27FC236}">
                <a16:creationId xmlns:a16="http://schemas.microsoft.com/office/drawing/2014/main" id="{A5B01F69-9888-4221-8E73-7A74E817E846}"/>
              </a:ext>
            </a:extLst>
          </p:cNvPr>
          <p:cNvPicPr>
            <a:picLocks noChangeAspect="1"/>
          </p:cNvPicPr>
          <p:nvPr/>
        </p:nvPicPr>
        <p:blipFill>
          <a:blip r:embed="rId4"/>
          <a:stretch>
            <a:fillRect/>
          </a:stretch>
        </p:blipFill>
        <p:spPr>
          <a:xfrm>
            <a:off x="410676" y="736016"/>
            <a:ext cx="820026" cy="803625"/>
          </a:xfrm>
          <a:prstGeom prst="rect">
            <a:avLst/>
          </a:prstGeom>
        </p:spPr>
      </p:pic>
    </p:spTree>
    <p:extLst>
      <p:ext uri="{BB962C8B-B14F-4D97-AF65-F5344CB8AC3E}">
        <p14:creationId xmlns:p14="http://schemas.microsoft.com/office/powerpoint/2010/main" val="358996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635052" y="634170"/>
            <a:ext cx="11223565" cy="1054716"/>
          </a:xfrm>
          <a:prstGeom prst="rect">
            <a:avLst/>
          </a:prstGeom>
          <a:noFill/>
          <a:ln>
            <a:noFill/>
            <a:prstDash/>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lnSpc>
                <a:spcPct val="100000"/>
              </a:lnSpc>
              <a:spcBef>
                <a:spcPts val="0"/>
              </a:spcBef>
              <a:defRPr/>
            </a:pPr>
            <a:r>
              <a:rPr lang="en-US" sz="3468" spc="0">
                <a:ln>
                  <a:noFill/>
                </a:ln>
                <a:solidFill>
                  <a:schemeClr val="bg1"/>
                </a:solidFill>
                <a:latin typeface="Segoe UI Semibold" panose="020B0702040204020203" pitchFamily="34" charset="0"/>
                <a:cs typeface="Segoe UI Semibold" panose="020B0702040204020203" pitchFamily="34" charset="0"/>
              </a:rPr>
              <a:t>Azure </a:t>
            </a:r>
            <a:r>
              <a:rPr lang="en-US" sz="3468">
                <a:solidFill>
                  <a:schemeClr val="accent5"/>
                </a:solidFill>
                <a:latin typeface="Segoe UI Semibold" panose="020B0702040204020203" pitchFamily="34" charset="0"/>
                <a:cs typeface="Segoe UI Semibold" panose="020B0702040204020203" pitchFamily="34" charset="0"/>
              </a:rPr>
              <a:t>Well-Architected</a:t>
            </a:r>
            <a:br>
              <a:rPr lang="en-US" sz="3468" spc="0">
                <a:ln>
                  <a:noFill/>
                </a:ln>
                <a:solidFill>
                  <a:schemeClr val="bg1"/>
                </a:solidFill>
                <a:latin typeface="Segoe UI Semibold" panose="020B0702040204020203" pitchFamily="34" charset="0"/>
                <a:cs typeface="Segoe UI Semibold" panose="020B0702040204020203" pitchFamily="34" charset="0"/>
              </a:rPr>
            </a:br>
            <a:r>
              <a:rPr lang="en-US" sz="2652" spc="0">
                <a:ln>
                  <a:noFill/>
                </a:ln>
                <a:solidFill>
                  <a:schemeClr val="bg1"/>
                </a:solidFill>
                <a:latin typeface="+mn-lt"/>
                <a:cs typeface="Segoe UI Semibold" panose="020B0702040204020203" pitchFamily="34" charset="0"/>
              </a:rPr>
              <a:t>Build and manage </a:t>
            </a:r>
            <a:r>
              <a:rPr lang="en-US" sz="2652" spc="0">
                <a:ln>
                  <a:noFill/>
                </a:ln>
                <a:solidFill>
                  <a:schemeClr val="accent5"/>
                </a:solidFill>
                <a:latin typeface="+mn-lt"/>
                <a:cs typeface="Segoe UI Semibold" panose="020B0702040204020203" pitchFamily="34" charset="0"/>
              </a:rPr>
              <a:t>high-performing workloads</a:t>
            </a:r>
          </a:p>
        </p:txBody>
      </p:sp>
      <p:graphicFrame>
        <p:nvGraphicFramePr>
          <p:cNvPr id="2" name="Table 1">
            <a:extLst>
              <a:ext uri="{FF2B5EF4-FFF2-40B4-BE49-F238E27FC236}">
                <a16:creationId xmlns:a16="http://schemas.microsoft.com/office/drawing/2014/main" id="{4B60F1B0-5B89-497E-8F1F-D85A428700D5}"/>
              </a:ext>
            </a:extLst>
          </p:cNvPr>
          <p:cNvGraphicFramePr/>
          <p:nvPr>
            <p:extLst>
              <p:ext uri="{D42A27DB-BD31-4B8C-83A1-F6EECF244321}">
                <p14:modId xmlns:p14="http://schemas.microsoft.com/office/powerpoint/2010/main" val="2057673766"/>
              </p:ext>
            </p:extLst>
          </p:nvPr>
        </p:nvGraphicFramePr>
        <p:xfrm>
          <a:off x="412310" y="2019607"/>
          <a:ext cx="3410456" cy="4135627"/>
        </p:xfrm>
        <a:graphic>
          <a:graphicData uri="http://schemas.openxmlformats.org/drawingml/2006/table">
            <a:tbl>
              <a:tblPr firstRow="1"/>
              <a:tblGrid>
                <a:gridCol w="3410456">
                  <a:extLst>
                    <a:ext uri="{9D8B030D-6E8A-4147-A177-3AD203B41FA5}">
                      <a16:colId xmlns:a16="http://schemas.microsoft.com/office/drawing/2014/main" val="3883569072"/>
                    </a:ext>
                  </a:extLst>
                </a:gridCol>
              </a:tblGrid>
              <a:tr h="1460491">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gn="ctr" rtl="0" fontAlgn="base">
                        <a:spcBef>
                          <a:spcPts val="0"/>
                        </a:spcBef>
                        <a:spcAft>
                          <a:spcPts val="0"/>
                        </a:spcAft>
                      </a:pPr>
                      <a:r>
                        <a:rPr lang="en-US" sz="1800" b="0" u="none" strike="noStrike" kern="1200">
                          <a:solidFill>
                            <a:schemeClr val="bg2"/>
                          </a:solidFill>
                          <a:effectLst/>
                          <a:latin typeface="+mn-lt"/>
                          <a:ea typeface="+mn-ea"/>
                          <a:cs typeface="+mn-cs"/>
                        </a:rPr>
                        <a:t>Build</a:t>
                      </a:r>
                      <a:r>
                        <a:rPr lang="en-US" sz="1800" b="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b="0" u="none" strike="noStrike">
                          <a:solidFill>
                            <a:schemeClr val="bg2"/>
                          </a:solidFill>
                          <a:effectLst/>
                          <a:latin typeface="+mn-lt"/>
                        </a:rPr>
                        <a:t> with </a:t>
                      </a:r>
                      <a:r>
                        <a:rPr lang="en-US" sz="1800" b="0" u="none" strike="noStrike">
                          <a:solidFill>
                            <a:schemeClr val="accent5"/>
                          </a:solidFill>
                          <a:effectLst/>
                          <a:latin typeface="+mn-lt"/>
                        </a:rPr>
                        <a:t>confidence</a:t>
                      </a:r>
                      <a:r>
                        <a:rPr lang="en-US" sz="1800" b="0" u="none" strike="noStrike">
                          <a:solidFill>
                            <a:schemeClr val="bg2"/>
                          </a:solidFill>
                          <a:effectLst/>
                          <a:latin typeface="+mn-lt"/>
                        </a:rPr>
                        <a:t> with proven best practices </a:t>
                      </a:r>
                      <a:r>
                        <a:rPr lang="en-US" sz="1800" u="none" strike="noStrike">
                          <a:solidFill>
                            <a:schemeClr val="bg2"/>
                          </a:solidFill>
                          <a:effectLst/>
                          <a:latin typeface="+mn-lt"/>
                        </a:rPr>
                        <a:t> </a:t>
                      </a:r>
                      <a:endParaRPr lang="en-US" sz="1800" b="0" i="0" u="none" strike="noStrike">
                        <a:solidFill>
                          <a:schemeClr val="bg2"/>
                        </a:solidFill>
                        <a:effectLst/>
                        <a:latin typeface="+mn-lt"/>
                      </a:endParaRPr>
                    </a:p>
                  </a:txBody>
                  <a:tcPr marL="466302" marR="466302"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91328"/>
                  </a:ext>
                </a:extLst>
              </a:tr>
              <a:tr h="1493360">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bg2"/>
                          </a:solidFill>
                          <a:effectLst/>
                          <a:latin typeface="+mn-lt"/>
                          <a:ea typeface="+mn-ea"/>
                          <a:cs typeface="+mn-cs"/>
                        </a:rPr>
                        <a:t>Design </a:t>
                      </a:r>
                      <a:r>
                        <a:rPr lang="en-US" sz="1800" b="0" u="none" strike="noStrike" kern="1200">
                          <a:solidFill>
                            <a:schemeClr val="accent5"/>
                          </a:solidFill>
                          <a:effectLst/>
                          <a:latin typeface="+mn-lt"/>
                          <a:ea typeface="+mn-ea"/>
                          <a:cs typeface="+mn-cs"/>
                        </a:rPr>
                        <a:t>high-performing</a:t>
                      </a:r>
                      <a:r>
                        <a:rPr lang="en-US" sz="1800" b="0" u="none" strike="noStrike" kern="1200">
                          <a:solidFill>
                            <a:schemeClr val="bg2"/>
                          </a:solidFill>
                          <a:effectLst/>
                          <a:latin typeface="+mn-lt"/>
                          <a:ea typeface="+mn-ea"/>
                          <a:cs typeface="+mn-cs"/>
                        </a:rPr>
                        <a:t> workloads using </a:t>
                      </a:r>
                      <a:r>
                        <a:rPr lang="en-US" sz="1800" b="0" u="none" strike="noStrike">
                          <a:solidFill>
                            <a:schemeClr val="bg2"/>
                          </a:solidFill>
                          <a:effectLst/>
                          <a:latin typeface="+mn-lt"/>
                        </a:rPr>
                        <a:t>deep technical guidance</a:t>
                      </a:r>
                      <a:endParaRPr lang="en-US" sz="1800" b="0" i="0" u="none" strike="noStrike">
                        <a:solidFill>
                          <a:schemeClr val="bg2"/>
                        </a:solidFill>
                        <a:effectLst/>
                        <a:latin typeface="+mn-lt"/>
                      </a:endParaRPr>
                    </a:p>
                  </a:txBody>
                  <a:tcPr marL="466302" marR="466302"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2715177"/>
                  </a:ext>
                </a:extLst>
              </a:tr>
              <a:tr h="1181776">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accent5"/>
                          </a:solidFill>
                          <a:effectLst/>
                          <a:latin typeface="+mn-lt"/>
                          <a:ea typeface="+mn-ea"/>
                          <a:cs typeface="+mn-cs"/>
                        </a:rPr>
                        <a:t>Optimize</a:t>
                      </a:r>
                      <a:r>
                        <a:rPr lang="en-US" sz="180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u="none" strike="noStrike">
                          <a:solidFill>
                            <a:schemeClr val="bg2"/>
                          </a:solidFill>
                          <a:effectLst/>
                          <a:latin typeface="+mn-lt"/>
                        </a:rPr>
                        <a:t> with actionable focus areas</a:t>
                      </a:r>
                      <a:endParaRPr lang="en-US" sz="1800" b="0" i="0" u="none" strike="noStrike">
                        <a:solidFill>
                          <a:schemeClr val="bg2"/>
                        </a:solidFill>
                        <a:effectLst/>
                        <a:latin typeface="+mn-lt"/>
                      </a:endParaRPr>
                    </a:p>
                  </a:txBody>
                  <a:tcPr marL="466302" marR="466302"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930698"/>
                  </a:ext>
                </a:extLst>
              </a:tr>
            </a:tbl>
          </a:graphicData>
        </a:graphic>
      </p:graphicFrame>
      <p:grpSp>
        <p:nvGrpSpPr>
          <p:cNvPr id="4" name="Group 3"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1CA9F553-CE70-4685-82F6-030B1A68D21F}"/>
              </a:ext>
            </a:extLst>
          </p:cNvPr>
          <p:cNvGrpSpPr>
            <a:grpSpLocks noChangeAspect="1"/>
          </p:cNvGrpSpPr>
          <p:nvPr/>
        </p:nvGrpSpPr>
        <p:grpSpPr>
          <a:xfrm>
            <a:off x="4151419" y="1697337"/>
            <a:ext cx="7653486" cy="4663014"/>
            <a:chOff x="2007156" y="1229643"/>
            <a:chExt cx="8002807" cy="4875847"/>
          </a:xfrm>
        </p:grpSpPr>
        <p:sp>
          <p:nvSpPr>
            <p:cNvPr id="8" name="Hexagon 7">
              <a:extLst>
                <a:ext uri="{FF2B5EF4-FFF2-40B4-BE49-F238E27FC236}">
                  <a16:creationId xmlns:a16="http://schemas.microsoft.com/office/drawing/2014/main" id="{4B9C3227-776F-974A-8E1C-B9231F507D5F}"/>
                </a:ext>
              </a:extLst>
            </p:cNvPr>
            <p:cNvSpPr/>
            <p:nvPr/>
          </p:nvSpPr>
          <p:spPr>
            <a:xfrm>
              <a:off x="6645319" y="1229643"/>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9" name="Hexagon 8">
              <a:extLst>
                <a:ext uri="{FF2B5EF4-FFF2-40B4-BE49-F238E27FC236}">
                  <a16:creationId xmlns:a16="http://schemas.microsoft.com/office/drawing/2014/main" id="{DED037CC-BFBD-0A42-BFD4-FD0032F85341}"/>
                </a:ext>
              </a:extLst>
            </p:cNvPr>
            <p:cNvSpPr/>
            <p:nvPr/>
          </p:nvSpPr>
          <p:spPr>
            <a:xfrm>
              <a:off x="5168776"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10" name="Hexagon 9">
              <a:extLst>
                <a:ext uri="{FF2B5EF4-FFF2-40B4-BE49-F238E27FC236}">
                  <a16:creationId xmlns:a16="http://schemas.microsoft.com/office/drawing/2014/main" id="{1BB6C44F-5FEB-6849-A066-15B0AAEC07A4}"/>
                </a:ext>
              </a:extLst>
            </p:cNvPr>
            <p:cNvSpPr/>
            <p:nvPr/>
          </p:nvSpPr>
          <p:spPr>
            <a:xfrm>
              <a:off x="8121202"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11" name="Hexagon 10">
              <a:extLst>
                <a:ext uri="{FF2B5EF4-FFF2-40B4-BE49-F238E27FC236}">
                  <a16:creationId xmlns:a16="http://schemas.microsoft.com/office/drawing/2014/main" id="{E6B6FEDC-38A6-6C4D-A432-9EFC06EBBBB8}"/>
                </a:ext>
              </a:extLst>
            </p:cNvPr>
            <p:cNvSpPr/>
            <p:nvPr/>
          </p:nvSpPr>
          <p:spPr>
            <a:xfrm>
              <a:off x="5169436"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12" name="Hexagon 11">
              <a:extLst>
                <a:ext uri="{FF2B5EF4-FFF2-40B4-BE49-F238E27FC236}">
                  <a16:creationId xmlns:a16="http://schemas.microsoft.com/office/drawing/2014/main" id="{4C2998C8-167D-C14F-BCA2-B642437066F4}"/>
                </a:ext>
              </a:extLst>
            </p:cNvPr>
            <p:cNvSpPr/>
            <p:nvPr/>
          </p:nvSpPr>
          <p:spPr>
            <a:xfrm>
              <a:off x="8121202"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13" name="Hexagon 12">
              <a:extLst>
                <a:ext uri="{FF2B5EF4-FFF2-40B4-BE49-F238E27FC236}">
                  <a16:creationId xmlns:a16="http://schemas.microsoft.com/office/drawing/2014/main" id="{7C17A123-0484-624C-AFA6-F5BFD6E16DA9}"/>
                </a:ext>
              </a:extLst>
            </p:cNvPr>
            <p:cNvSpPr/>
            <p:nvPr/>
          </p:nvSpPr>
          <p:spPr>
            <a:xfrm>
              <a:off x="6645319" y="447724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AB9C8199-573E-C84F-ACD6-81B8C5ECC2CC}"/>
                </a:ext>
              </a:extLst>
            </p:cNvPr>
            <p:cNvCxnSpPr>
              <a:cxnSpLocks/>
              <a:stCxn id="23" idx="0"/>
            </p:cNvCxnSpPr>
            <p:nvPr/>
          </p:nvCxnSpPr>
          <p:spPr>
            <a:xfrm>
              <a:off x="5236857" y="3677649"/>
              <a:ext cx="166607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E0E45354-CDAB-584A-9AA7-388B80375BF8}"/>
                </a:ext>
              </a:extLst>
            </p:cNvPr>
            <p:cNvSpPr/>
            <p:nvPr/>
          </p:nvSpPr>
          <p:spPr>
            <a:xfrm>
              <a:off x="2007156" y="2285537"/>
              <a:ext cx="3229701" cy="2784224"/>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grpSp>
          <p:nvGrpSpPr>
            <p:cNvPr id="76" name="Group 75">
              <a:extLst>
                <a:ext uri="{FF2B5EF4-FFF2-40B4-BE49-F238E27FC236}">
                  <a16:creationId xmlns:a16="http://schemas.microsoft.com/office/drawing/2014/main" id="{235F8828-40E1-6142-A70B-D1D1BC20AE6F}"/>
                </a:ext>
              </a:extLst>
            </p:cNvPr>
            <p:cNvGrpSpPr/>
            <p:nvPr/>
          </p:nvGrpSpPr>
          <p:grpSpPr>
            <a:xfrm>
              <a:off x="2789023" y="2664182"/>
              <a:ext cx="2226978" cy="2018798"/>
              <a:chOff x="2799796" y="2664182"/>
              <a:chExt cx="2226978" cy="2018798"/>
            </a:xfrm>
          </p:grpSpPr>
          <p:sp>
            <p:nvSpPr>
              <p:cNvPr id="54" name="TextBox 53">
                <a:extLst>
                  <a:ext uri="{FF2B5EF4-FFF2-40B4-BE49-F238E27FC236}">
                    <a16:creationId xmlns:a16="http://schemas.microsoft.com/office/drawing/2014/main" id="{5B274EA4-89D3-D549-8D96-5E88C75EF1DB}"/>
                  </a:ext>
                </a:extLst>
              </p:cNvPr>
              <p:cNvSpPr txBox="1"/>
              <p:nvPr/>
            </p:nvSpPr>
            <p:spPr>
              <a:xfrm>
                <a:off x="3448724" y="4366921"/>
                <a:ext cx="910910" cy="316059"/>
              </a:xfrm>
              <a:prstGeom prst="rect">
                <a:avLst/>
              </a:prstGeom>
              <a:noFill/>
            </p:spPr>
            <p:txBody>
              <a:bodyPr wrap="none" rtlCol="0" anchor="ctr">
                <a:spAutoFit/>
              </a:bodyPr>
              <a:lstStyle/>
              <a:p>
                <a:pPr defTabSz="932597">
                  <a:defRPr/>
                </a:pPr>
                <a:r>
                  <a:rPr lang="en-US" sz="1326" b="1" spc="51">
                    <a:solidFill>
                      <a:prstClr val="black"/>
                    </a:solidFill>
                    <a:latin typeface="Segoe UI Semibold" panose="020B0702040204020203" pitchFamily="34" charset="0"/>
                    <a:cs typeface="Segoe UI Semibold" panose="020B0702040204020203" pitchFamily="34" charset="0"/>
                  </a:rPr>
                  <a:t>Security</a:t>
                </a:r>
              </a:p>
            </p:txBody>
          </p:sp>
          <p:sp>
            <p:nvSpPr>
              <p:cNvPr id="53" name="TextBox 52" descr="chart showing relationship between Well-Architected pillars">
                <a:extLst>
                  <a:ext uri="{FF2B5EF4-FFF2-40B4-BE49-F238E27FC236}">
                    <a16:creationId xmlns:a16="http://schemas.microsoft.com/office/drawing/2014/main" id="{29624EE8-B88C-B14B-9537-6FE1547315B3}"/>
                  </a:ext>
                </a:extLst>
              </p:cNvPr>
              <p:cNvSpPr txBox="1"/>
              <p:nvPr/>
            </p:nvSpPr>
            <p:spPr>
              <a:xfrm>
                <a:off x="2799796" y="3942838"/>
                <a:ext cx="2226978" cy="316059"/>
              </a:xfrm>
              <a:prstGeom prst="rect">
                <a:avLst/>
              </a:prstGeom>
              <a:noFill/>
            </p:spPr>
            <p:txBody>
              <a:bodyPr wrap="none" rtlCol="0" anchor="ctr">
                <a:spAutoFit/>
              </a:bodyPr>
              <a:lstStyle/>
              <a:p>
                <a:pPr defTabSz="932597">
                  <a:defRPr/>
                </a:pPr>
                <a:r>
                  <a:rPr lang="en-US" sz="1326" b="1" spc="51">
                    <a:solidFill>
                      <a:prstClr val="black"/>
                    </a:solidFill>
                    <a:latin typeface="Segoe UI Semibold" panose="020B0702040204020203" pitchFamily="34" charset="0"/>
                    <a:cs typeface="Segoe UI Semibold" panose="020B0702040204020203" pitchFamily="34" charset="0"/>
                  </a:rPr>
                  <a:t>Performance Efficiency</a:t>
                </a:r>
              </a:p>
            </p:txBody>
          </p:sp>
          <p:sp>
            <p:nvSpPr>
              <p:cNvPr id="52" name="TextBox 51">
                <a:extLst>
                  <a:ext uri="{FF2B5EF4-FFF2-40B4-BE49-F238E27FC236}">
                    <a16:creationId xmlns:a16="http://schemas.microsoft.com/office/drawing/2014/main" id="{DCBA0A64-0FFE-6147-B0E7-2D2CF816C5DF}"/>
                  </a:ext>
                </a:extLst>
              </p:cNvPr>
              <p:cNvSpPr txBox="1"/>
              <p:nvPr/>
            </p:nvSpPr>
            <p:spPr>
              <a:xfrm>
                <a:off x="2806208" y="3511622"/>
                <a:ext cx="2213302" cy="316059"/>
              </a:xfrm>
              <a:prstGeom prst="rect">
                <a:avLst/>
              </a:prstGeom>
              <a:noFill/>
            </p:spPr>
            <p:txBody>
              <a:bodyPr wrap="none" rtlCol="0" anchor="ctr">
                <a:spAutoFit/>
              </a:bodyPr>
              <a:lstStyle/>
              <a:p>
                <a:pPr defTabSz="932597">
                  <a:defRPr/>
                </a:pPr>
                <a:r>
                  <a:rPr lang="en-US" sz="1326" b="1" spc="51">
                    <a:solidFill>
                      <a:prstClr val="black"/>
                    </a:solidFill>
                    <a:latin typeface="Segoe UI Semibold" panose="020B0702040204020203" pitchFamily="34" charset="0"/>
                    <a:cs typeface="Segoe UI Semibold" panose="020B0702040204020203" pitchFamily="34" charset="0"/>
                  </a:rPr>
                  <a:t>Operational Excellence</a:t>
                </a:r>
              </a:p>
            </p:txBody>
          </p:sp>
          <p:sp>
            <p:nvSpPr>
              <p:cNvPr id="51" name="TextBox 50">
                <a:extLst>
                  <a:ext uri="{FF2B5EF4-FFF2-40B4-BE49-F238E27FC236}">
                    <a16:creationId xmlns:a16="http://schemas.microsoft.com/office/drawing/2014/main" id="{B18F8568-A858-B848-97A6-FF46F89431F5}"/>
                  </a:ext>
                </a:extLst>
              </p:cNvPr>
              <p:cNvSpPr txBox="1"/>
              <p:nvPr/>
            </p:nvSpPr>
            <p:spPr>
              <a:xfrm>
                <a:off x="3011104" y="3087902"/>
                <a:ext cx="1801099" cy="316059"/>
              </a:xfrm>
              <a:prstGeom prst="rect">
                <a:avLst/>
              </a:prstGeom>
              <a:noFill/>
            </p:spPr>
            <p:txBody>
              <a:bodyPr wrap="none" rtlCol="0" anchor="ctr">
                <a:spAutoFit/>
              </a:bodyPr>
              <a:lstStyle/>
              <a:p>
                <a:pPr defTabSz="932597">
                  <a:defRPr/>
                </a:pPr>
                <a:r>
                  <a:rPr lang="en-US" sz="1326" b="1" spc="51">
                    <a:solidFill>
                      <a:prstClr val="black"/>
                    </a:solidFill>
                    <a:latin typeface="Segoe UI Semibold" panose="020B0702040204020203" pitchFamily="34" charset="0"/>
                    <a:cs typeface="Segoe UI Semibold" panose="020B0702040204020203" pitchFamily="34" charset="0"/>
                  </a:rPr>
                  <a:t>Cost Optimization</a:t>
                </a:r>
              </a:p>
            </p:txBody>
          </p:sp>
          <p:sp>
            <p:nvSpPr>
              <p:cNvPr id="50" name="TextBox 49">
                <a:extLst>
                  <a:ext uri="{FF2B5EF4-FFF2-40B4-BE49-F238E27FC236}">
                    <a16:creationId xmlns:a16="http://schemas.microsoft.com/office/drawing/2014/main" id="{A472488C-7E1C-944D-B038-1D8A2ABDA3AB}"/>
                  </a:ext>
                </a:extLst>
              </p:cNvPr>
              <p:cNvSpPr txBox="1"/>
              <p:nvPr/>
            </p:nvSpPr>
            <p:spPr>
              <a:xfrm>
                <a:off x="3368541" y="2664182"/>
                <a:ext cx="1077486" cy="316059"/>
              </a:xfrm>
              <a:prstGeom prst="rect">
                <a:avLst/>
              </a:prstGeom>
              <a:noFill/>
            </p:spPr>
            <p:txBody>
              <a:bodyPr wrap="none" rtlCol="0" anchor="ctr">
                <a:spAutoFit/>
              </a:bodyPr>
              <a:lstStyle/>
              <a:p>
                <a:pPr defTabSz="932597">
                  <a:defRPr/>
                </a:pPr>
                <a:r>
                  <a:rPr lang="en-US" sz="1326" b="1" spc="51">
                    <a:solidFill>
                      <a:prstClr val="black"/>
                    </a:solidFill>
                    <a:latin typeface="Segoe UI Semibold" panose="020B0702040204020203" pitchFamily="34" charset="0"/>
                    <a:cs typeface="Segoe UI Semibold" panose="020B0702040204020203" pitchFamily="34" charset="0"/>
                  </a:rPr>
                  <a:t>Reliability</a:t>
                </a:r>
              </a:p>
            </p:txBody>
          </p:sp>
        </p:grpSp>
        <p:sp>
          <p:nvSpPr>
            <p:cNvPr id="62" name="TextBox 61">
              <a:extLst>
                <a:ext uri="{FF2B5EF4-FFF2-40B4-BE49-F238E27FC236}">
                  <a16:creationId xmlns:a16="http://schemas.microsoft.com/office/drawing/2014/main" id="{8DC9170F-F43F-FE41-AEF5-D130B97D80E7}"/>
                </a:ext>
              </a:extLst>
            </p:cNvPr>
            <p:cNvSpPr txBox="1"/>
            <p:nvPr/>
          </p:nvSpPr>
          <p:spPr>
            <a:xfrm>
              <a:off x="6752555" y="1624989"/>
              <a:ext cx="1739760" cy="751239"/>
            </a:xfrm>
            <a:prstGeom prst="rect">
              <a:avLst/>
            </a:prstGeom>
            <a:noFill/>
          </p:spPr>
          <p:txBody>
            <a:bodyPr wrap="non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Azure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Well-Architected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Review</a:t>
              </a:r>
            </a:p>
          </p:txBody>
        </p:sp>
        <p:sp>
          <p:nvSpPr>
            <p:cNvPr id="63" name="TextBox 62">
              <a:extLst>
                <a:ext uri="{FF2B5EF4-FFF2-40B4-BE49-F238E27FC236}">
                  <a16:creationId xmlns:a16="http://schemas.microsoft.com/office/drawing/2014/main" id="{CCFA3EE3-9157-4443-82FB-3D5F72D8BDC8}"/>
                </a:ext>
              </a:extLst>
            </p:cNvPr>
            <p:cNvSpPr txBox="1"/>
            <p:nvPr/>
          </p:nvSpPr>
          <p:spPr>
            <a:xfrm>
              <a:off x="5575683" y="2547970"/>
              <a:ext cx="1058203" cy="533648"/>
            </a:xfrm>
            <a:prstGeom prst="rect">
              <a:avLst/>
            </a:prstGeom>
            <a:noFill/>
          </p:spPr>
          <p:txBody>
            <a:bodyPr wrap="non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Design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Principles</a:t>
              </a:r>
            </a:p>
          </p:txBody>
        </p:sp>
        <p:sp>
          <p:nvSpPr>
            <p:cNvPr id="64" name="TextBox 63">
              <a:extLst>
                <a:ext uri="{FF2B5EF4-FFF2-40B4-BE49-F238E27FC236}">
                  <a16:creationId xmlns:a16="http://schemas.microsoft.com/office/drawing/2014/main" id="{D00DE719-4062-0C4D-8795-757F4F81290D}"/>
                </a:ext>
              </a:extLst>
            </p:cNvPr>
            <p:cNvSpPr txBox="1"/>
            <p:nvPr/>
          </p:nvSpPr>
          <p:spPr>
            <a:xfrm>
              <a:off x="8635362" y="2547970"/>
              <a:ext cx="869744" cy="533648"/>
            </a:xfrm>
            <a:prstGeom prst="rect">
              <a:avLst/>
            </a:prstGeom>
            <a:noFill/>
          </p:spPr>
          <p:txBody>
            <a:bodyPr wrap="non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Azure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Advisor</a:t>
              </a:r>
            </a:p>
          </p:txBody>
        </p:sp>
        <p:sp>
          <p:nvSpPr>
            <p:cNvPr id="66" name="TextBox 65">
              <a:extLst>
                <a:ext uri="{FF2B5EF4-FFF2-40B4-BE49-F238E27FC236}">
                  <a16:creationId xmlns:a16="http://schemas.microsoft.com/office/drawing/2014/main" id="{880691D9-0682-504A-BEF8-881512B92584}"/>
                </a:ext>
              </a:extLst>
            </p:cNvPr>
            <p:cNvSpPr txBox="1"/>
            <p:nvPr/>
          </p:nvSpPr>
          <p:spPr>
            <a:xfrm>
              <a:off x="5420320" y="4205192"/>
              <a:ext cx="1368928" cy="533648"/>
            </a:xfrm>
            <a:prstGeom prst="rect">
              <a:avLst/>
            </a:prstGeom>
            <a:noFill/>
          </p:spPr>
          <p:txBody>
            <a:bodyPr wrap="non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Reference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Architectures</a:t>
              </a:r>
            </a:p>
          </p:txBody>
        </p:sp>
        <p:sp>
          <p:nvSpPr>
            <p:cNvPr id="67" name="TextBox 66">
              <a:extLst>
                <a:ext uri="{FF2B5EF4-FFF2-40B4-BE49-F238E27FC236}">
                  <a16:creationId xmlns:a16="http://schemas.microsoft.com/office/drawing/2014/main" id="{7439D3A3-43E7-0543-9A64-CCB983E192A4}"/>
                </a:ext>
              </a:extLst>
            </p:cNvPr>
            <p:cNvSpPr txBox="1"/>
            <p:nvPr/>
          </p:nvSpPr>
          <p:spPr>
            <a:xfrm>
              <a:off x="8287917" y="4313984"/>
              <a:ext cx="1564636" cy="316059"/>
            </a:xfrm>
            <a:prstGeom prst="rect">
              <a:avLst/>
            </a:prstGeom>
            <a:noFill/>
          </p:spPr>
          <p:txBody>
            <a:bodyPr wrap="non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Documentation</a:t>
              </a:r>
            </a:p>
          </p:txBody>
        </p:sp>
        <p:sp>
          <p:nvSpPr>
            <p:cNvPr id="68" name="TextBox 67"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4232DCD0-9205-2242-8E1A-C53F7A532155}"/>
                </a:ext>
              </a:extLst>
            </p:cNvPr>
            <p:cNvSpPr txBox="1"/>
            <p:nvPr/>
          </p:nvSpPr>
          <p:spPr>
            <a:xfrm>
              <a:off x="6902936" y="4830078"/>
              <a:ext cx="1381930" cy="968828"/>
            </a:xfrm>
            <a:prstGeom prst="rect">
              <a:avLst/>
            </a:prstGeom>
            <a:noFill/>
          </p:spPr>
          <p:txBody>
            <a:bodyPr wrap="square" rtlCol="0" anchor="ctr" anchorCtr="0">
              <a:spAutoFit/>
            </a:bodyPr>
            <a:lstStyle/>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Partners, Support &amp; </a:t>
              </a:r>
            </a:p>
            <a:p>
              <a:pPr algn="ctr" defTabSz="932597">
                <a:defRPr/>
              </a:pPr>
              <a:r>
                <a:rPr lang="en-US" sz="1326" b="1" spc="51">
                  <a:solidFill>
                    <a:prstClr val="white"/>
                  </a:solidFill>
                  <a:latin typeface="Segoe UI Semibold" panose="020B0702040204020203" pitchFamily="34" charset="0"/>
                  <a:cs typeface="Segoe UI Semibold" panose="020B0702040204020203" pitchFamily="34" charset="0"/>
                </a:rPr>
                <a:t>Services Offers</a:t>
              </a:r>
            </a:p>
          </p:txBody>
        </p:sp>
        <p:sp>
          <p:nvSpPr>
            <p:cNvPr id="7" name="Hexagon 6">
              <a:extLst>
                <a:ext uri="{FF2B5EF4-FFF2-40B4-BE49-F238E27FC236}">
                  <a16:creationId xmlns:a16="http://schemas.microsoft.com/office/drawing/2014/main" id="{C539F7B6-349B-EA45-A84F-7D89362C6902}"/>
                </a:ext>
              </a:extLst>
            </p:cNvPr>
            <p:cNvSpPr/>
            <p:nvPr/>
          </p:nvSpPr>
          <p:spPr>
            <a:xfrm>
              <a:off x="6645319" y="2852190"/>
              <a:ext cx="1888761" cy="1628242"/>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F067237A-C60A-CA4D-985D-FCAAEC26114C}"/>
                </a:ext>
              </a:extLst>
            </p:cNvPr>
            <p:cNvSpPr txBox="1"/>
            <p:nvPr/>
          </p:nvSpPr>
          <p:spPr>
            <a:xfrm>
              <a:off x="6748095" y="3281864"/>
              <a:ext cx="1683209" cy="751239"/>
            </a:xfrm>
            <a:prstGeom prst="rect">
              <a:avLst/>
            </a:prstGeom>
            <a:noFill/>
          </p:spPr>
          <p:txBody>
            <a:bodyPr wrap="none" rtlCol="0" anchor="ctr" anchorCtr="0">
              <a:spAutoFit/>
            </a:bodyPr>
            <a:lstStyle/>
            <a:p>
              <a:pPr algn="ctr" defTabSz="932597">
                <a:defRPr/>
              </a:pPr>
              <a:r>
                <a:rPr lang="en-US" sz="1326" b="1" spc="51">
                  <a:solidFill>
                    <a:prstClr val="black"/>
                  </a:solidFill>
                  <a:latin typeface="Segoe UI Semibold" panose="020B0702040204020203" pitchFamily="34" charset="0"/>
                  <a:cs typeface="Segoe UI Semibold" panose="020B0702040204020203" pitchFamily="34" charset="0"/>
                </a:rPr>
                <a:t>Azure </a:t>
              </a:r>
            </a:p>
            <a:p>
              <a:pPr algn="ctr" defTabSz="932597">
                <a:defRPr/>
              </a:pPr>
              <a:r>
                <a:rPr lang="en-US" sz="1326" b="1" spc="51">
                  <a:solidFill>
                    <a:prstClr val="black"/>
                  </a:solidFill>
                  <a:latin typeface="Segoe UI Semibold" panose="020B0702040204020203" pitchFamily="34" charset="0"/>
                  <a:cs typeface="Segoe UI Semibold" panose="020B0702040204020203" pitchFamily="34" charset="0"/>
                </a:rPr>
                <a:t>Well-Architected</a:t>
              </a:r>
            </a:p>
            <a:p>
              <a:pPr algn="ctr" defTabSz="932597">
                <a:defRPr/>
              </a:pPr>
              <a:r>
                <a:rPr lang="en-US" sz="1326" b="1" spc="51">
                  <a:solidFill>
                    <a:prstClr val="black"/>
                  </a:solidFill>
                  <a:latin typeface="Segoe UI Semibold" panose="020B0702040204020203" pitchFamily="34" charset="0"/>
                  <a:cs typeface="Segoe UI Semibold" panose="020B0702040204020203" pitchFamily="34" charset="0"/>
                </a:rPr>
                <a:t>Framework</a:t>
              </a:r>
            </a:p>
          </p:txBody>
        </p:sp>
        <p:pic>
          <p:nvPicPr>
            <p:cNvPr id="38" name="Graphic 37" descr="Lock with solid fill">
              <a:extLst>
                <a:ext uri="{FF2B5EF4-FFF2-40B4-BE49-F238E27FC236}">
                  <a16:creationId xmlns:a16="http://schemas.microsoft.com/office/drawing/2014/main" id="{E447248A-4728-49C0-869E-FC0D3F6A5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39" name="Picture 38">
              <a:extLst>
                <a:ext uri="{FF2B5EF4-FFF2-40B4-BE49-F238E27FC236}">
                  <a16:creationId xmlns:a16="http://schemas.microsoft.com/office/drawing/2014/main" id="{CC4ECF27-3B5C-49CA-A54E-C559BE9E957D}"/>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40" name="Picture 39">
              <a:extLst>
                <a:ext uri="{FF2B5EF4-FFF2-40B4-BE49-F238E27FC236}">
                  <a16:creationId xmlns:a16="http://schemas.microsoft.com/office/drawing/2014/main" id="{89C6ABA7-27CF-4605-A4A2-36913832ADEC}"/>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41" name="Picture 40">
              <a:extLst>
                <a:ext uri="{FF2B5EF4-FFF2-40B4-BE49-F238E27FC236}">
                  <a16:creationId xmlns:a16="http://schemas.microsoft.com/office/drawing/2014/main" id="{038BD2D3-057D-4CB3-A176-260F67DE5439}"/>
                </a:ext>
              </a:extLst>
            </p:cNvPr>
            <p:cNvPicPr>
              <a:picLocks noChangeAspect="1"/>
            </p:cNvPicPr>
            <p:nvPr/>
          </p:nvPicPr>
          <p:blipFill>
            <a:blip r:embed="rId7"/>
            <a:stretch>
              <a:fillRect/>
            </a:stretch>
          </p:blipFill>
          <p:spPr>
            <a:xfrm>
              <a:off x="2467803" y="3935758"/>
              <a:ext cx="330217" cy="330217"/>
            </a:xfrm>
            <a:prstGeom prst="rect">
              <a:avLst/>
            </a:prstGeom>
          </p:spPr>
        </p:pic>
        <p:sp>
          <p:nvSpPr>
            <p:cNvPr id="42" name="Graphic 4" descr="Badge Tick with solid fill">
              <a:extLst>
                <a:ext uri="{FF2B5EF4-FFF2-40B4-BE49-F238E27FC236}">
                  <a16:creationId xmlns:a16="http://schemas.microsoft.com/office/drawing/2014/main" id="{214B2142-3355-42B6-8578-D55D05CFCF81}"/>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defTabSz="932597">
                <a:defRPr/>
              </a:pPr>
              <a:endParaRPr lang="en-US" sz="1836" kern="0">
                <a:solidFill>
                  <a:srgbClr val="FFFFFF"/>
                </a:solidFill>
                <a:latin typeface="Segoe UI Semibold" panose="020B0702040204020203" pitchFamily="34" charset="0"/>
                <a:cs typeface="Segoe UI Semibold" panose="020B0702040204020203" pitchFamily="34" charset="0"/>
              </a:endParaRPr>
            </a:p>
          </p:txBody>
        </p:sp>
        <p:sp>
          <p:nvSpPr>
            <p:cNvPr id="43" name="Graphic 4" descr="Badge Tick with solid fill">
              <a:extLst>
                <a:ext uri="{FF2B5EF4-FFF2-40B4-BE49-F238E27FC236}">
                  <a16:creationId xmlns:a16="http://schemas.microsoft.com/office/drawing/2014/main" id="{343A2B54-25E9-4F42-87CE-437BB31EA3D8}"/>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defTabSz="932597">
                <a:defRPr/>
              </a:pPr>
              <a:endParaRPr lang="en-US" sz="1836" kern="0">
                <a:solidFill>
                  <a:srgbClr val="FFFFFF"/>
                </a:solidFill>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6EF5F2BD-6BB1-4006-BB1D-05D283563746}"/>
              </a:ext>
            </a:extLst>
          </p:cNvPr>
          <p:cNvSpPr txBox="1"/>
          <p:nvPr/>
        </p:nvSpPr>
        <p:spPr>
          <a:xfrm>
            <a:off x="563043" y="6485955"/>
            <a:ext cx="6852556" cy="280077"/>
          </a:xfrm>
          <a:prstGeom prst="rect">
            <a:avLst/>
          </a:prstGeom>
          <a:noFill/>
        </p:spPr>
        <p:txBody>
          <a:bodyPr wrap="square">
            <a:spAutoFit/>
          </a:bodyPr>
          <a:lstStyle/>
          <a:p>
            <a:r>
              <a:rPr lang="en-US" sz="1220" kern="0">
                <a:solidFill>
                  <a:schemeClr val="bg1"/>
                </a:solidFill>
                <a:latin typeface="Segoe UI"/>
                <a:cs typeface="Segoe UI" pitchFamily="34" charset="0"/>
              </a:rPr>
              <a:t>Learn More at </a:t>
            </a:r>
            <a:r>
              <a:rPr lang="en-US" sz="1220" kern="0">
                <a:solidFill>
                  <a:schemeClr val="accent1"/>
                </a:solidFill>
                <a:latin typeface="Segoe UI"/>
                <a:cs typeface="Segoe UI" pitchFamily="34" charset="0"/>
              </a:rPr>
              <a:t>: </a:t>
            </a:r>
            <a:r>
              <a:rPr lang="en-US" sz="1220" b="0" i="0" u="sng" strike="noStrike">
                <a:solidFill>
                  <a:srgbClr val="0078D4"/>
                </a:solidFill>
                <a:effectLst/>
                <a:latin typeface="Segoe UI" panose="020B0502040204020203" pitchFamily="34" charset="0"/>
                <a:hlinkClick r:id="rId8"/>
              </a:rPr>
              <a:t>Microsoft Azure Well Architected Framework</a:t>
            </a:r>
            <a:endParaRPr lang="en-US" sz="1220" b="0" i="0" u="sng" strike="noStrike">
              <a:solidFill>
                <a:srgbClr val="0078D4"/>
              </a:solidFill>
              <a:effectLst/>
              <a:latin typeface="Segoe UI" panose="020B0502040204020203" pitchFamily="34" charset="0"/>
            </a:endParaRPr>
          </a:p>
        </p:txBody>
      </p:sp>
    </p:spTree>
    <p:extLst>
      <p:ext uri="{BB962C8B-B14F-4D97-AF65-F5344CB8AC3E}">
        <p14:creationId xmlns:p14="http://schemas.microsoft.com/office/powerpoint/2010/main" val="540778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5955" y="632779"/>
            <a:ext cx="11531551" cy="434757"/>
          </a:xfrm>
        </p:spPr>
        <p:txBody>
          <a:bodyPr/>
          <a:lstStyle/>
          <a:p>
            <a:r>
              <a:rPr lang="en-US" sz="3672" b="1">
                <a:solidFill>
                  <a:schemeClr val="accent5"/>
                </a:solidFill>
                <a:cs typeface="Segoe UI Semilight"/>
              </a:rPr>
              <a:t>Azure</a:t>
            </a:r>
            <a:r>
              <a:rPr lang="en-US" sz="4080">
                <a:solidFill>
                  <a:schemeClr val="accent5"/>
                </a:solidFill>
              </a:rPr>
              <a:t> </a:t>
            </a:r>
            <a:r>
              <a:rPr lang="en-US" sz="3672" b="1">
                <a:solidFill>
                  <a:schemeClr val="accent5"/>
                </a:solidFill>
                <a:cs typeface="Segoe UI Semilight"/>
              </a:rPr>
              <a:t>Advisor</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391772" y="1312773"/>
            <a:ext cx="3350121" cy="4484204"/>
          </a:xfrm>
        </p:spPr>
        <p:txBody>
          <a:bodyPr vert="horz" wrap="square" lIns="0" tIns="93260" rIns="93260" bIns="93260" rtlCol="0">
            <a:noAutofit/>
          </a:bodyPr>
          <a:lstStyle/>
          <a:p>
            <a:pPr marL="0" indent="0">
              <a:lnSpc>
                <a:spcPct val="100000"/>
              </a:lnSpc>
              <a:spcAft>
                <a:spcPts val="1632"/>
              </a:spcAft>
              <a:buNone/>
            </a:pPr>
            <a:r>
              <a:rPr lang="en-US" sz="2040">
                <a:solidFill>
                  <a:schemeClr val="bg1"/>
                </a:solidFill>
              </a:rPr>
              <a:t>Practical recommendations based on your usage and configurations, such as:</a:t>
            </a:r>
            <a:endParaRPr lang="en-US" sz="1632">
              <a:solidFill>
                <a:schemeClr val="bg1"/>
              </a:solidFill>
            </a:endParaRPr>
          </a:p>
          <a:p>
            <a:pPr marL="471156" indent="-236387">
              <a:lnSpc>
                <a:spcPct val="100000"/>
              </a:lnSpc>
              <a:spcAft>
                <a:spcPts val="1632"/>
              </a:spcAft>
              <a:buSzPct val="100000"/>
            </a:pPr>
            <a:r>
              <a:rPr lang="en-US" sz="1632">
                <a:solidFill>
                  <a:schemeClr val="accent5"/>
                </a:solidFill>
              </a:rPr>
              <a:t>Create</a:t>
            </a:r>
            <a:r>
              <a:rPr lang="en-US" sz="1632">
                <a:solidFill>
                  <a:schemeClr val="bg1"/>
                </a:solidFill>
              </a:rPr>
              <a:t> Azure Service Health alerts.</a:t>
            </a:r>
          </a:p>
          <a:p>
            <a:pPr marL="471156" indent="-236387">
              <a:lnSpc>
                <a:spcPct val="100000"/>
              </a:lnSpc>
              <a:spcAft>
                <a:spcPts val="1632"/>
              </a:spcAft>
              <a:buSzPct val="100000"/>
            </a:pPr>
            <a:r>
              <a:rPr lang="en-US" sz="1632">
                <a:solidFill>
                  <a:schemeClr val="accent5"/>
                </a:solidFill>
              </a:rPr>
              <a:t>Delete and re-create </a:t>
            </a:r>
            <a:r>
              <a:rPr lang="en-US" sz="1632">
                <a:solidFill>
                  <a:schemeClr val="bg1"/>
                </a:solidFill>
              </a:rPr>
              <a:t>your pool to remove a deprecated internal component.</a:t>
            </a:r>
          </a:p>
          <a:p>
            <a:pPr marL="471156" indent="-236387">
              <a:lnSpc>
                <a:spcPct val="100000"/>
              </a:lnSpc>
              <a:spcAft>
                <a:spcPts val="1632"/>
              </a:spcAft>
              <a:buSzPct val="100000"/>
            </a:pPr>
            <a:r>
              <a:rPr lang="en-US" sz="1632">
                <a:solidFill>
                  <a:schemeClr val="accent5"/>
                </a:solidFill>
              </a:rPr>
              <a:t>Repair</a:t>
            </a:r>
            <a:r>
              <a:rPr lang="en-US" sz="1632">
                <a:solidFill>
                  <a:schemeClr val="bg1"/>
                </a:solidFill>
              </a:rPr>
              <a:t> invalid log alert rules.</a:t>
            </a:r>
          </a:p>
          <a:p>
            <a:pPr marL="471156" indent="-236387">
              <a:lnSpc>
                <a:spcPct val="100000"/>
              </a:lnSpc>
              <a:spcAft>
                <a:spcPts val="1632"/>
              </a:spcAft>
              <a:buSzPct val="100000"/>
            </a:pPr>
            <a:r>
              <a:rPr lang="en-US" sz="1632">
                <a:solidFill>
                  <a:schemeClr val="accent5"/>
                </a:solidFill>
              </a:rPr>
              <a:t>Design</a:t>
            </a:r>
            <a:r>
              <a:rPr lang="en-US" sz="1632">
                <a:solidFill>
                  <a:schemeClr val="bg1"/>
                </a:solidFill>
              </a:rPr>
              <a:t> your storage accounts to prevent reaching the maximum subscription limit.</a:t>
            </a:r>
          </a:p>
          <a:p>
            <a:pPr marL="0" indent="0">
              <a:lnSpc>
                <a:spcPct val="100000"/>
              </a:lnSpc>
              <a:spcAft>
                <a:spcPts val="1632"/>
              </a:spcAft>
              <a:buNone/>
            </a:pPr>
            <a:endParaRPr lang="en-US" sz="1632">
              <a:solidFill>
                <a:schemeClr val="bg1"/>
              </a:solidFill>
            </a:endParaRPr>
          </a:p>
        </p:txBody>
      </p:sp>
      <p:pic>
        <p:nvPicPr>
          <p:cNvPr id="16" name="Picture 2" descr="Web interfase image, showing Azure Advisor service in Azure Portal">
            <a:extLst>
              <a:ext uri="{FF2B5EF4-FFF2-40B4-BE49-F238E27FC236}">
                <a16:creationId xmlns:a16="http://schemas.microsoft.com/office/drawing/2014/main" id="{082B2B28-AF45-4038-89B9-E50846864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72"/>
          <a:stretch/>
        </p:blipFill>
        <p:spPr bwMode="auto">
          <a:xfrm>
            <a:off x="5161606" y="632779"/>
            <a:ext cx="7274869" cy="56364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DBE48E-3DF5-445D-A352-418CB627AF4A}"/>
              </a:ext>
              <a:ext uri="{C183D7F6-B498-43B3-948B-1728B52AA6E4}">
                <adec:decorative xmlns:adec="http://schemas.microsoft.com/office/drawing/2017/decorative" val="0"/>
              </a:ext>
            </a:extLst>
          </p:cNvPr>
          <p:cNvSpPr txBox="1"/>
          <p:nvPr/>
        </p:nvSpPr>
        <p:spPr>
          <a:xfrm>
            <a:off x="819216" y="6562030"/>
            <a:ext cx="10998175" cy="312073"/>
          </a:xfrm>
          <a:prstGeom prst="rect">
            <a:avLst/>
          </a:prstGeom>
          <a:noFill/>
        </p:spPr>
        <p:txBody>
          <a:bodyPr wrap="square">
            <a:spAutoFit/>
          </a:bodyPr>
          <a:lstStyle/>
          <a:p>
            <a:pPr defTabSz="932597">
              <a:defRPr/>
            </a:pPr>
            <a:r>
              <a:rPr lang="en-US" sz="1428">
                <a:solidFill>
                  <a:srgbClr val="FFFFFF"/>
                </a:solidFill>
                <a:latin typeface="Segoe UI"/>
                <a:cs typeface="Times New Roman" panose="02020603050405020304" pitchFamily="18" charset="0"/>
              </a:rPr>
              <a:t>Azure.com: </a:t>
            </a:r>
            <a:r>
              <a:rPr lang="en-US" sz="1428">
                <a:solidFill>
                  <a:srgbClr val="50E6FF"/>
                </a:solidFill>
                <a:latin typeface="Segoe UI"/>
                <a:cs typeface="Times New Roman" panose="02020603050405020304" pitchFamily="18" charset="0"/>
                <a:hlinkClick r:id="rId4">
                  <a:extLst>
                    <a:ext uri="{A12FA001-AC4F-418D-AE19-62706E023703}">
                      <ahyp:hlinkClr xmlns:ahyp="http://schemas.microsoft.com/office/drawing/2018/hyperlinkcolor" val="tx"/>
                    </a:ext>
                  </a:extLst>
                </a:hlinkClick>
              </a:rPr>
              <a:t>aka.</a:t>
            </a:r>
            <a:r>
              <a:rPr lang="en-US" sz="1428" u="sng">
                <a:solidFill>
                  <a:srgbClr val="50E6FF"/>
                </a:solidFill>
                <a:latin typeface="Segoe UI"/>
                <a:cs typeface="Times New Roman" panose="02020603050405020304" pitchFamily="18" charset="0"/>
                <a:hlinkClick r:id="rId4">
                  <a:extLst>
                    <a:ext uri="{A12FA001-AC4F-418D-AE19-62706E023703}">
                      <ahyp:hlinkClr xmlns:ahyp="http://schemas.microsoft.com/office/drawing/2018/hyperlinkcolor" val="tx"/>
                    </a:ext>
                  </a:extLst>
                </a:hlinkClick>
              </a:rPr>
              <a:t>ms/advisor</a:t>
            </a:r>
            <a:r>
              <a:rPr lang="en-US" sz="1428">
                <a:solidFill>
                  <a:srgbClr val="50E6FF"/>
                </a:solidFill>
                <a:latin typeface="Segoe UI"/>
                <a:cs typeface="Times New Roman" panose="02020603050405020304" pitchFamily="18" charset="0"/>
              </a:rPr>
              <a:t>                                </a:t>
            </a:r>
            <a:r>
              <a:rPr lang="en-US" sz="1428">
                <a:solidFill>
                  <a:srgbClr val="FFFFFF"/>
                </a:solidFill>
                <a:latin typeface="Segoe UI"/>
                <a:cs typeface="Times New Roman" panose="02020603050405020304" pitchFamily="18" charset="0"/>
              </a:rPr>
              <a:t>Tool: </a:t>
            </a:r>
            <a:r>
              <a:rPr lang="en-US" sz="1428" u="sng">
                <a:solidFill>
                  <a:srgbClr val="50E6FF"/>
                </a:solidFill>
                <a:latin typeface="Segoe UI"/>
                <a:cs typeface="Times New Roman" panose="02020603050405020304" pitchFamily="18" charset="0"/>
                <a:hlinkClick r:id="rId5">
                  <a:extLst>
                    <a:ext uri="{A12FA001-AC4F-418D-AE19-62706E023703}">
                      <ahyp:hlinkClr xmlns:ahyp="http://schemas.microsoft.com/office/drawing/2018/hyperlinkcolor" val="tx"/>
                    </a:ext>
                  </a:extLst>
                </a:hlinkClick>
              </a:rPr>
              <a:t>aka.ms/</a:t>
            </a:r>
            <a:r>
              <a:rPr lang="en-US" sz="1428" err="1">
                <a:solidFill>
                  <a:srgbClr val="50E6FF"/>
                </a:solidFill>
                <a:latin typeface="Segoe UI"/>
                <a:cs typeface="Times New Roman" panose="02020603050405020304" pitchFamily="18" charset="0"/>
                <a:hlinkClick r:id="rId5">
                  <a:extLst>
                    <a:ext uri="{A12FA001-AC4F-418D-AE19-62706E023703}">
                      <ahyp:hlinkClr xmlns:ahyp="http://schemas.microsoft.com/office/drawing/2018/hyperlinkcolor" val="tx"/>
                    </a:ext>
                  </a:extLst>
                </a:hlinkClick>
              </a:rPr>
              <a:t>azureadvisor</a:t>
            </a:r>
            <a:r>
              <a:rPr lang="en-US" sz="1428">
                <a:solidFill>
                  <a:srgbClr val="50E6FF"/>
                </a:solidFill>
                <a:latin typeface="Segoe UI"/>
                <a:cs typeface="Times New Roman" panose="02020603050405020304" pitchFamily="18" charset="0"/>
              </a:rPr>
              <a:t>                                       </a:t>
            </a:r>
            <a:r>
              <a:rPr lang="en-US" sz="1428">
                <a:solidFill>
                  <a:srgbClr val="FFFFFF"/>
                </a:solidFill>
                <a:latin typeface="Segoe UI"/>
                <a:cs typeface="Times New Roman" panose="02020603050405020304" pitchFamily="18" charset="0"/>
              </a:rPr>
              <a:t>Documentation:  </a:t>
            </a:r>
            <a:r>
              <a:rPr lang="en-US" sz="1428">
                <a:solidFill>
                  <a:srgbClr val="50E6FF"/>
                </a:solidFill>
                <a:latin typeface="Segoe UI"/>
                <a:cs typeface="Times New Roman" panose="02020603050405020304" pitchFamily="18" charset="0"/>
                <a:hlinkClick r:id="rId6">
                  <a:extLst>
                    <a:ext uri="{A12FA001-AC4F-418D-AE19-62706E023703}">
                      <ahyp:hlinkClr xmlns:ahyp="http://schemas.microsoft.com/office/drawing/2018/hyperlinkcolor" val="tx"/>
                    </a:ext>
                  </a:extLst>
                </a:hlinkClick>
              </a:rPr>
              <a:t>aka.</a:t>
            </a:r>
            <a:r>
              <a:rPr lang="en-US" sz="1428" u="sng">
                <a:solidFill>
                  <a:srgbClr val="50E6FF"/>
                </a:solidFill>
                <a:latin typeface="Segoe UI"/>
                <a:cs typeface="Times New Roman" panose="02020603050405020304" pitchFamily="18" charset="0"/>
                <a:hlinkClick r:id="rId6">
                  <a:extLst>
                    <a:ext uri="{A12FA001-AC4F-418D-AE19-62706E023703}">
                      <ahyp:hlinkClr xmlns:ahyp="http://schemas.microsoft.com/office/drawing/2018/hyperlinkcolor" val="tx"/>
                    </a:ext>
                  </a:extLst>
                </a:hlinkClick>
              </a:rPr>
              <a:t>ms/docs/advisor</a:t>
            </a:r>
            <a:endParaRPr lang="en-US" sz="1428" u="sng">
              <a:solidFill>
                <a:srgbClr val="50E6FF"/>
              </a:solidFill>
              <a:latin typeface="Segoe UI"/>
              <a:cs typeface="Times New Roman" panose="02020603050405020304" pitchFamily="18" charset="0"/>
            </a:endParaRPr>
          </a:p>
        </p:txBody>
      </p:sp>
    </p:spTree>
    <p:extLst>
      <p:ext uri="{BB962C8B-B14F-4D97-AF65-F5344CB8AC3E}">
        <p14:creationId xmlns:p14="http://schemas.microsoft.com/office/powerpoint/2010/main" val="2163801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297E-7A85-4641-A51E-9BD28D149662}"/>
              </a:ext>
            </a:extLst>
          </p:cNvPr>
          <p:cNvSpPr>
            <a:spLocks noGrp="1"/>
          </p:cNvSpPr>
          <p:nvPr>
            <p:ph type="title"/>
          </p:nvPr>
        </p:nvSpPr>
        <p:spPr>
          <a:xfrm>
            <a:off x="596951" y="2250767"/>
            <a:ext cx="5227652" cy="2492990"/>
          </a:xfrm>
        </p:spPr>
        <p:txBody>
          <a:bodyPr anchor="ctr"/>
          <a:lstStyle/>
          <a:p>
            <a:r>
              <a:rPr lang="en-US" sz="3200">
                <a:solidFill>
                  <a:srgbClr val="50E6FF"/>
                </a:solidFill>
              </a:rPr>
              <a:t>Azure for Financial Services</a:t>
            </a:r>
            <a:br>
              <a:rPr lang="en-US" sz="3200">
                <a:solidFill>
                  <a:srgbClr val="50E6FF"/>
                </a:solidFill>
              </a:rPr>
            </a:br>
            <a:br>
              <a:rPr lang="en-US" sz="3200">
                <a:solidFill>
                  <a:schemeClr val="tx1"/>
                </a:solidFill>
              </a:rPr>
            </a:br>
            <a:r>
              <a:rPr lang="en-US" sz="3200">
                <a:solidFill>
                  <a:schemeClr val="tx1"/>
                </a:solidFill>
              </a:rPr>
              <a:t>Malaysia Regulatory Compliance Guide</a:t>
            </a:r>
            <a:br>
              <a:rPr lang="en-US" sz="3200">
                <a:solidFill>
                  <a:schemeClr val="tx1"/>
                </a:solidFill>
              </a:rPr>
            </a:br>
            <a:br>
              <a:rPr lang="en-US" sz="3200">
                <a:solidFill>
                  <a:schemeClr val="tx1"/>
                </a:solidFill>
              </a:rPr>
            </a:br>
            <a:r>
              <a:rPr lang="en-US" sz="2000">
                <a:solidFill>
                  <a:schemeClr val="tx1"/>
                </a:solidFill>
                <a:latin typeface="+mn-lt"/>
              </a:rPr>
              <a:t>2021</a:t>
            </a:r>
            <a:endParaRPr lang="en-US" sz="3200">
              <a:solidFill>
                <a:schemeClr val="tx1"/>
              </a:solidFill>
              <a:latin typeface="+mn-lt"/>
            </a:endParaRPr>
          </a:p>
        </p:txBody>
      </p:sp>
      <p:pic>
        <p:nvPicPr>
          <p:cNvPr id="5" name="Picture 4" descr="Shape, polygon&#10;&#10;Description automatically generated">
            <a:extLst>
              <a:ext uri="{FF2B5EF4-FFF2-40B4-BE49-F238E27FC236}">
                <a16:creationId xmlns:a16="http://schemas.microsoft.com/office/drawing/2014/main" id="{0B71B996-8BBB-4004-A39D-C1FD4993823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33173877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5955" y="632779"/>
            <a:ext cx="11531551" cy="414409"/>
          </a:xfrm>
        </p:spPr>
        <p:txBody>
          <a:bodyPr/>
          <a:lstStyle/>
          <a:p>
            <a:r>
              <a:rPr lang="en-US" sz="3672" b="1">
                <a:solidFill>
                  <a:schemeClr val="accent5"/>
                </a:solidFill>
                <a:cs typeface="Segoe UI Semilight"/>
              </a:rPr>
              <a:t>Next Steps</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465955" y="1628384"/>
            <a:ext cx="11108094" cy="4256315"/>
          </a:xfrm>
        </p:spPr>
        <p:txBody>
          <a:bodyPr vert="horz" wrap="square" lIns="0" tIns="93260" rIns="93260" bIns="93260" rtlCol="0">
            <a:noAutofit/>
          </a:bodyPr>
          <a:lstStyle/>
          <a:p>
            <a:pPr>
              <a:lnSpc>
                <a:spcPct val="100000"/>
              </a:lnSpc>
              <a:spcAft>
                <a:spcPts val="1632"/>
              </a:spcAft>
            </a:pPr>
            <a:r>
              <a:rPr lang="en-US" sz="2040">
                <a:solidFill>
                  <a:schemeClr val="bg1"/>
                </a:solidFill>
              </a:rPr>
              <a:t>Demo of Microsoft Azure’s capabilities supporting Banks in complying with RMIT</a:t>
            </a:r>
          </a:p>
          <a:p>
            <a:pPr>
              <a:lnSpc>
                <a:spcPct val="100000"/>
              </a:lnSpc>
              <a:spcAft>
                <a:spcPts val="1632"/>
              </a:spcAft>
            </a:pPr>
            <a:r>
              <a:rPr lang="en-US" sz="2040">
                <a:solidFill>
                  <a:schemeClr val="bg1"/>
                </a:solidFill>
              </a:rPr>
              <a:t>Dedicated timeboxed sandpit environment for the Bank’s to explore and verify </a:t>
            </a:r>
          </a:p>
          <a:p>
            <a:pPr>
              <a:lnSpc>
                <a:spcPct val="100000"/>
              </a:lnSpc>
              <a:spcAft>
                <a:spcPts val="1632"/>
              </a:spcAft>
            </a:pPr>
            <a:r>
              <a:rPr lang="en-US" sz="2040">
                <a:solidFill>
                  <a:schemeClr val="bg1"/>
                </a:solidFill>
              </a:rPr>
              <a:t>Discovery and assessment of the Bank’s infrastructure and application, and their cloud-readiness</a:t>
            </a:r>
          </a:p>
          <a:p>
            <a:pPr>
              <a:lnSpc>
                <a:spcPct val="100000"/>
              </a:lnSpc>
              <a:spcAft>
                <a:spcPts val="1632"/>
              </a:spcAft>
            </a:pPr>
            <a:r>
              <a:rPr lang="en-US" sz="2040">
                <a:solidFill>
                  <a:schemeClr val="bg1"/>
                </a:solidFill>
              </a:rPr>
              <a:t>Consider involving a third-party Risk Assurance Advisory partner for a pre-implementation review</a:t>
            </a:r>
            <a:endParaRPr lang="en-US" sz="1632">
              <a:solidFill>
                <a:schemeClr val="bg1"/>
              </a:solidFill>
            </a:endParaRPr>
          </a:p>
        </p:txBody>
      </p:sp>
    </p:spTree>
    <p:extLst>
      <p:ext uri="{BB962C8B-B14F-4D97-AF65-F5344CB8AC3E}">
        <p14:creationId xmlns:p14="http://schemas.microsoft.com/office/powerpoint/2010/main" val="32277994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897C-D851-4A59-9627-A235C8FFF40E}"/>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0C0ABA9B-9FC8-4D16-990E-1178923E6501}"/>
              </a:ext>
            </a:extLst>
          </p:cNvPr>
          <p:cNvSpPr>
            <a:spLocks noGrp="1"/>
          </p:cNvSpPr>
          <p:nvPr>
            <p:ph sz="quarter" idx="10"/>
          </p:nvPr>
        </p:nvSpPr>
        <p:spPr>
          <a:xfrm>
            <a:off x="596712" y="1463669"/>
            <a:ext cx="11238194" cy="4524315"/>
          </a:xfrm>
        </p:spPr>
        <p:txBody>
          <a:bodyPr vert="horz" wrap="square" lIns="0" tIns="0" rIns="0" bIns="0" rtlCol="0" anchor="t">
            <a:spAutoFit/>
          </a:bodyPr>
          <a:lstStyle/>
          <a:p>
            <a:pPr marL="0" indent="0">
              <a:buNone/>
            </a:pPr>
            <a:r>
              <a:rPr lang="en-US" sz="1400" b="1"/>
              <a:t>General Assurance Resources</a:t>
            </a:r>
          </a:p>
          <a:p>
            <a:pPr marL="233045" indent="-233045">
              <a:buFont typeface="Arial" panose="020B0604020202020204" pitchFamily="34" charset="0"/>
              <a:buChar char="•"/>
            </a:pPr>
            <a:r>
              <a:rPr lang="en-US" sz="1400">
                <a:cs typeface="Segoe UI"/>
              </a:rPr>
              <a:t>Trust center - </a:t>
            </a:r>
            <a:r>
              <a:rPr lang="en-US" sz="1400">
                <a:cs typeface="Segoe UI"/>
                <a:hlinkClick r:id="rId3"/>
              </a:rPr>
              <a:t>https://www.microsoft.com/en-us/trust-center</a:t>
            </a:r>
            <a:r>
              <a:rPr lang="en-US" sz="1400">
                <a:cs typeface="Segoe UI"/>
              </a:rPr>
              <a:t> </a:t>
            </a:r>
            <a:endParaRPr lang="en-US" sz="1400"/>
          </a:p>
          <a:p>
            <a:pPr marL="233045" indent="-233045">
              <a:buFont typeface="Arial" panose="020B0604020202020204" pitchFamily="34" charset="0"/>
              <a:buChar char="•"/>
            </a:pPr>
            <a:r>
              <a:rPr lang="en-US" sz="1400">
                <a:cs typeface="Segoe UI"/>
              </a:rPr>
              <a:t>Service Trust Portal (STP)  – </a:t>
            </a:r>
            <a:r>
              <a:rPr lang="en-US" sz="1400">
                <a:cs typeface="Segoe UI"/>
                <a:hlinkClick r:id="rId4"/>
              </a:rPr>
              <a:t>https://servicetrust.microsoft.com/</a:t>
            </a:r>
            <a:endParaRPr lang="en-US" sz="1400">
              <a:cs typeface="Segoe UI"/>
            </a:endParaRPr>
          </a:p>
          <a:p>
            <a:pPr marL="233045" indent="-233045">
              <a:buFont typeface="Arial" panose="020B0604020202020204" pitchFamily="34" charset="0"/>
              <a:buChar char="•"/>
            </a:pPr>
            <a:r>
              <a:rPr lang="en-US" sz="1400">
                <a:cs typeface="Segoe UI"/>
              </a:rPr>
              <a:t>Documentation &amp; training on how Microsoft operates controls – </a:t>
            </a:r>
            <a:r>
              <a:rPr lang="en-US" sz="1400">
                <a:cs typeface="Segoe UI"/>
                <a:hlinkClick r:id="rId5"/>
              </a:rPr>
              <a:t>https://docs.microsoft.com/compliance</a:t>
            </a:r>
            <a:r>
              <a:rPr lang="en-US" sz="1400">
                <a:cs typeface="Segoe UI"/>
              </a:rPr>
              <a:t> </a:t>
            </a:r>
            <a:endParaRPr lang="en-US" sz="1400"/>
          </a:p>
          <a:p>
            <a:pPr marL="233045" indent="-233045">
              <a:buFont typeface="Arial" panose="020B0604020202020204" pitchFamily="34" charset="0"/>
              <a:buChar char="•"/>
            </a:pPr>
            <a:r>
              <a:rPr lang="en-US" sz="1400">
                <a:cs typeface="Segoe UI"/>
              </a:rPr>
              <a:t>Downloadable Audit reports on STP – </a:t>
            </a:r>
            <a:r>
              <a:rPr lang="en-US" sz="1400">
                <a:cs typeface="Segoe UI"/>
                <a:hlinkClick r:id="rId6"/>
              </a:rPr>
              <a:t>http://aka.ms/AuditReports</a:t>
            </a:r>
            <a:r>
              <a:rPr lang="en-US" sz="1400">
                <a:cs typeface="Segoe UI"/>
              </a:rPr>
              <a:t> </a:t>
            </a:r>
            <a:endParaRPr lang="en-US" sz="1400"/>
          </a:p>
          <a:p>
            <a:pPr marL="233045" indent="-233045">
              <a:buFont typeface="Arial" panose="020B0604020202020204" pitchFamily="34" charset="0"/>
              <a:buChar char="•"/>
            </a:pPr>
            <a:r>
              <a:rPr lang="en-US" sz="1400">
                <a:cs typeface="Segoe UI"/>
              </a:rPr>
              <a:t>Security FAQs and whitepapers on STP – </a:t>
            </a:r>
            <a:r>
              <a:rPr lang="en-US" sz="1400">
                <a:cs typeface="Segoe UI"/>
                <a:hlinkClick r:id="rId7"/>
              </a:rPr>
              <a:t>http://aka.ms/CloudSecurity</a:t>
            </a:r>
            <a:endParaRPr lang="en-US" sz="1400">
              <a:cs typeface="Segoe UI"/>
            </a:endParaRPr>
          </a:p>
          <a:p>
            <a:pPr marL="233045" indent="-233045">
              <a:buFont typeface="Arial" panose="020B0604020202020204" pitchFamily="34" charset="0"/>
              <a:buChar char="•"/>
            </a:pPr>
            <a:r>
              <a:rPr lang="en-US" sz="1400">
                <a:cs typeface="Segoe UI"/>
              </a:rPr>
              <a:t>Online Services Terms – </a:t>
            </a:r>
            <a:r>
              <a:rPr lang="en-US" sz="1400">
                <a:cs typeface="Segoe UI"/>
                <a:hlinkClick r:id="rId8"/>
              </a:rPr>
              <a:t>http://aka.ms/MicrosoftOST</a:t>
            </a:r>
            <a:r>
              <a:rPr lang="en-US" sz="1400">
                <a:cs typeface="Segoe UI"/>
              </a:rPr>
              <a:t> </a:t>
            </a:r>
            <a:endParaRPr lang="en-US" sz="1400"/>
          </a:p>
          <a:p>
            <a:pPr marL="233045" indent="-233045">
              <a:buFont typeface="Arial" panose="020B0604020202020204" pitchFamily="34" charset="0"/>
              <a:buChar char="•"/>
            </a:pPr>
            <a:r>
              <a:rPr lang="en-US" sz="1400">
                <a:cs typeface="Segoe UI"/>
              </a:rPr>
              <a:t>Data Center Threat Vulnerability Risk Assessment (TVRA) information – </a:t>
            </a:r>
            <a:r>
              <a:rPr lang="en-US" sz="1400">
                <a:cs typeface="Segoe UI"/>
                <a:hlinkClick r:id="rId9"/>
              </a:rPr>
              <a:t>http://aka.ms/tvra</a:t>
            </a:r>
            <a:r>
              <a:rPr lang="en-US" sz="1400">
                <a:cs typeface="Segoe UI"/>
              </a:rPr>
              <a:t> </a:t>
            </a:r>
            <a:endParaRPr lang="en-US" sz="1400"/>
          </a:p>
          <a:p>
            <a:pPr marL="233045" indent="-233045">
              <a:buFont typeface="Arial" panose="020B0604020202020204" pitchFamily="34" charset="0"/>
              <a:buChar char="•"/>
            </a:pPr>
            <a:r>
              <a:rPr lang="en-US" sz="1400">
                <a:cs typeface="Segoe UI"/>
              </a:rPr>
              <a:t>Modern Cloud Risk Assessment </a:t>
            </a:r>
            <a:r>
              <a:rPr lang="en-US" sz="1400">
                <a:cs typeface="Segoe UI"/>
                <a:hlinkClick r:id="rId10"/>
              </a:rPr>
              <a:t>presentation deck</a:t>
            </a:r>
            <a:r>
              <a:rPr lang="en-US" sz="1400">
                <a:cs typeface="Segoe UI"/>
              </a:rPr>
              <a:t> and </a:t>
            </a:r>
            <a:r>
              <a:rPr lang="en-US" sz="1400">
                <a:cs typeface="Segoe UI"/>
                <a:hlinkClick r:id="rId11"/>
              </a:rPr>
              <a:t>internal training/readiness video</a:t>
            </a:r>
            <a:endParaRPr lang="en-US" sz="1400">
              <a:cs typeface="Segoe UI"/>
            </a:endParaRPr>
          </a:p>
          <a:p>
            <a:pPr marL="233045" indent="-233045">
              <a:buFont typeface="Arial" panose="020B0604020202020204" pitchFamily="34" charset="0"/>
              <a:buChar char="•"/>
            </a:pPr>
            <a:r>
              <a:rPr lang="en-US" sz="1400" err="1">
                <a:cs typeface="Segoe UI"/>
              </a:rPr>
              <a:t>TruSight</a:t>
            </a:r>
            <a:r>
              <a:rPr lang="en-US" sz="1400">
                <a:cs typeface="Segoe UI"/>
              </a:rPr>
              <a:t> Independent Assessment Reports – </a:t>
            </a:r>
            <a:r>
              <a:rPr lang="en-US" sz="1400">
                <a:cs typeface="Segoe UI"/>
                <a:hlinkClick r:id="rId12"/>
              </a:rPr>
              <a:t>external link</a:t>
            </a:r>
            <a:endParaRPr lang="en-US" sz="1400">
              <a:cs typeface="Segoe UI"/>
            </a:endParaRPr>
          </a:p>
          <a:p>
            <a:pPr marL="233045" indent="-233045">
              <a:buFont typeface="Arial" panose="020B0604020202020204" pitchFamily="34" charset="0"/>
              <a:buChar char="•"/>
            </a:pPr>
            <a:r>
              <a:rPr lang="en-US" sz="1400">
                <a:cs typeface="Segoe UI"/>
              </a:rPr>
              <a:t>Law Enforcement Requests (LER) – </a:t>
            </a:r>
            <a:r>
              <a:rPr lang="en-US" sz="1400">
                <a:cs typeface="Segoe UI"/>
                <a:hlinkClick r:id="rId13"/>
              </a:rPr>
              <a:t>https://www.microsoft.com/en-us/corporate-responsibility/lerr/</a:t>
            </a:r>
            <a:endParaRPr lang="en-US" sz="1400">
              <a:cs typeface="Segoe UI"/>
            </a:endParaRPr>
          </a:p>
          <a:p>
            <a:pPr marL="233045" indent="-233045">
              <a:buFont typeface="Arial" panose="020B0604020202020204" pitchFamily="34" charset="0"/>
              <a:buChar char="•"/>
            </a:pPr>
            <a:r>
              <a:rPr lang="en-US" sz="1400">
                <a:cs typeface="Segoe UI"/>
              </a:rPr>
              <a:t>Risk Assessment and Compliance Guide for Financial Institutions in the Microsoft Cloud – </a:t>
            </a:r>
            <a:r>
              <a:rPr lang="en-US" sz="1400">
                <a:cs typeface="Segoe UI"/>
                <a:hlinkClick r:id="rId14"/>
              </a:rPr>
              <a:t>https://azure.microsoft.com/mediahandler/files/resourcefiles/risk-assessment-and-compliance-guide-for-financial-institutions-in-the-microsoft-cloud-/Risk_Assessment_and_Compliance_Guide_for_Financial_Institutions_in_the_Microsoft_Cloud.pdf</a:t>
            </a:r>
            <a:r>
              <a:rPr lang="en-US" sz="1400">
                <a:cs typeface="Segoe UI"/>
              </a:rPr>
              <a:t> </a:t>
            </a:r>
            <a:endParaRPr lang="en-US" sz="1400"/>
          </a:p>
          <a:p>
            <a:pPr marL="233045" indent="-233045"/>
            <a:endParaRPr lang="en-US" sz="1400"/>
          </a:p>
          <a:p>
            <a:pPr marL="0" indent="0">
              <a:buNone/>
            </a:pPr>
            <a:r>
              <a:rPr lang="en-US" sz="1400" b="1"/>
              <a:t>Regional Regulatory Guidance</a:t>
            </a:r>
          </a:p>
          <a:p>
            <a:pPr marL="233045" indent="-233045">
              <a:buFont typeface="Arial" panose="020B0604020202020204" pitchFamily="34" charset="0"/>
              <a:buChar char="•"/>
            </a:pPr>
            <a:r>
              <a:rPr lang="en-US" sz="1400">
                <a:cs typeface="Segoe UI"/>
              </a:rPr>
              <a:t>Regional FS Compliance Checklists – </a:t>
            </a:r>
            <a:r>
              <a:rPr lang="en-US" sz="1400">
                <a:cs typeface="Segoe UI"/>
                <a:hlinkClick r:id="rId15"/>
              </a:rPr>
              <a:t>http://aka.ms/ComplianceGuides</a:t>
            </a:r>
            <a:r>
              <a:rPr lang="en-US" sz="1400">
                <a:cs typeface="Segoe UI"/>
              </a:rPr>
              <a:t>  </a:t>
            </a:r>
          </a:p>
          <a:p>
            <a:pPr marL="233045" indent="-233045">
              <a:buFont typeface="Arial" panose="020B0604020202020204" pitchFamily="34" charset="0"/>
              <a:buChar char="•"/>
            </a:pPr>
            <a:r>
              <a:rPr lang="en-US" sz="1400">
                <a:cs typeface="Segoe UI"/>
              </a:rPr>
              <a:t>Regulatory Compliance Site for Asia (with checklists): </a:t>
            </a:r>
            <a:r>
              <a:rPr lang="en-US" sz="1400">
                <a:cs typeface="Segoe UI"/>
                <a:hlinkClick r:id="rId16"/>
              </a:rPr>
              <a:t>https://www.microsoft.com/en-sg/apac/trustedcloud/default.aspx</a:t>
            </a:r>
            <a:r>
              <a:rPr lang="en-US" sz="1400">
                <a:cs typeface="Segoe UI"/>
              </a:rPr>
              <a:t> </a:t>
            </a:r>
            <a:endParaRPr lang="en-US" sz="1400"/>
          </a:p>
        </p:txBody>
      </p:sp>
    </p:spTree>
    <p:extLst>
      <p:ext uri="{BB962C8B-B14F-4D97-AF65-F5344CB8AC3E}">
        <p14:creationId xmlns:p14="http://schemas.microsoft.com/office/powerpoint/2010/main" val="439806426"/>
      </p:ext>
    </p:extLst>
  </p:cSld>
  <p:clrMapOvr>
    <a:masterClrMapping/>
  </p:clrMapOvr>
  <p:transition>
    <p:fade/>
  </p:transition>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897C-D851-4A59-9627-A235C8FFF40E}"/>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0C0ABA9B-9FC8-4D16-990E-1178923E6501}"/>
              </a:ext>
            </a:extLst>
          </p:cNvPr>
          <p:cNvSpPr>
            <a:spLocks noGrp="1"/>
          </p:cNvSpPr>
          <p:nvPr>
            <p:ph sz="quarter" idx="10"/>
          </p:nvPr>
        </p:nvSpPr>
        <p:spPr>
          <a:xfrm>
            <a:off x="596712" y="1463669"/>
            <a:ext cx="11238194" cy="4265783"/>
          </a:xfrm>
        </p:spPr>
        <p:txBody>
          <a:bodyPr vert="horz" wrap="square" lIns="0" tIns="0" rIns="0" bIns="0" rtlCol="0" anchor="t">
            <a:spAutoFit/>
          </a:bodyPr>
          <a:lstStyle/>
          <a:p>
            <a:pPr marL="0" indent="0">
              <a:buNone/>
            </a:pPr>
            <a:r>
              <a:rPr lang="en-US" sz="1400" b="1"/>
              <a:t>Regulatory Standards &amp; Guidelines</a:t>
            </a:r>
            <a:endParaRPr lang="en-US" sz="1400"/>
          </a:p>
          <a:p>
            <a:pPr marL="233045" indent="-233045">
              <a:buClr>
                <a:schemeClr val="tx1"/>
              </a:buClr>
              <a:buFont typeface="Arial" panose="020B0604020202020204" pitchFamily="34" charset="0"/>
              <a:buChar char="•"/>
            </a:pPr>
            <a:r>
              <a:rPr lang="en-US" sz="1400">
                <a:cs typeface="Segoe UI"/>
              </a:rPr>
              <a:t>Risk Management in Technology (</a:t>
            </a:r>
            <a:r>
              <a:rPr lang="en-US" sz="1400" err="1">
                <a:cs typeface="Segoe UI"/>
              </a:rPr>
              <a:t>RMiT</a:t>
            </a:r>
            <a:r>
              <a:rPr lang="en-US" sz="1400">
                <a:cs typeface="Segoe UI"/>
              </a:rPr>
              <a:t>) – </a:t>
            </a:r>
            <a:r>
              <a:rPr lang="en-US" sz="1400">
                <a:cs typeface="Segoe UI"/>
                <a:hlinkClick r:id="rId3"/>
              </a:rPr>
              <a:t>https://www.bnm.gov.my/documents/20124/963937/Risk+Management+in+Technology+%28RMiT%29.pdf</a:t>
            </a:r>
            <a:r>
              <a:rPr lang="en-US" sz="1400">
                <a:cs typeface="Segoe UI"/>
              </a:rPr>
              <a:t> </a:t>
            </a:r>
            <a:endParaRPr lang="en-US" sz="1400">
              <a:highlight>
                <a:srgbClr val="FFFF00"/>
              </a:highlight>
            </a:endParaRPr>
          </a:p>
          <a:p>
            <a:pPr marL="233045" indent="-233045">
              <a:buClr>
                <a:schemeClr val="tx1"/>
              </a:buClr>
              <a:buFont typeface="Arial" panose="020B0604020202020204" pitchFamily="34" charset="0"/>
              <a:buChar char="•"/>
            </a:pPr>
            <a:r>
              <a:rPr lang="en-US" sz="1400">
                <a:cs typeface="Segoe UI"/>
              </a:rPr>
              <a:t>Outsourcing Policy Document – </a:t>
            </a:r>
            <a:r>
              <a:rPr lang="en-US" sz="1400">
                <a:cs typeface="Segoe UI"/>
                <a:hlinkClick r:id="rId4"/>
              </a:rPr>
              <a:t>https://www.bnm.gov.my/documents/20124/938039/PD_Outsourcing_20191023.pdf</a:t>
            </a:r>
            <a:r>
              <a:rPr lang="en-US" sz="1400">
                <a:cs typeface="Segoe UI"/>
              </a:rPr>
              <a:t> </a:t>
            </a:r>
            <a:endParaRPr lang="en-US" sz="1400"/>
          </a:p>
          <a:p>
            <a:pPr marL="233045" indent="-233045">
              <a:buClr>
                <a:schemeClr val="tx1"/>
              </a:buClr>
              <a:buFont typeface="Arial" panose="020B0604020202020204" pitchFamily="34" charset="0"/>
              <a:buChar char="•"/>
            </a:pPr>
            <a:r>
              <a:rPr lang="en-US" sz="1400">
                <a:cs typeface="Segoe UI"/>
              </a:rPr>
              <a:t>Outsourcing FAQ – </a:t>
            </a:r>
            <a:r>
              <a:rPr lang="en-US" sz="1400">
                <a:cs typeface="Segoe UI"/>
                <a:hlinkClick r:id="rId5"/>
              </a:rPr>
              <a:t>https://www.bnm.gov.my/documents/20124/938039/FAQ_Outsourcing_20191023.pdf</a:t>
            </a:r>
            <a:endParaRPr lang="en-US" sz="1400">
              <a:cs typeface="Segoe UI"/>
            </a:endParaRPr>
          </a:p>
          <a:p>
            <a:pPr marL="233045" indent="-233045">
              <a:buClr>
                <a:schemeClr val="tx1"/>
              </a:buClr>
              <a:buFont typeface="Arial" panose="020B0604020202020204" pitchFamily="34" charset="0"/>
              <a:buChar char="•"/>
            </a:pPr>
            <a:r>
              <a:rPr lang="en-US" sz="1400">
                <a:cs typeface="Segoe UI"/>
              </a:rPr>
              <a:t>Financial Services Act – </a:t>
            </a:r>
            <a:r>
              <a:rPr lang="en-US" sz="1400">
                <a:cs typeface="Segoe UI"/>
                <a:hlinkClick r:id="rId6"/>
              </a:rPr>
              <a:t>https://www.bnm.gov.my/standardsandguidelines</a:t>
            </a:r>
            <a:r>
              <a:rPr lang="en-US" sz="1400">
                <a:cs typeface="Segoe UI"/>
              </a:rPr>
              <a:t> </a:t>
            </a:r>
            <a:endParaRPr lang="en-US" sz="1400"/>
          </a:p>
          <a:p>
            <a:pPr marL="233045" indent="-233045">
              <a:buClr>
                <a:schemeClr val="tx1"/>
              </a:buClr>
              <a:buFont typeface="Arial" panose="020B0604020202020204" pitchFamily="34" charset="0"/>
              <a:buChar char="•"/>
            </a:pPr>
            <a:r>
              <a:rPr lang="en-US" sz="1400">
                <a:cs typeface="Segoe UI"/>
              </a:rPr>
              <a:t>Interoperable Credit Transfer Framework (ICTF) – </a:t>
            </a:r>
            <a:r>
              <a:rPr lang="en-US" sz="1400">
                <a:cs typeface="Segoe UI"/>
                <a:hlinkClick r:id="rId7"/>
              </a:rPr>
              <a:t>https://www.bnm.gov.my/-/interoperable-credit-transfer-framework-ictf-3</a:t>
            </a:r>
            <a:r>
              <a:rPr lang="en-US" sz="1400">
                <a:cs typeface="Segoe UI"/>
              </a:rPr>
              <a:t> </a:t>
            </a:r>
            <a:endParaRPr lang="en-US" sz="1400"/>
          </a:p>
          <a:p>
            <a:pPr marL="233045" indent="-233045">
              <a:buClr>
                <a:schemeClr val="tx1"/>
              </a:buClr>
              <a:buFont typeface="Arial" panose="020B0604020202020204" pitchFamily="34" charset="0"/>
              <a:buChar char="•"/>
            </a:pPr>
            <a:r>
              <a:rPr lang="en-US" sz="1400">
                <a:ea typeface="+mn-lt"/>
                <a:cs typeface="+mn-lt"/>
              </a:rPr>
              <a:t>Licensing Framework for Digital Banks – </a:t>
            </a:r>
            <a:r>
              <a:rPr lang="en-US" sz="1400">
                <a:ea typeface="+mn-lt"/>
                <a:cs typeface="+mn-lt"/>
                <a:hlinkClick r:id="rId8"/>
              </a:rPr>
              <a:t>https://www.bnm.gov.my/documents/20124/938039/20201231_Licensing+Framework+for+Digital+Banks.pdf</a:t>
            </a:r>
            <a:r>
              <a:rPr lang="en-US" sz="1400">
                <a:ea typeface="+mn-lt"/>
                <a:cs typeface="+mn-lt"/>
              </a:rPr>
              <a:t> </a:t>
            </a:r>
          </a:p>
          <a:p>
            <a:pPr marL="233045" indent="-233045"/>
            <a:endParaRPr lang="en-US" sz="1400"/>
          </a:p>
          <a:p>
            <a:pPr marL="0" indent="0">
              <a:buNone/>
            </a:pPr>
            <a:r>
              <a:rPr lang="en-US" sz="1400" b="1"/>
              <a:t>Regional Regulatory Guidance</a:t>
            </a:r>
          </a:p>
          <a:p>
            <a:pPr marL="233045" indent="-233045">
              <a:buClr>
                <a:schemeClr val="tx1"/>
              </a:buClr>
              <a:buFont typeface="Arial" panose="020B0604020202020204" pitchFamily="34" charset="0"/>
              <a:buChar char="•"/>
            </a:pPr>
            <a:r>
              <a:rPr lang="en-US" sz="1400">
                <a:ea typeface="+mn-lt"/>
                <a:cs typeface="+mn-lt"/>
              </a:rPr>
              <a:t>Microsoft Cloud Adoption Framework for Azure – </a:t>
            </a:r>
            <a:r>
              <a:rPr lang="en-US" sz="1400">
                <a:ea typeface="+mn-lt"/>
                <a:cs typeface="+mn-lt"/>
                <a:hlinkClick r:id="rId9"/>
              </a:rPr>
              <a:t>https://aka.ms/adopt/overview</a:t>
            </a:r>
            <a:r>
              <a:rPr lang="en-US" sz="1400">
                <a:ea typeface="+mn-lt"/>
                <a:cs typeface="+mn-lt"/>
              </a:rPr>
              <a:t> </a:t>
            </a:r>
          </a:p>
          <a:p>
            <a:pPr marL="233045" indent="-233045">
              <a:buClr>
                <a:schemeClr val="tx1"/>
              </a:buClr>
              <a:buFont typeface="Arial" panose="020B0604020202020204" pitchFamily="34" charset="0"/>
              <a:buChar char="•"/>
            </a:pPr>
            <a:r>
              <a:rPr lang="en-US" sz="1400">
                <a:ea typeface="+mn-lt"/>
                <a:cs typeface="+mn-lt"/>
              </a:rPr>
              <a:t>Microsoft Azure Well Architected Framework – </a:t>
            </a:r>
            <a:r>
              <a:rPr lang="en-US" sz="1400">
                <a:ea typeface="+mn-lt"/>
                <a:cs typeface="+mn-lt"/>
                <a:hlinkClick r:id="rId10"/>
              </a:rPr>
              <a:t>https://aka.ms/wellarchitected/framework</a:t>
            </a:r>
            <a:r>
              <a:rPr lang="en-US" sz="1400">
                <a:ea typeface="+mn-lt"/>
                <a:cs typeface="+mn-lt"/>
              </a:rPr>
              <a:t> </a:t>
            </a:r>
          </a:p>
          <a:p>
            <a:pPr marL="233045" indent="-233045">
              <a:buClr>
                <a:schemeClr val="tx1"/>
              </a:buClr>
              <a:buFont typeface="Arial" panose="020B0604020202020204" pitchFamily="34" charset="0"/>
              <a:buChar char="•"/>
            </a:pPr>
            <a:endParaRPr lang="en-US" sz="1400">
              <a:ea typeface="+mn-lt"/>
              <a:cs typeface="+mn-lt"/>
            </a:endParaRPr>
          </a:p>
          <a:p>
            <a:pPr marL="0" indent="0">
              <a:buNone/>
            </a:pPr>
            <a:r>
              <a:rPr lang="en-US" sz="1400" b="1">
                <a:cs typeface="Segoe UI"/>
              </a:rPr>
              <a:t>Financial Services Industry  </a:t>
            </a:r>
            <a:endParaRPr lang="en-US" sz="1400" b="1"/>
          </a:p>
          <a:p>
            <a:pPr marL="0" indent="0">
              <a:buNone/>
            </a:pPr>
            <a:r>
              <a:rPr lang="en-US" sz="1400">
                <a:cs typeface="Segoe UI"/>
              </a:rPr>
              <a:t>Webinars – </a:t>
            </a:r>
            <a:r>
              <a:rPr lang="en-US" sz="1400">
                <a:cs typeface="Segoe UI"/>
                <a:hlinkClick r:id="rId11"/>
              </a:rPr>
              <a:t>https://microsoftevent.eventbuilder.com/MicrosoftFinancialServicesCustomerCompliance</a:t>
            </a:r>
            <a:endParaRPr lang="en-US" sz="1400">
              <a:cs typeface="Segoe UI"/>
            </a:endParaRPr>
          </a:p>
          <a:p>
            <a:pPr marL="233045" indent="-233045">
              <a:buFont typeface="Arial" panose="020B0604020202020204" pitchFamily="34" charset="0"/>
              <a:buChar char="•"/>
            </a:pPr>
            <a:r>
              <a:rPr lang="en-US" sz="1400">
                <a:cs typeface="Segoe UI"/>
              </a:rPr>
              <a:t>Compliance Program – </a:t>
            </a:r>
            <a:r>
              <a:rPr lang="en-US" sz="1400">
                <a:gradFill>
                  <a:gsLst>
                    <a:gs pos="0">
                      <a:schemeClr val="accent1">
                        <a:lumMod val="5000"/>
                        <a:lumOff val="95000"/>
                      </a:schemeClr>
                    </a:gs>
                    <a:gs pos="100000">
                      <a:schemeClr val="tx1"/>
                    </a:gs>
                  </a:gsLst>
                  <a:lin ang="5400000" scaled="1"/>
                </a:gradFill>
                <a:cs typeface="Segoe UI"/>
                <a:hlinkClick r:id="rId12"/>
              </a:rPr>
              <a:t>https://www.microsoft.com/en-us/download/details.aspx?id=55332</a:t>
            </a:r>
            <a:r>
              <a:rPr lang="en-US" sz="1400">
                <a:gradFill>
                  <a:gsLst>
                    <a:gs pos="0">
                      <a:schemeClr val="accent1">
                        <a:lumMod val="5000"/>
                        <a:lumOff val="95000"/>
                      </a:schemeClr>
                    </a:gs>
                    <a:gs pos="100000">
                      <a:schemeClr val="tx1"/>
                    </a:gs>
                  </a:gsLst>
                  <a:lin ang="5400000" scaled="1"/>
                </a:gradFill>
                <a:cs typeface="Segoe UI"/>
              </a:rPr>
              <a:t> </a:t>
            </a:r>
            <a:endParaRPr lang="en-US" sz="1400">
              <a:gradFill>
                <a:gsLst>
                  <a:gs pos="0">
                    <a:schemeClr val="accent1">
                      <a:lumMod val="5000"/>
                      <a:lumOff val="95000"/>
                    </a:schemeClr>
                  </a:gs>
                  <a:gs pos="100000">
                    <a:schemeClr val="tx1"/>
                  </a:gs>
                </a:gsLst>
                <a:lin ang="5400000" scaled="1"/>
              </a:gradFill>
            </a:endParaRPr>
          </a:p>
        </p:txBody>
      </p:sp>
    </p:spTree>
    <p:extLst>
      <p:ext uri="{BB962C8B-B14F-4D97-AF65-F5344CB8AC3E}">
        <p14:creationId xmlns:p14="http://schemas.microsoft.com/office/powerpoint/2010/main" val="3561629981"/>
      </p:ext>
    </p:extLst>
  </p:cSld>
  <p:clrMapOvr>
    <a:masterClrMapping/>
  </p:clrMapOvr>
  <p:transition>
    <p:fade/>
  </p:transition>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897C-D851-4A59-9627-A235C8FFF40E}"/>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0C0ABA9B-9FC8-4D16-990E-1178923E6501}"/>
              </a:ext>
            </a:extLst>
          </p:cNvPr>
          <p:cNvSpPr>
            <a:spLocks noGrp="1"/>
          </p:cNvSpPr>
          <p:nvPr>
            <p:ph sz="quarter" idx="10"/>
          </p:nvPr>
        </p:nvSpPr>
        <p:spPr>
          <a:xfrm>
            <a:off x="596712" y="1463669"/>
            <a:ext cx="11238194" cy="4825937"/>
          </a:xfrm>
        </p:spPr>
        <p:txBody>
          <a:bodyPr/>
          <a:lstStyle/>
          <a:p>
            <a:pPr marL="0" indent="0">
              <a:buNone/>
            </a:pPr>
            <a:r>
              <a:rPr lang="en-US" sz="1400" b="1"/>
              <a:t>Azure &amp; M365 Specific Guidance</a:t>
            </a:r>
          </a:p>
          <a:p>
            <a:pPr>
              <a:buFont typeface="Arial" panose="020B0604020202020204" pitchFamily="34" charset="0"/>
              <a:buChar char="•"/>
            </a:pPr>
            <a:r>
              <a:rPr lang="en-US" sz="1400"/>
              <a:t>Audit Videos – </a:t>
            </a:r>
            <a:r>
              <a:rPr lang="en-US" sz="1400">
                <a:hlinkClick r:id="rId2"/>
              </a:rPr>
              <a:t>http://aka.ms/auditvideos</a:t>
            </a:r>
            <a:r>
              <a:rPr lang="en-US" sz="1400"/>
              <a:t> </a:t>
            </a:r>
          </a:p>
          <a:p>
            <a:pPr>
              <a:buFont typeface="Arial" panose="020B0604020202020204" pitchFamily="34" charset="0"/>
              <a:buChar char="•"/>
            </a:pPr>
            <a:r>
              <a:rPr lang="en-US" sz="1400"/>
              <a:t>Self-paced Learning Path - </a:t>
            </a:r>
            <a:r>
              <a:rPr lang="en-US" sz="1400">
                <a:hlinkClick r:id="rId3"/>
              </a:rPr>
              <a:t>https://aka.ms/auditlearn</a:t>
            </a:r>
            <a:r>
              <a:rPr lang="en-US" sz="1400"/>
              <a:t> </a:t>
            </a:r>
          </a:p>
          <a:p>
            <a:pPr>
              <a:buFont typeface="Arial" panose="020B0604020202020204" pitchFamily="34" charset="0"/>
              <a:buChar char="•"/>
            </a:pPr>
            <a:r>
              <a:rPr lang="en-US" sz="1400"/>
              <a:t>Compliance Manager – </a:t>
            </a:r>
            <a:r>
              <a:rPr lang="en-US" sz="1400">
                <a:hlinkClick r:id="rId4"/>
              </a:rPr>
              <a:t>http://aka.ms/compliancemanager/</a:t>
            </a:r>
            <a:r>
              <a:rPr lang="en-US" sz="1400"/>
              <a:t> </a:t>
            </a:r>
          </a:p>
          <a:p>
            <a:pPr>
              <a:buFont typeface="Arial" panose="020B0604020202020204" pitchFamily="34" charset="0"/>
              <a:buChar char="•"/>
            </a:pPr>
            <a:r>
              <a:rPr lang="en-US" sz="1400"/>
              <a:t>Azure blogpost – </a:t>
            </a:r>
            <a:r>
              <a:rPr lang="en-US" sz="1400">
                <a:hlinkClick r:id="rId5"/>
              </a:rPr>
              <a:t>https://azure.microsoft.com/en-us/blog/azure-resources-to-assess-risk-and-compliance/</a:t>
            </a:r>
            <a:endParaRPr lang="en-US" sz="1400"/>
          </a:p>
          <a:p>
            <a:pPr>
              <a:buFont typeface="Arial" panose="020B0604020202020204" pitchFamily="34" charset="0"/>
              <a:buChar char="•"/>
            </a:pPr>
            <a:r>
              <a:rPr lang="en-US" sz="1400"/>
              <a:t>Azure security best practices – </a:t>
            </a:r>
            <a:r>
              <a:rPr lang="en-US" sz="1400">
                <a:hlinkClick r:id="rId6"/>
              </a:rPr>
              <a:t>https://docs.microsoft.com/en-us/azure/security/fundamentals/best-practices-and-patterns</a:t>
            </a:r>
            <a:r>
              <a:rPr lang="en-US" sz="1400"/>
              <a:t> </a:t>
            </a:r>
          </a:p>
          <a:p>
            <a:pPr>
              <a:buFont typeface="Arial" panose="020B0604020202020204" pitchFamily="34" charset="0"/>
              <a:buChar char="•"/>
            </a:pPr>
            <a:r>
              <a:rPr lang="en-US" sz="1400"/>
              <a:t>Azure security benchmark (blog) – </a:t>
            </a:r>
            <a:r>
              <a:rPr lang="en-US" sz="1400">
                <a:hlinkClick r:id="rId7"/>
              </a:rPr>
              <a:t>https://www.microsoft.com/security/blog/2020/01/23/azure-security-benchmark-90-security-compliance-best-practices-azure-workloads/</a:t>
            </a:r>
            <a:endParaRPr lang="en-US" sz="1400"/>
          </a:p>
          <a:p>
            <a:pPr>
              <a:buFont typeface="Arial" panose="020B0604020202020204" pitchFamily="34" charset="0"/>
              <a:buChar char="•"/>
            </a:pPr>
            <a:r>
              <a:rPr lang="en-US" sz="1400"/>
              <a:t>Virtual Data Center Tour: </a:t>
            </a:r>
            <a:r>
              <a:rPr lang="en-US" sz="1400">
                <a:hlinkClick r:id="rId8"/>
              </a:rPr>
              <a:t>https://news.microsoft.com/stories/microsoft-datacenter-tour/</a:t>
            </a:r>
            <a:r>
              <a:rPr lang="en-US" sz="1400"/>
              <a:t> </a:t>
            </a:r>
          </a:p>
          <a:p>
            <a:pPr marL="0" indent="0">
              <a:buNone/>
            </a:pPr>
            <a:endParaRPr lang="en-US" sz="1400" b="1"/>
          </a:p>
          <a:p>
            <a:pPr marL="0" indent="0">
              <a:buNone/>
            </a:pPr>
            <a:r>
              <a:rPr lang="en-US" sz="1400" b="1"/>
              <a:t>Data portability, exit planning &amp; concentration risk</a:t>
            </a:r>
          </a:p>
          <a:p>
            <a:pPr marL="225425" indent="-225425">
              <a:buFont typeface="Arial" panose="020B0604020202020204" pitchFamily="34" charset="0"/>
              <a:buChar char="•"/>
            </a:pPr>
            <a:r>
              <a:rPr lang="en-US" sz="1400">
                <a:hlinkClick r:id="rId9"/>
              </a:rPr>
              <a:t>Whitepaper</a:t>
            </a:r>
            <a:r>
              <a:rPr lang="en-US" sz="1400"/>
              <a:t> and </a:t>
            </a:r>
            <a:r>
              <a:rPr lang="en-US" sz="1400">
                <a:hlinkClick r:id="rId10"/>
              </a:rPr>
              <a:t>blogpost</a:t>
            </a:r>
            <a:r>
              <a:rPr lang="en-US" sz="1400"/>
              <a:t> on concentration risk</a:t>
            </a:r>
          </a:p>
          <a:p>
            <a:pPr marL="225425" indent="-225425">
              <a:buFont typeface="Arial" panose="020B0604020202020204" pitchFamily="34" charset="0"/>
              <a:buChar char="•"/>
            </a:pPr>
            <a:r>
              <a:rPr lang="en-US" sz="1400">
                <a:hlinkClick r:id="rId11"/>
              </a:rPr>
              <a:t>Whitepaper</a:t>
            </a:r>
            <a:r>
              <a:rPr lang="en-US" sz="1400"/>
              <a:t> and </a:t>
            </a:r>
            <a:r>
              <a:rPr lang="en-US" sz="1400">
                <a:hlinkClick r:id="rId12"/>
              </a:rPr>
              <a:t>customer-ready presentation</a:t>
            </a:r>
            <a:r>
              <a:rPr lang="en-US" sz="1400"/>
              <a:t> on exit planning</a:t>
            </a:r>
          </a:p>
          <a:p>
            <a:pPr marL="225425" indent="-225425">
              <a:buFont typeface="Arial" panose="020B0604020202020204" pitchFamily="34" charset="0"/>
              <a:buChar char="•"/>
            </a:pPr>
            <a:r>
              <a:rPr lang="en-US" sz="1400">
                <a:hlinkClick r:id="rId13"/>
              </a:rPr>
              <a:t>Blogpost</a:t>
            </a:r>
            <a:r>
              <a:rPr lang="en-US" sz="1400"/>
              <a:t> on hybrid and multi-cloud deployment models</a:t>
            </a:r>
          </a:p>
          <a:p>
            <a:pPr marL="0" indent="0">
              <a:buNone/>
            </a:pPr>
            <a:endParaRPr lang="en-US" sz="1400" b="1"/>
          </a:p>
          <a:p>
            <a:pPr marL="0" indent="0">
              <a:buNone/>
            </a:pPr>
            <a:r>
              <a:rPr lang="en-US" sz="1400" b="1"/>
              <a:t>Recent Developments: Privacy &amp; </a:t>
            </a:r>
            <a:r>
              <a:rPr lang="en-US" sz="1400" b="1" err="1"/>
              <a:t>Schrems</a:t>
            </a:r>
            <a:r>
              <a:rPr lang="en-US" sz="1400" b="1"/>
              <a:t>-II </a:t>
            </a:r>
          </a:p>
          <a:p>
            <a:pPr>
              <a:buFont typeface="Arial" panose="020B0604020202020204" pitchFamily="34" charset="0"/>
              <a:buChar char="•"/>
            </a:pPr>
            <a:r>
              <a:rPr lang="en-US" sz="1400">
                <a:hlinkClick r:id="rId14"/>
              </a:rPr>
              <a:t>Blogpost</a:t>
            </a:r>
            <a:r>
              <a:rPr lang="en-US" sz="1400"/>
              <a:t> on </a:t>
            </a:r>
            <a:r>
              <a:rPr lang="en-US" sz="1400" err="1"/>
              <a:t>Schrems</a:t>
            </a:r>
            <a:r>
              <a:rPr lang="en-US" sz="1400"/>
              <a:t>-II of 19 November 2020</a:t>
            </a:r>
          </a:p>
          <a:p>
            <a:pPr>
              <a:buFont typeface="Arial" panose="020B0604020202020204" pitchFamily="34" charset="0"/>
              <a:buChar char="•"/>
            </a:pPr>
            <a:r>
              <a:rPr lang="en-US" sz="1400"/>
              <a:t>Updated </a:t>
            </a:r>
            <a:r>
              <a:rPr lang="en-US" sz="1400">
                <a:hlinkClick r:id="rId15"/>
              </a:rPr>
              <a:t>Data Protection Addendum </a:t>
            </a:r>
            <a:r>
              <a:rPr lang="en-US" sz="1400"/>
              <a:t>(DPA) of 9 December 2020 (additional safeguards)  </a:t>
            </a:r>
          </a:p>
          <a:p>
            <a:pPr>
              <a:buFont typeface="Arial" panose="020B0604020202020204" pitchFamily="34" charset="0"/>
              <a:buChar char="•"/>
            </a:pPr>
            <a:r>
              <a:rPr lang="en-US" sz="1400">
                <a:hlinkClick r:id="rId16"/>
              </a:rPr>
              <a:t>Customer community call </a:t>
            </a:r>
            <a:r>
              <a:rPr lang="en-US" sz="1400"/>
              <a:t>(February 2021)</a:t>
            </a:r>
          </a:p>
        </p:txBody>
      </p:sp>
    </p:spTree>
    <p:extLst>
      <p:ext uri="{BB962C8B-B14F-4D97-AF65-F5344CB8AC3E}">
        <p14:creationId xmlns:p14="http://schemas.microsoft.com/office/powerpoint/2010/main" val="710778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03C4B-6C2C-4310-970B-466BAF26019A}"/>
              </a:ext>
            </a:extLst>
          </p:cNvPr>
          <p:cNvSpPr>
            <a:spLocks noGrp="1"/>
          </p:cNvSpPr>
          <p:nvPr>
            <p:ph type="title"/>
          </p:nvPr>
        </p:nvSpPr>
        <p:spPr>
          <a:xfrm>
            <a:off x="595915" y="3214749"/>
            <a:ext cx="9327356" cy="565027"/>
          </a:xfrm>
        </p:spPr>
        <p:txBody>
          <a:bodyPr anchor="ctr"/>
          <a:lstStyle/>
          <a:p>
            <a:r>
              <a:rPr lang="en-US">
                <a:solidFill>
                  <a:srgbClr val="50E6FF"/>
                </a:solidFill>
              </a:rPr>
              <a:t>Thank you</a:t>
            </a:r>
          </a:p>
        </p:txBody>
      </p:sp>
      <p:pic>
        <p:nvPicPr>
          <p:cNvPr id="2" name="Picture 1" descr="Shape, polygon&#10;&#10;Description automatically generated">
            <a:extLst>
              <a:ext uri="{FF2B5EF4-FFF2-40B4-BE49-F238E27FC236}">
                <a16:creationId xmlns:a16="http://schemas.microsoft.com/office/drawing/2014/main" id="{E31BF2CE-C6BF-40C9-9A66-96E34397723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18375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776E2A-35F7-462B-AD51-DD8D221DD45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r="57938"/>
          <a:stretch/>
        </p:blipFill>
        <p:spPr>
          <a:xfrm>
            <a:off x="1783" y="-1"/>
            <a:ext cx="5334459" cy="6994526"/>
          </a:xfrm>
          <a:prstGeom prst="rect">
            <a:avLst/>
          </a:prstGeom>
        </p:spPr>
      </p:pic>
      <p:sp>
        <p:nvSpPr>
          <p:cNvPr id="11" name="Rectangle 10">
            <a:extLst>
              <a:ext uri="{FF2B5EF4-FFF2-40B4-BE49-F238E27FC236}">
                <a16:creationId xmlns:a16="http://schemas.microsoft.com/office/drawing/2014/main" id="{5333D72B-9912-4145-8F89-5767E760EF87}"/>
              </a:ext>
            </a:extLst>
          </p:cNvPr>
          <p:cNvSpPr/>
          <p:nvPr/>
        </p:nvSpPr>
        <p:spPr>
          <a:xfrm>
            <a:off x="1781" y="-42900"/>
            <a:ext cx="5334460" cy="7037425"/>
          </a:xfrm>
          <a:prstGeom prst="rect">
            <a:avLst/>
          </a:prstGeom>
          <a:solidFill>
            <a:schemeClr val="tx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03BC341D-9284-4FA2-8544-E322A8B8E3C1}"/>
              </a:ext>
            </a:extLst>
          </p:cNvPr>
          <p:cNvSpPr/>
          <p:nvPr/>
        </p:nvSpPr>
        <p:spPr bwMode="auto">
          <a:xfrm>
            <a:off x="530404" y="3899820"/>
            <a:ext cx="4186068" cy="221560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4A2367BE-0A37-4D2D-98DA-982C00CBA721}"/>
              </a:ext>
            </a:extLst>
          </p:cNvPr>
          <p:cNvSpPr>
            <a:spLocks noGrp="1"/>
          </p:cNvSpPr>
          <p:nvPr>
            <p:ph type="title"/>
          </p:nvPr>
        </p:nvSpPr>
        <p:spPr>
          <a:xfrm>
            <a:off x="5724114" y="456099"/>
            <a:ext cx="6569644" cy="896457"/>
          </a:xfrm>
        </p:spPr>
        <p:txBody>
          <a:bodyPr/>
          <a:lstStyle/>
          <a:p>
            <a:r>
              <a:rPr lang="en-US" sz="2856">
                <a:solidFill>
                  <a:schemeClr val="tx1"/>
                </a:solidFill>
              </a:rPr>
              <a:t>Microsoft is at the forefront of innovation in financial services</a:t>
            </a:r>
          </a:p>
        </p:txBody>
      </p:sp>
      <p:sp>
        <p:nvSpPr>
          <p:cNvPr id="8" name="TextBox 7">
            <a:extLst>
              <a:ext uri="{FF2B5EF4-FFF2-40B4-BE49-F238E27FC236}">
                <a16:creationId xmlns:a16="http://schemas.microsoft.com/office/drawing/2014/main" id="{670AA786-9449-49DC-AE20-90D9A18618B1}"/>
              </a:ext>
            </a:extLst>
          </p:cNvPr>
          <p:cNvSpPr txBox="1"/>
          <p:nvPr/>
        </p:nvSpPr>
        <p:spPr>
          <a:xfrm>
            <a:off x="634652" y="4552350"/>
            <a:ext cx="1892127" cy="798558"/>
          </a:xfrm>
          <a:prstGeom prst="rect">
            <a:avLst/>
          </a:prstGeom>
          <a:noFill/>
        </p:spPr>
        <p:txBody>
          <a:bodyPr wrap="square">
            <a:spAutoFit/>
          </a:bodyPr>
          <a:lstStyle/>
          <a:p>
            <a:pPr algn="ctr" defTabSz="932597">
              <a:defRPr/>
            </a:pPr>
            <a:r>
              <a:rPr lang="en-US" sz="4488">
                <a:solidFill>
                  <a:srgbClr val="FFFFFF"/>
                </a:solidFill>
                <a:latin typeface="Segoe UI Semibold"/>
              </a:rPr>
              <a:t>&gt;85%</a:t>
            </a:r>
          </a:p>
        </p:txBody>
      </p:sp>
      <p:sp>
        <p:nvSpPr>
          <p:cNvPr id="47" name="TextBox 46">
            <a:extLst>
              <a:ext uri="{FF2B5EF4-FFF2-40B4-BE49-F238E27FC236}">
                <a16:creationId xmlns:a16="http://schemas.microsoft.com/office/drawing/2014/main" id="{B487C416-3781-45CB-8FC7-0737100D103A}"/>
              </a:ext>
            </a:extLst>
          </p:cNvPr>
          <p:cNvSpPr txBox="1"/>
          <p:nvPr/>
        </p:nvSpPr>
        <p:spPr>
          <a:xfrm>
            <a:off x="2417311" y="4348292"/>
            <a:ext cx="2268339" cy="1246721"/>
          </a:xfrm>
          <a:prstGeom prst="rect">
            <a:avLst/>
          </a:prstGeom>
          <a:noFill/>
        </p:spPr>
        <p:txBody>
          <a:bodyPr wrap="square">
            <a:spAutoFit/>
          </a:bodyPr>
          <a:lstStyle/>
          <a:p>
            <a:pPr defTabSz="932597">
              <a:defRPr/>
            </a:pPr>
            <a:r>
              <a:rPr lang="en-US" sz="1836">
                <a:solidFill>
                  <a:srgbClr val="FFFFFF"/>
                </a:solidFill>
                <a:latin typeface="Segoe UI"/>
              </a:rPr>
              <a:t>of GSIFIs have signed Azure production cloud terms</a:t>
            </a:r>
          </a:p>
        </p:txBody>
      </p:sp>
      <p:sp>
        <p:nvSpPr>
          <p:cNvPr id="13" name="Rectangle 12">
            <a:extLst>
              <a:ext uri="{FF2B5EF4-FFF2-40B4-BE49-F238E27FC236}">
                <a16:creationId xmlns:a16="http://schemas.microsoft.com/office/drawing/2014/main" id="{B9E1467C-7AA7-4D81-AADA-0568FD971481}"/>
              </a:ext>
            </a:extLst>
          </p:cNvPr>
          <p:cNvSpPr/>
          <p:nvPr/>
        </p:nvSpPr>
        <p:spPr bwMode="auto">
          <a:xfrm>
            <a:off x="5732441" y="2088224"/>
            <a:ext cx="1852649" cy="1881473"/>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38" descr="Financial Planning &amp; Investment Management | BlackRock">
            <a:extLst>
              <a:ext uri="{FF2B5EF4-FFF2-40B4-BE49-F238E27FC236}">
                <a16:creationId xmlns:a16="http://schemas.microsoft.com/office/drawing/2014/main" id="{FDD23CEC-A088-4F3A-B3AE-72376BC28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2055" y="2331867"/>
            <a:ext cx="610873" cy="6108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A596E6-FA27-41F5-AC03-84B1E3D36E9A}"/>
              </a:ext>
            </a:extLst>
          </p:cNvPr>
          <p:cNvSpPr txBox="1"/>
          <p:nvPr/>
        </p:nvSpPr>
        <p:spPr>
          <a:xfrm>
            <a:off x="5820773" y="3220709"/>
            <a:ext cx="1742326" cy="152349"/>
          </a:xfrm>
          <a:prstGeom prst="rect">
            <a:avLst/>
          </a:prstGeom>
          <a:noFill/>
        </p:spPr>
        <p:txBody>
          <a:bodyPr wrap="square" lIns="0" tIns="0" rIns="0" bIns="0" rtlCol="0">
            <a:spAutoFit/>
          </a:bodyPr>
          <a:lstStyle/>
          <a:p>
            <a:pPr algn="ctr" defTabSz="932597">
              <a:lnSpc>
                <a:spcPct val="90000"/>
              </a:lnSpc>
              <a:defRPr/>
            </a:pPr>
            <a:r>
              <a:rPr lang="en-US" sz="1100">
                <a:gradFill>
                  <a:gsLst>
                    <a:gs pos="2917">
                      <a:srgbClr val="000000"/>
                    </a:gs>
                    <a:gs pos="30000">
                      <a:srgbClr val="000000"/>
                    </a:gs>
                  </a:gsLst>
                  <a:lin ang="5400000" scaled="0"/>
                </a:gradFill>
              </a:rPr>
              <a:t>Aladdin is moving to Azure</a:t>
            </a:r>
          </a:p>
        </p:txBody>
      </p:sp>
      <p:sp>
        <p:nvSpPr>
          <p:cNvPr id="17" name="Rectangle 16">
            <a:extLst>
              <a:ext uri="{FF2B5EF4-FFF2-40B4-BE49-F238E27FC236}">
                <a16:creationId xmlns:a16="http://schemas.microsoft.com/office/drawing/2014/main" id="{7ED35639-F108-4C34-85CA-34C1CA4A8740}"/>
              </a:ext>
            </a:extLst>
          </p:cNvPr>
          <p:cNvSpPr/>
          <p:nvPr/>
        </p:nvSpPr>
        <p:spPr bwMode="auto">
          <a:xfrm>
            <a:off x="7737692" y="2088224"/>
            <a:ext cx="1852649" cy="1881473"/>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21" name="Rectangle 20">
            <a:extLst>
              <a:ext uri="{FF2B5EF4-FFF2-40B4-BE49-F238E27FC236}">
                <a16:creationId xmlns:a16="http://schemas.microsoft.com/office/drawing/2014/main" id="{E8B545D3-7C58-40C8-8CCA-79CD9629A7C5}"/>
              </a:ext>
            </a:extLst>
          </p:cNvPr>
          <p:cNvSpPr/>
          <p:nvPr/>
        </p:nvSpPr>
        <p:spPr bwMode="auto">
          <a:xfrm>
            <a:off x="9726290" y="2088224"/>
            <a:ext cx="1852649" cy="1881473"/>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23" name="TextBox 22">
            <a:extLst>
              <a:ext uri="{FF2B5EF4-FFF2-40B4-BE49-F238E27FC236}">
                <a16:creationId xmlns:a16="http://schemas.microsoft.com/office/drawing/2014/main" id="{6416E79B-DA16-4710-890E-F32A6F07731C}"/>
              </a:ext>
            </a:extLst>
          </p:cNvPr>
          <p:cNvSpPr txBox="1"/>
          <p:nvPr/>
        </p:nvSpPr>
        <p:spPr>
          <a:xfrm>
            <a:off x="9794762" y="3220709"/>
            <a:ext cx="1746599" cy="457048"/>
          </a:xfrm>
          <a:prstGeom prst="rect">
            <a:avLst/>
          </a:prstGeom>
          <a:noFill/>
        </p:spPr>
        <p:txBody>
          <a:bodyPr wrap="square" lIns="0" tIns="0" rIns="0" bIns="0" rtlCol="0">
            <a:spAutoFit/>
          </a:bodyPr>
          <a:lstStyle/>
          <a:p>
            <a:pPr algn="ctr" defTabSz="932597">
              <a:lnSpc>
                <a:spcPct val="90000"/>
              </a:lnSpc>
              <a:defRPr/>
            </a:pPr>
            <a:r>
              <a:rPr lang="en-US" sz="1100">
                <a:gradFill>
                  <a:gsLst>
                    <a:gs pos="2917">
                      <a:srgbClr val="000000"/>
                    </a:gs>
                    <a:gs pos="30000">
                      <a:srgbClr val="000000"/>
                    </a:gs>
                  </a:gsLst>
                  <a:lin ang="5400000" scaled="0"/>
                </a:gradFill>
              </a:rPr>
              <a:t>Enterprise data lake on Azure for regulatory, risk &amp; compliance management</a:t>
            </a:r>
          </a:p>
        </p:txBody>
      </p:sp>
      <p:sp>
        <p:nvSpPr>
          <p:cNvPr id="25" name="Rectangle 24">
            <a:extLst>
              <a:ext uri="{FF2B5EF4-FFF2-40B4-BE49-F238E27FC236}">
                <a16:creationId xmlns:a16="http://schemas.microsoft.com/office/drawing/2014/main" id="{4773DBAF-CADB-40F8-8564-A99DEE8DA61C}"/>
              </a:ext>
            </a:extLst>
          </p:cNvPr>
          <p:cNvSpPr/>
          <p:nvPr/>
        </p:nvSpPr>
        <p:spPr bwMode="auto">
          <a:xfrm>
            <a:off x="5724115" y="4233956"/>
            <a:ext cx="1852649" cy="1876449"/>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28" name="TextBox 27">
            <a:extLst>
              <a:ext uri="{FF2B5EF4-FFF2-40B4-BE49-F238E27FC236}">
                <a16:creationId xmlns:a16="http://schemas.microsoft.com/office/drawing/2014/main" id="{E336CB76-626B-45F7-91A6-2EF747EF2580}"/>
              </a:ext>
            </a:extLst>
          </p:cNvPr>
          <p:cNvSpPr txBox="1"/>
          <p:nvPr/>
        </p:nvSpPr>
        <p:spPr>
          <a:xfrm>
            <a:off x="5820773" y="5070385"/>
            <a:ext cx="1648322" cy="914096"/>
          </a:xfrm>
          <a:prstGeom prst="rect">
            <a:avLst/>
          </a:prstGeom>
          <a:noFill/>
        </p:spPr>
        <p:txBody>
          <a:bodyPr wrap="square" lIns="0" tIns="0" rIns="0" bIns="0" rtlCol="0">
            <a:spAutoFit/>
          </a:bodyPr>
          <a:lstStyle/>
          <a:p>
            <a:pPr algn="ctr" defTabSz="932597">
              <a:lnSpc>
                <a:spcPct val="90000"/>
              </a:lnSpc>
              <a:defRPr/>
            </a:pPr>
            <a:r>
              <a:rPr lang="en-US" sz="1100">
                <a:gradFill>
                  <a:gsLst>
                    <a:gs pos="2917">
                      <a:srgbClr val="000000"/>
                    </a:gs>
                    <a:gs pos="30000">
                      <a:srgbClr val="000000"/>
                    </a:gs>
                  </a:gsLst>
                  <a:lin ang="5400000" scaled="0"/>
                </a:gradFill>
              </a:rPr>
              <a:t>We are building on the industry’s leading cloud platform in terms of innovation, technology, security and regulatory compliance</a:t>
            </a:r>
          </a:p>
        </p:txBody>
      </p:sp>
      <p:sp>
        <p:nvSpPr>
          <p:cNvPr id="29" name="Rectangle 28">
            <a:extLst>
              <a:ext uri="{FF2B5EF4-FFF2-40B4-BE49-F238E27FC236}">
                <a16:creationId xmlns:a16="http://schemas.microsoft.com/office/drawing/2014/main" id="{6BFBF8CE-B253-4EDE-9039-2418C950C977}"/>
              </a:ext>
            </a:extLst>
          </p:cNvPr>
          <p:cNvSpPr/>
          <p:nvPr/>
        </p:nvSpPr>
        <p:spPr bwMode="auto">
          <a:xfrm>
            <a:off x="7715064" y="4228932"/>
            <a:ext cx="1852649" cy="1881473"/>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31" name="TextBox 30">
            <a:extLst>
              <a:ext uri="{FF2B5EF4-FFF2-40B4-BE49-F238E27FC236}">
                <a16:creationId xmlns:a16="http://schemas.microsoft.com/office/drawing/2014/main" id="{B90CE45B-E8B6-49A6-BDDF-9EDF62BA5455}"/>
              </a:ext>
            </a:extLst>
          </p:cNvPr>
          <p:cNvSpPr txBox="1"/>
          <p:nvPr/>
        </p:nvSpPr>
        <p:spPr>
          <a:xfrm>
            <a:off x="7815363" y="5070385"/>
            <a:ext cx="1706518" cy="457048"/>
          </a:xfrm>
          <a:prstGeom prst="rect">
            <a:avLst/>
          </a:prstGeom>
          <a:noFill/>
        </p:spPr>
        <p:txBody>
          <a:bodyPr wrap="square" lIns="0" tIns="0" rIns="0" bIns="0" rtlCol="0">
            <a:spAutoFit/>
          </a:bodyPr>
          <a:lstStyle/>
          <a:p>
            <a:pPr algn="ctr" defTabSz="932597">
              <a:lnSpc>
                <a:spcPct val="90000"/>
              </a:lnSpc>
              <a:defRPr/>
            </a:pPr>
            <a:r>
              <a:rPr lang="en-US" sz="1100">
                <a:gradFill>
                  <a:gsLst>
                    <a:gs pos="2917">
                      <a:srgbClr val="000000"/>
                    </a:gs>
                    <a:gs pos="30000">
                      <a:srgbClr val="000000"/>
                    </a:gs>
                  </a:gsLst>
                  <a:lin ang="5400000" scaled="0"/>
                </a:gradFill>
              </a:rPr>
              <a:t>Implemented a Zero Trust strategy using Microsoft 365 technologies</a:t>
            </a:r>
          </a:p>
        </p:txBody>
      </p:sp>
      <p:sp>
        <p:nvSpPr>
          <p:cNvPr id="33" name="TextBox 32">
            <a:extLst>
              <a:ext uri="{FF2B5EF4-FFF2-40B4-BE49-F238E27FC236}">
                <a16:creationId xmlns:a16="http://schemas.microsoft.com/office/drawing/2014/main" id="{6BB7B55C-46B6-4316-A31A-284FC223F4FA}"/>
              </a:ext>
            </a:extLst>
          </p:cNvPr>
          <p:cNvSpPr txBox="1"/>
          <p:nvPr/>
        </p:nvSpPr>
        <p:spPr>
          <a:xfrm>
            <a:off x="5738722" y="1491006"/>
            <a:ext cx="5846498" cy="256159"/>
          </a:xfrm>
          <a:prstGeom prst="rect">
            <a:avLst/>
          </a:prstGeom>
          <a:noFill/>
        </p:spPr>
        <p:txBody>
          <a:bodyPr wrap="square" lIns="0" tIns="0" rIns="0" bIns="0" rtlCol="0">
            <a:spAutoFit/>
          </a:bodyPr>
          <a:lstStyle/>
          <a:p>
            <a:pPr defTabSz="932597">
              <a:defRPr/>
            </a:pPr>
            <a:r>
              <a:rPr lang="en-US" sz="1632">
                <a:latin typeface="Segoe UI"/>
              </a:rPr>
              <a:t>Strategic partnership announcements</a:t>
            </a:r>
          </a:p>
        </p:txBody>
      </p:sp>
      <p:sp>
        <p:nvSpPr>
          <p:cNvPr id="34" name="Rectangle 33">
            <a:extLst>
              <a:ext uri="{FF2B5EF4-FFF2-40B4-BE49-F238E27FC236}">
                <a16:creationId xmlns:a16="http://schemas.microsoft.com/office/drawing/2014/main" id="{370A5BDD-7B3A-4F76-8C10-BD06DCC51D94}"/>
              </a:ext>
            </a:extLst>
          </p:cNvPr>
          <p:cNvSpPr/>
          <p:nvPr/>
        </p:nvSpPr>
        <p:spPr bwMode="auto">
          <a:xfrm>
            <a:off x="530404" y="1486612"/>
            <a:ext cx="4186068" cy="221560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extBox 34">
            <a:extLst>
              <a:ext uri="{FF2B5EF4-FFF2-40B4-BE49-F238E27FC236}">
                <a16:creationId xmlns:a16="http://schemas.microsoft.com/office/drawing/2014/main" id="{2A9234D7-0B81-465C-BA6B-986578DDE10F}"/>
              </a:ext>
            </a:extLst>
          </p:cNvPr>
          <p:cNvSpPr txBox="1"/>
          <p:nvPr/>
        </p:nvSpPr>
        <p:spPr>
          <a:xfrm>
            <a:off x="627550" y="2163961"/>
            <a:ext cx="1789761" cy="798558"/>
          </a:xfrm>
          <a:prstGeom prst="rect">
            <a:avLst/>
          </a:prstGeom>
          <a:noFill/>
        </p:spPr>
        <p:txBody>
          <a:bodyPr wrap="square">
            <a:spAutoFit/>
          </a:bodyPr>
          <a:lstStyle/>
          <a:p>
            <a:pPr algn="ctr" defTabSz="932597">
              <a:defRPr/>
            </a:pPr>
            <a:r>
              <a:rPr lang="en-US" sz="4488">
                <a:solidFill>
                  <a:srgbClr val="FFFFFF"/>
                </a:solidFill>
                <a:latin typeface="Segoe UI Semibold"/>
              </a:rPr>
              <a:t>&gt;95% </a:t>
            </a:r>
          </a:p>
        </p:txBody>
      </p:sp>
      <p:sp>
        <p:nvSpPr>
          <p:cNvPr id="36" name="TextBox 35">
            <a:extLst>
              <a:ext uri="{FF2B5EF4-FFF2-40B4-BE49-F238E27FC236}">
                <a16:creationId xmlns:a16="http://schemas.microsoft.com/office/drawing/2014/main" id="{F6A23562-5BD9-4B6E-8D19-EBDEB48823E0}"/>
              </a:ext>
            </a:extLst>
          </p:cNvPr>
          <p:cNvSpPr txBox="1"/>
          <p:nvPr/>
        </p:nvSpPr>
        <p:spPr>
          <a:xfrm>
            <a:off x="2330742" y="2158013"/>
            <a:ext cx="2250658" cy="958583"/>
          </a:xfrm>
          <a:prstGeom prst="rect">
            <a:avLst/>
          </a:prstGeom>
          <a:noFill/>
        </p:spPr>
        <p:txBody>
          <a:bodyPr wrap="square">
            <a:spAutoFit/>
          </a:bodyPr>
          <a:lstStyle/>
          <a:p>
            <a:pPr defTabSz="932597">
              <a:defRPr/>
            </a:pPr>
            <a:r>
              <a:rPr lang="en-US" sz="1836">
                <a:solidFill>
                  <a:srgbClr val="FFFFFF"/>
                </a:solidFill>
                <a:latin typeface="Segoe UI"/>
              </a:rPr>
              <a:t>of Fortune 500 companies use Azure</a:t>
            </a:r>
          </a:p>
        </p:txBody>
      </p:sp>
      <p:sp>
        <p:nvSpPr>
          <p:cNvPr id="4" name="Rectangle 3">
            <a:extLst>
              <a:ext uri="{FF2B5EF4-FFF2-40B4-BE49-F238E27FC236}">
                <a16:creationId xmlns:a16="http://schemas.microsoft.com/office/drawing/2014/main" id="{B3624269-41B1-4D50-A3C1-9FFE0C925FF1}"/>
              </a:ext>
            </a:extLst>
          </p:cNvPr>
          <p:cNvSpPr/>
          <p:nvPr/>
        </p:nvSpPr>
        <p:spPr bwMode="auto">
          <a:xfrm>
            <a:off x="9726290" y="4228932"/>
            <a:ext cx="1852649" cy="1881473"/>
          </a:xfrm>
          <a:prstGeom prst="rect">
            <a:avLst/>
          </a:prstGeom>
          <a:solidFill>
            <a:schemeClr val="tx1"/>
          </a:solidFill>
          <a:ln>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6" name="TextBox 5">
            <a:extLst>
              <a:ext uri="{FF2B5EF4-FFF2-40B4-BE49-F238E27FC236}">
                <a16:creationId xmlns:a16="http://schemas.microsoft.com/office/drawing/2014/main" id="{7A9C8D1B-F3EE-489E-A4FF-F6C39C77692F}"/>
              </a:ext>
            </a:extLst>
          </p:cNvPr>
          <p:cNvSpPr txBox="1"/>
          <p:nvPr/>
        </p:nvSpPr>
        <p:spPr>
          <a:xfrm>
            <a:off x="7776900" y="3220709"/>
            <a:ext cx="1744981" cy="609398"/>
          </a:xfrm>
          <a:prstGeom prst="rect">
            <a:avLst/>
          </a:prstGeom>
          <a:noFill/>
        </p:spPr>
        <p:txBody>
          <a:bodyPr wrap="square" lIns="0" tIns="0" rIns="0" bIns="0" rtlCol="0">
            <a:spAutoFit/>
          </a:bodyPr>
          <a:lstStyle/>
          <a:p>
            <a:pPr algn="ctr" defTabSz="932597">
              <a:lnSpc>
                <a:spcPct val="90000"/>
              </a:lnSpc>
              <a:defRPr/>
            </a:pPr>
            <a:r>
              <a:rPr lang="en-US" sz="1100">
                <a:solidFill>
                  <a:srgbClr val="000000"/>
                </a:solidFill>
              </a:rPr>
              <a:t>We worked with Microsoft to ensure that its cloud technology meets our expectations for security. </a:t>
            </a:r>
            <a:endParaRPr lang="en-US" sz="1100">
              <a:gradFill>
                <a:gsLst>
                  <a:gs pos="2917">
                    <a:srgbClr val="000000"/>
                  </a:gs>
                  <a:gs pos="30000">
                    <a:srgbClr val="000000"/>
                  </a:gs>
                </a:gsLst>
                <a:lin ang="5400000" scaled="0"/>
              </a:gradFill>
            </a:endParaRPr>
          </a:p>
        </p:txBody>
      </p:sp>
      <p:pic>
        <p:nvPicPr>
          <p:cNvPr id="3" name="Picture 2" descr="A close up of a logo&#10;&#10;Description automatically generated">
            <a:extLst>
              <a:ext uri="{FF2B5EF4-FFF2-40B4-BE49-F238E27FC236}">
                <a16:creationId xmlns:a16="http://schemas.microsoft.com/office/drawing/2014/main" id="{D520124E-277A-4DD7-8BCA-4B8714BEB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525" y="4463988"/>
            <a:ext cx="1020739" cy="463586"/>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4F3807-CA51-4A1A-87D6-FE83DB67A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7174" y="2235907"/>
            <a:ext cx="1150880" cy="863160"/>
          </a:xfrm>
          <a:prstGeom prst="rect">
            <a:avLst/>
          </a:prstGeom>
        </p:spPr>
      </p:pic>
      <p:pic>
        <p:nvPicPr>
          <p:cNvPr id="14" name="Picture 13">
            <a:extLst>
              <a:ext uri="{FF2B5EF4-FFF2-40B4-BE49-F238E27FC236}">
                <a16:creationId xmlns:a16="http://schemas.microsoft.com/office/drawing/2014/main" id="{951889D3-4DD0-4C3B-9F20-A25306B5CE8A}"/>
              </a:ext>
            </a:extLst>
          </p:cNvPr>
          <p:cNvPicPr>
            <a:picLocks noChangeAspect="1"/>
          </p:cNvPicPr>
          <p:nvPr/>
        </p:nvPicPr>
        <p:blipFill>
          <a:blip r:embed="rId8"/>
          <a:stretch>
            <a:fillRect/>
          </a:stretch>
        </p:blipFill>
        <p:spPr>
          <a:xfrm>
            <a:off x="9874598" y="4471045"/>
            <a:ext cx="1562132" cy="468639"/>
          </a:xfrm>
          <a:prstGeom prst="rect">
            <a:avLst/>
          </a:prstGeom>
        </p:spPr>
      </p:pic>
      <p:sp>
        <p:nvSpPr>
          <p:cNvPr id="20" name="TextBox 19">
            <a:extLst>
              <a:ext uri="{FF2B5EF4-FFF2-40B4-BE49-F238E27FC236}">
                <a16:creationId xmlns:a16="http://schemas.microsoft.com/office/drawing/2014/main" id="{56D01AE8-2BDA-40FD-83B5-207162C85118}"/>
              </a:ext>
            </a:extLst>
          </p:cNvPr>
          <p:cNvSpPr txBox="1"/>
          <p:nvPr/>
        </p:nvSpPr>
        <p:spPr>
          <a:xfrm>
            <a:off x="9726290" y="5070385"/>
            <a:ext cx="1852649" cy="761747"/>
          </a:xfrm>
          <a:prstGeom prst="rect">
            <a:avLst/>
          </a:prstGeom>
          <a:noFill/>
        </p:spPr>
        <p:txBody>
          <a:bodyPr wrap="square" lIns="0" tIns="0" rIns="0" bIns="0" rtlCol="0">
            <a:spAutoFit/>
          </a:bodyPr>
          <a:lstStyle/>
          <a:p>
            <a:pPr algn="ctr" defTabSz="932597">
              <a:lnSpc>
                <a:spcPct val="90000"/>
              </a:lnSpc>
              <a:defRPr/>
            </a:pPr>
            <a:r>
              <a:rPr lang="en-US" sz="1100">
                <a:gradFill>
                  <a:gsLst>
                    <a:gs pos="2917">
                      <a:srgbClr val="000000"/>
                    </a:gs>
                    <a:gs pos="30000">
                      <a:srgbClr val="000000"/>
                    </a:gs>
                  </a:gsLst>
                  <a:lin ang="5400000" scaled="0"/>
                </a:gradFill>
              </a:rPr>
              <a:t>Technology is a key enabler to the success of our business and Microsoft is a strong partner who will help us achieve our vision.</a:t>
            </a:r>
          </a:p>
        </p:txBody>
      </p:sp>
      <p:pic>
        <p:nvPicPr>
          <p:cNvPr id="18" name="Picture 17">
            <a:extLst>
              <a:ext uri="{FF2B5EF4-FFF2-40B4-BE49-F238E27FC236}">
                <a16:creationId xmlns:a16="http://schemas.microsoft.com/office/drawing/2014/main" id="{12059FA7-1095-4CEE-800E-628C2F500BE9}"/>
              </a:ext>
            </a:extLst>
          </p:cNvPr>
          <p:cNvPicPr>
            <a:picLocks noChangeAspect="1"/>
          </p:cNvPicPr>
          <p:nvPr/>
        </p:nvPicPr>
        <p:blipFill rotWithShape="1">
          <a:blip r:embed="rId9"/>
          <a:srcRect t="25848" b="28249"/>
          <a:stretch/>
        </p:blipFill>
        <p:spPr>
          <a:xfrm>
            <a:off x="5893692" y="4411271"/>
            <a:ext cx="1499923" cy="688507"/>
          </a:xfrm>
          <a:prstGeom prst="rect">
            <a:avLst/>
          </a:prstGeom>
        </p:spPr>
      </p:pic>
      <p:pic>
        <p:nvPicPr>
          <p:cNvPr id="19" name="Picture 2">
            <a:extLst>
              <a:ext uri="{FF2B5EF4-FFF2-40B4-BE49-F238E27FC236}">
                <a16:creationId xmlns:a16="http://schemas.microsoft.com/office/drawing/2014/main" id="{41063348-F7A9-4421-80D7-64E15BCA67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7981289" y="2505188"/>
            <a:ext cx="1418381" cy="36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1149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06B8B-20F8-49FC-B03C-7745506F63D2}"/>
              </a:ext>
            </a:extLst>
          </p:cNvPr>
          <p:cNvSpPr/>
          <p:nvPr/>
        </p:nvSpPr>
        <p:spPr bwMode="auto">
          <a:xfrm>
            <a:off x="0" y="5784234"/>
            <a:ext cx="2993721" cy="12097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building, clock, outdoor&#10;&#10;Description generated with very high confidence"/>
          <p:cNvPicPr>
            <a:picLocks noChangeAspect="1"/>
          </p:cNvPicPr>
          <p:nvPr/>
        </p:nvPicPr>
        <p:blipFill rotWithShape="1">
          <a:blip r:embed="rId3"/>
          <a:srcRect l="20927" r="20022"/>
          <a:stretch/>
        </p:blipFill>
        <p:spPr>
          <a:xfrm>
            <a:off x="6240882" y="1491"/>
            <a:ext cx="6192947" cy="6991549"/>
          </a:xfrm>
          <a:prstGeom prst="rect">
            <a:avLst/>
          </a:prstGeom>
        </p:spPr>
      </p:pic>
      <p:sp>
        <p:nvSpPr>
          <p:cNvPr id="22" name="Title 1"/>
          <p:cNvSpPr txBox="1">
            <a:spLocks/>
          </p:cNvSpPr>
          <p:nvPr/>
        </p:nvSpPr>
        <p:spPr>
          <a:xfrm>
            <a:off x="342403" y="576487"/>
            <a:ext cx="4846414" cy="1709230"/>
          </a:xfrm>
          <a:prstGeom prst="rect">
            <a:avLst/>
          </a:prstGeom>
        </p:spPr>
        <p:txBody>
          <a:bodyPr vert="horz" lIns="139831" tIns="93221" rIns="139831" bIns="13983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defTabSz="1087451">
              <a:defRPr/>
            </a:pPr>
            <a:r>
              <a:rPr lang="en-US" sz="3997" spc="0">
                <a:latin typeface="Segoe UI Semibold" panose="020B0702040204020203" pitchFamily="34" charset="0"/>
              </a:rPr>
              <a:t>UBS </a:t>
            </a:r>
            <a:r>
              <a:rPr lang="en-US" sz="3997" spc="0">
                <a:latin typeface="Segoe UI Light"/>
              </a:rPr>
              <a:t>taps the cloud to power critical workloads</a:t>
            </a:r>
          </a:p>
        </p:txBody>
      </p:sp>
      <p:sp>
        <p:nvSpPr>
          <p:cNvPr id="11" name="Rectangle 10"/>
          <p:cNvSpPr/>
          <p:nvPr/>
        </p:nvSpPr>
        <p:spPr>
          <a:xfrm>
            <a:off x="713446" y="3022020"/>
            <a:ext cx="4967540" cy="2431903"/>
          </a:xfrm>
          <a:prstGeom prst="rect">
            <a:avLst/>
          </a:prstGeom>
        </p:spPr>
        <p:txBody>
          <a:bodyPr wrap="square">
            <a:spAutoFit/>
          </a:bodyPr>
          <a:lstStyle/>
          <a:p>
            <a:pPr indent="-466030" defTabSz="931880">
              <a:lnSpc>
                <a:spcPts val="2550"/>
              </a:lnSpc>
              <a:defRPr/>
            </a:pPr>
            <a:r>
              <a:rPr lang="en-US">
                <a:latin typeface="Segoe UI Semilight"/>
              </a:rPr>
              <a:t>With Microsoft Azure, we are building on the industry’s leading cloud platform in terms of innovation, technology, security and regulatory compliance, which is very important as a Swiss financial institution.”</a:t>
            </a:r>
            <a:r>
              <a:rPr lang="en-US" kern="0">
                <a:latin typeface="Segoe UI Semilight" panose="020B0402040204020203" pitchFamily="34" charset="0"/>
                <a:cs typeface="Segoe UI Semilight" panose="020B0402040204020203" pitchFamily="34" charset="0"/>
              </a:rPr>
              <a:t> </a:t>
            </a:r>
          </a:p>
          <a:p>
            <a:pPr indent="-466030" defTabSz="931880">
              <a:lnSpc>
                <a:spcPts val="2550"/>
              </a:lnSpc>
              <a:defRPr/>
            </a:pPr>
            <a:endParaRPr lang="en-US" kern="0">
              <a:latin typeface="Segoe UI Semilight" panose="020B0402040204020203" pitchFamily="34" charset="0"/>
              <a:ea typeface="Segoe UI" pitchFamily="34" charset="0"/>
              <a:cs typeface="Segoe UI Semilight" panose="020B0402040204020203" pitchFamily="34" charset="0"/>
            </a:endParaRPr>
          </a:p>
          <a:p>
            <a:pPr indent="-466030" defTabSz="931880">
              <a:lnSpc>
                <a:spcPts val="2550"/>
              </a:lnSpc>
              <a:defRPr/>
            </a:pPr>
            <a:r>
              <a:rPr lang="en-US" sz="1397" kern="0">
                <a:latin typeface="Segoe UI Semilight" panose="020B0402040204020203" pitchFamily="34" charset="0"/>
                <a:ea typeface="Segoe UI" pitchFamily="34" charset="0"/>
                <a:cs typeface="Segoe UI Semilight" panose="020B0402040204020203" pitchFamily="34" charset="0"/>
              </a:rPr>
              <a:t>— </a:t>
            </a:r>
            <a:r>
              <a:rPr lang="en-US" sz="1397" kern="0">
                <a:latin typeface="Segoe UI Semibold" panose="020B0702040204020203" pitchFamily="34" charset="0"/>
                <a:ea typeface="Segoe UI" pitchFamily="34" charset="0"/>
                <a:cs typeface="Segoe UI Semibold" panose="020B0702040204020203" pitchFamily="34" charset="0"/>
              </a:rPr>
              <a:t>Paul McEwen</a:t>
            </a:r>
            <a:r>
              <a:rPr lang="en-US" sz="1397" kern="0">
                <a:latin typeface="Segoe UI Semilight" panose="020B0402040204020203" pitchFamily="34" charset="0"/>
                <a:ea typeface="Segoe UI" pitchFamily="34" charset="0"/>
                <a:cs typeface="Segoe UI Semilight" panose="020B0402040204020203" pitchFamily="34" charset="0"/>
              </a:rPr>
              <a:t>, </a:t>
            </a:r>
            <a:r>
              <a:rPr lang="en-US" sz="1428">
                <a:latin typeface="Segoe UI"/>
              </a:rPr>
              <a:t>Group Head of Technology Services</a:t>
            </a:r>
            <a:r>
              <a:rPr lang="en-US" sz="1397" kern="0">
                <a:latin typeface="Segoe UI Semilight" panose="020B0402040204020203" pitchFamily="34" charset="0"/>
                <a:ea typeface="Segoe UI" pitchFamily="34" charset="0"/>
                <a:cs typeface="Segoe UI Semilight" panose="020B0402040204020203" pitchFamily="34" charset="0"/>
              </a:rPr>
              <a:t>, </a:t>
            </a:r>
            <a:r>
              <a:rPr lang="en-US" sz="1428">
                <a:latin typeface="Segoe UI"/>
              </a:rPr>
              <a:t>UBS</a:t>
            </a:r>
          </a:p>
        </p:txBody>
      </p:sp>
      <p:pic>
        <p:nvPicPr>
          <p:cNvPr id="8" name="Picture 7"/>
          <p:cNvPicPr>
            <a:picLocks noChangeAspect="1"/>
          </p:cNvPicPr>
          <p:nvPr/>
        </p:nvPicPr>
        <p:blipFill rotWithShape="1">
          <a:blip r:embed="rId4"/>
          <a:srcRect t="25848" b="28249"/>
          <a:stretch/>
        </p:blipFill>
        <p:spPr>
          <a:xfrm>
            <a:off x="465602" y="5958095"/>
            <a:ext cx="1878037" cy="862073"/>
          </a:xfrm>
          <a:prstGeom prst="rect">
            <a:avLst/>
          </a:prstGeom>
        </p:spPr>
      </p:pic>
      <p:sp>
        <p:nvSpPr>
          <p:cNvPr id="10" name="Rectangle 9"/>
          <p:cNvSpPr/>
          <p:nvPr/>
        </p:nvSpPr>
        <p:spPr>
          <a:xfrm>
            <a:off x="356113" y="2766780"/>
            <a:ext cx="538329" cy="1246124"/>
          </a:xfrm>
          <a:prstGeom prst="rect">
            <a:avLst/>
          </a:prstGeom>
        </p:spPr>
        <p:txBody>
          <a:bodyPr wrap="square">
            <a:spAutoFit/>
          </a:bodyPr>
          <a:lstStyle/>
          <a:p>
            <a:pPr defTabSz="932205">
              <a:defRPr/>
            </a:pPr>
            <a:r>
              <a:rPr lang="he-IL" sz="7337">
                <a:solidFill>
                  <a:srgbClr val="E6E6E6"/>
                </a:solidFill>
                <a:latin typeface="Arial" panose="020B0604020202020204" pitchFamily="34" charset="0"/>
                <a:cs typeface="Arial" panose="020B0604020202020204" pitchFamily="34" charset="0"/>
              </a:rPr>
              <a:t>‟</a:t>
            </a:r>
            <a:endParaRPr lang="en-US" sz="7337">
              <a:solidFill>
                <a:srgbClr val="E6E6E6"/>
              </a:solidFill>
              <a:latin typeface="Segoe UI Semilight"/>
            </a:endParaRPr>
          </a:p>
        </p:txBody>
      </p:sp>
    </p:spTree>
    <p:extLst>
      <p:ext uri="{BB962C8B-B14F-4D97-AF65-F5344CB8AC3E}">
        <p14:creationId xmlns:p14="http://schemas.microsoft.com/office/powerpoint/2010/main" val="161215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D99E13-B836-40E3-BD7F-1E23856B74A0}"/>
              </a:ext>
            </a:extLst>
          </p:cNvPr>
          <p:cNvSpPr/>
          <p:nvPr/>
        </p:nvSpPr>
        <p:spPr bwMode="auto">
          <a:xfrm>
            <a:off x="0" y="5784234"/>
            <a:ext cx="2993721" cy="12097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1C5C012-582D-4EB3-ACF0-02E604DEB268}"/>
              </a:ext>
            </a:extLst>
          </p:cNvPr>
          <p:cNvPicPr>
            <a:picLocks noChangeAspect="1"/>
          </p:cNvPicPr>
          <p:nvPr/>
        </p:nvPicPr>
        <p:blipFill>
          <a:blip r:embed="rId3"/>
          <a:stretch>
            <a:fillRect/>
          </a:stretch>
        </p:blipFill>
        <p:spPr>
          <a:xfrm>
            <a:off x="6043901" y="497"/>
            <a:ext cx="6391693" cy="6993533"/>
          </a:xfrm>
          <a:prstGeom prst="rect">
            <a:avLst/>
          </a:prstGeom>
        </p:spPr>
      </p:pic>
      <p:pic>
        <p:nvPicPr>
          <p:cNvPr id="7" name="Picture 6">
            <a:extLst>
              <a:ext uri="{FF2B5EF4-FFF2-40B4-BE49-F238E27FC236}">
                <a16:creationId xmlns:a16="http://schemas.microsoft.com/office/drawing/2014/main" id="{EFBD1E8F-7655-4D85-B4F1-DA56FF6D15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5192" y="6144975"/>
            <a:ext cx="2324015" cy="431803"/>
          </a:xfrm>
          <a:prstGeom prst="rect">
            <a:avLst/>
          </a:prstGeom>
        </p:spPr>
      </p:pic>
      <p:sp>
        <p:nvSpPr>
          <p:cNvPr id="22" name="Title 1"/>
          <p:cNvSpPr txBox="1">
            <a:spLocks/>
          </p:cNvSpPr>
          <p:nvPr/>
        </p:nvSpPr>
        <p:spPr>
          <a:xfrm>
            <a:off x="340735" y="575657"/>
            <a:ext cx="4969948" cy="1709715"/>
          </a:xfrm>
          <a:prstGeom prst="rect">
            <a:avLst/>
          </a:prstGeom>
        </p:spPr>
        <p:txBody>
          <a:bodyPr vert="horz" lIns="139871" tIns="93247" rIns="139871" bIns="13987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defTabSz="1087869">
              <a:defRPr/>
            </a:pPr>
            <a:r>
              <a:rPr lang="en-US" sz="3999" spc="0">
                <a:latin typeface="Segoe UI Semibold" panose="020B0702040204020203" pitchFamily="34" charset="0"/>
              </a:rPr>
              <a:t>Deutsche Börse Group </a:t>
            </a:r>
            <a:r>
              <a:rPr lang="en-US" sz="3999" spc="0">
                <a:latin typeface="Segoe UI Light"/>
              </a:rPr>
              <a:t>moves to the cloud with confidence</a:t>
            </a:r>
          </a:p>
        </p:txBody>
      </p:sp>
      <p:sp>
        <p:nvSpPr>
          <p:cNvPr id="11" name="Rectangle 10"/>
          <p:cNvSpPr/>
          <p:nvPr/>
        </p:nvSpPr>
        <p:spPr>
          <a:xfrm>
            <a:off x="711884" y="3021882"/>
            <a:ext cx="4367335" cy="2762352"/>
          </a:xfrm>
          <a:prstGeom prst="rect">
            <a:avLst/>
          </a:prstGeom>
        </p:spPr>
        <p:txBody>
          <a:bodyPr wrap="square">
            <a:spAutoFit/>
          </a:bodyPr>
          <a:lstStyle/>
          <a:p>
            <a:pPr indent="-466209" defTabSz="932238">
              <a:lnSpc>
                <a:spcPts val="2550"/>
              </a:lnSpc>
              <a:defRPr/>
            </a:pPr>
            <a:r>
              <a:rPr lang="en-US" kern="0">
                <a:latin typeface="Segoe UI Semilight" panose="020B0402040204020203" pitchFamily="34" charset="0"/>
                <a:ea typeface="Segoe UI" pitchFamily="34" charset="0"/>
                <a:cs typeface="Segoe UI Semilight" panose="020B0402040204020203" pitchFamily="34" charset="0"/>
              </a:rPr>
              <a:t>We were also impressed by Microsoft’s transparency, audit measures, regulatory compliance support and overall willingness to meet our needs—performed as part of Microsoft’s Financial Services Compliance Program.”</a:t>
            </a:r>
          </a:p>
          <a:p>
            <a:pPr algn="r" defTabSz="932238">
              <a:lnSpc>
                <a:spcPts val="1632"/>
              </a:lnSpc>
              <a:defRPr/>
            </a:pPr>
            <a:br>
              <a:rPr lang="en-US" sz="1428" kern="0">
                <a:latin typeface="Segoe UI Semilight" panose="020B0402040204020203" pitchFamily="34" charset="0"/>
                <a:ea typeface="Segoe UI" pitchFamily="34" charset="0"/>
                <a:cs typeface="Segoe UI Semilight" panose="020B0402040204020203" pitchFamily="34" charset="0"/>
              </a:rPr>
            </a:br>
            <a:r>
              <a:rPr lang="en-US" sz="1399" kern="0">
                <a:latin typeface="Segoe UI Semilight" panose="020B0402040204020203" pitchFamily="34" charset="0"/>
                <a:ea typeface="Segoe UI" pitchFamily="34" charset="0"/>
                <a:cs typeface="Segoe UI Semilight" panose="020B0402040204020203" pitchFamily="34" charset="0"/>
              </a:rPr>
              <a:t>— </a:t>
            </a:r>
            <a:r>
              <a:rPr lang="en-US" sz="1399" kern="0">
                <a:latin typeface="Segoe UI Semibold" panose="020B0702040204020203" pitchFamily="34" charset="0"/>
                <a:ea typeface="Segoe UI" pitchFamily="34" charset="0"/>
                <a:cs typeface="Segoe UI Semibold" panose="020B0702040204020203" pitchFamily="34" charset="0"/>
              </a:rPr>
              <a:t>Frank Fischer, </a:t>
            </a:r>
            <a:r>
              <a:rPr lang="en-US" sz="1399" kern="0">
                <a:latin typeface="Segoe UI Semilight"/>
                <a:ea typeface="Segoe UI" pitchFamily="34" charset="0"/>
                <a:cs typeface="Segoe UI Semibold" panose="020B0702040204020203" pitchFamily="34" charset="0"/>
              </a:rPr>
              <a:t>Chief Security Officer and Head of Security, Deutsche </a:t>
            </a:r>
            <a:r>
              <a:rPr lang="en-US" sz="1399" kern="0" err="1">
                <a:latin typeface="Segoe UI Semilight"/>
                <a:ea typeface="Segoe UI" pitchFamily="34" charset="0"/>
                <a:cs typeface="Segoe UI Semibold" panose="020B0702040204020203" pitchFamily="34" charset="0"/>
              </a:rPr>
              <a:t>Börse</a:t>
            </a:r>
            <a:r>
              <a:rPr lang="en-US" sz="1399" kern="0">
                <a:latin typeface="Segoe UI Semilight"/>
                <a:ea typeface="Segoe UI" pitchFamily="34" charset="0"/>
                <a:cs typeface="Segoe UI Semibold" panose="020B0702040204020203" pitchFamily="34" charset="0"/>
              </a:rPr>
              <a:t> Group</a:t>
            </a:r>
          </a:p>
        </p:txBody>
      </p:sp>
      <p:sp>
        <p:nvSpPr>
          <p:cNvPr id="12" name="Rectangle 11"/>
          <p:cNvSpPr/>
          <p:nvPr/>
        </p:nvSpPr>
        <p:spPr>
          <a:xfrm>
            <a:off x="354449" y="2766572"/>
            <a:ext cx="538481" cy="1246478"/>
          </a:xfrm>
          <a:prstGeom prst="rect">
            <a:avLst/>
          </a:prstGeom>
        </p:spPr>
        <p:txBody>
          <a:bodyPr wrap="square">
            <a:spAutoFit/>
          </a:bodyPr>
          <a:lstStyle/>
          <a:p>
            <a:pPr defTabSz="932563">
              <a:defRPr/>
            </a:pPr>
            <a:r>
              <a:rPr lang="he-IL" sz="7341">
                <a:solidFill>
                  <a:srgbClr val="E6E6E6"/>
                </a:solidFill>
                <a:latin typeface="Arial" panose="020B0604020202020204" pitchFamily="34" charset="0"/>
                <a:cs typeface="Arial" panose="020B0604020202020204" pitchFamily="34" charset="0"/>
              </a:rPr>
              <a:t>‟</a:t>
            </a:r>
            <a:endParaRPr lang="en-US" sz="7341">
              <a:solidFill>
                <a:srgbClr val="E6E6E6"/>
              </a:solidFill>
              <a:latin typeface="Segoe UI Semilight"/>
            </a:endParaRPr>
          </a:p>
        </p:txBody>
      </p:sp>
    </p:spTree>
    <p:extLst>
      <p:ext uri="{BB962C8B-B14F-4D97-AF65-F5344CB8AC3E}">
        <p14:creationId xmlns:p14="http://schemas.microsoft.com/office/powerpoint/2010/main" val="235902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3BF089-E4C3-4155-A3BD-89446BC94C64}"/>
              </a:ext>
            </a:extLst>
          </p:cNvPr>
          <p:cNvSpPr/>
          <p:nvPr/>
        </p:nvSpPr>
        <p:spPr bwMode="auto">
          <a:xfrm>
            <a:off x="0" y="5784234"/>
            <a:ext cx="2993721" cy="12097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txBox="1">
            <a:spLocks/>
          </p:cNvSpPr>
          <p:nvPr/>
        </p:nvSpPr>
        <p:spPr>
          <a:xfrm>
            <a:off x="340735" y="575657"/>
            <a:ext cx="4969948" cy="1709715"/>
          </a:xfrm>
          <a:prstGeom prst="rect">
            <a:avLst/>
          </a:prstGeom>
        </p:spPr>
        <p:txBody>
          <a:bodyPr vert="horz" lIns="139871" tIns="93247" rIns="139871" bIns="13987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defTabSz="1087869">
              <a:defRPr/>
            </a:pPr>
            <a:r>
              <a:rPr lang="en-US" sz="3999" spc="0">
                <a:latin typeface="Segoe UI Semibold" panose="020B0702040204020203" pitchFamily="34" charset="0"/>
              </a:rPr>
              <a:t>Munich RE </a:t>
            </a:r>
            <a:r>
              <a:rPr lang="en-US" sz="3999" spc="0">
                <a:latin typeface="Segoe UI Light"/>
              </a:rPr>
              <a:t>moves to the cloud with trust.</a:t>
            </a:r>
          </a:p>
        </p:txBody>
      </p:sp>
      <p:sp>
        <p:nvSpPr>
          <p:cNvPr id="11" name="Rectangle 10"/>
          <p:cNvSpPr/>
          <p:nvPr/>
        </p:nvSpPr>
        <p:spPr>
          <a:xfrm>
            <a:off x="623690" y="2374856"/>
            <a:ext cx="4367335" cy="2082228"/>
          </a:xfrm>
          <a:prstGeom prst="rect">
            <a:avLst/>
          </a:prstGeom>
        </p:spPr>
        <p:txBody>
          <a:bodyPr wrap="square">
            <a:spAutoFit/>
          </a:bodyPr>
          <a:lstStyle/>
          <a:p>
            <a:pPr indent="-466209" defTabSz="932238">
              <a:lnSpc>
                <a:spcPts val="2550"/>
              </a:lnSpc>
              <a:defRPr/>
            </a:pPr>
            <a:r>
              <a:rPr lang="en-US" kern="0">
                <a:latin typeface="Segoe UI Semilight" panose="020B0402040204020203" pitchFamily="34" charset="0"/>
                <a:ea typeface="Segoe UI" pitchFamily="34" charset="0"/>
                <a:cs typeface="Segoe UI Semilight" panose="020B0402040204020203" pitchFamily="34" charset="0"/>
              </a:rPr>
              <a:t>We chose Azure because we were confident in its security and compliance features, and we trust the expertise of Microsoft as a cloud provider.”</a:t>
            </a:r>
          </a:p>
          <a:p>
            <a:pPr algn="r" defTabSz="932238">
              <a:lnSpc>
                <a:spcPts val="1632"/>
              </a:lnSpc>
              <a:defRPr/>
            </a:pPr>
            <a:br>
              <a:rPr lang="en-US" sz="1428" kern="0">
                <a:latin typeface="Segoe UI Semilight" panose="020B0402040204020203" pitchFamily="34" charset="0"/>
                <a:ea typeface="Segoe UI" pitchFamily="34" charset="0"/>
                <a:cs typeface="Segoe UI Semilight" panose="020B0402040204020203" pitchFamily="34" charset="0"/>
              </a:rPr>
            </a:br>
            <a:r>
              <a:rPr lang="en-US" sz="1399" kern="0">
                <a:latin typeface="Segoe UI Semilight" panose="020B0402040204020203" pitchFamily="34" charset="0"/>
                <a:ea typeface="Segoe UI" pitchFamily="34" charset="0"/>
                <a:cs typeface="Segoe UI Semilight" panose="020B0402040204020203" pitchFamily="34" charset="0"/>
              </a:rPr>
              <a:t>— </a:t>
            </a:r>
            <a:r>
              <a:rPr lang="de-DE" sz="1428">
                <a:latin typeface="SegoeUI"/>
              </a:rPr>
              <a:t>Lutz Küderli</a:t>
            </a:r>
            <a:r>
              <a:rPr lang="en-US" sz="1399" kern="0">
                <a:latin typeface="Segoe UI Semibold" panose="020B0702040204020203" pitchFamily="34" charset="0"/>
                <a:ea typeface="Segoe UI" pitchFamily="34" charset="0"/>
                <a:cs typeface="Segoe UI Semibold" panose="020B0702040204020203" pitchFamily="34" charset="0"/>
              </a:rPr>
              <a:t>, </a:t>
            </a:r>
            <a:r>
              <a:rPr lang="en-US" sz="1399" kern="0">
                <a:latin typeface="Segoe UI Semilight"/>
                <a:ea typeface="Segoe UI" pitchFamily="34" charset="0"/>
                <a:cs typeface="Segoe UI Semibold" panose="020B0702040204020203" pitchFamily="34" charset="0"/>
              </a:rPr>
              <a:t>Head of Digital Services for Life and Health</a:t>
            </a:r>
          </a:p>
        </p:txBody>
      </p:sp>
      <p:sp>
        <p:nvSpPr>
          <p:cNvPr id="12" name="Rectangle 11"/>
          <p:cNvSpPr/>
          <p:nvPr/>
        </p:nvSpPr>
        <p:spPr>
          <a:xfrm>
            <a:off x="354449" y="2766572"/>
            <a:ext cx="538481" cy="1246478"/>
          </a:xfrm>
          <a:prstGeom prst="rect">
            <a:avLst/>
          </a:prstGeom>
        </p:spPr>
        <p:txBody>
          <a:bodyPr wrap="square">
            <a:spAutoFit/>
          </a:bodyPr>
          <a:lstStyle/>
          <a:p>
            <a:pPr defTabSz="932563">
              <a:defRPr/>
            </a:pPr>
            <a:r>
              <a:rPr lang="he-IL" sz="7341">
                <a:solidFill>
                  <a:srgbClr val="E6E6E6"/>
                </a:solidFill>
                <a:latin typeface="Arial" panose="020B0604020202020204" pitchFamily="34" charset="0"/>
                <a:cs typeface="Arial" panose="020B0604020202020204" pitchFamily="34" charset="0"/>
              </a:rPr>
              <a:t>‟</a:t>
            </a:r>
            <a:endParaRPr lang="en-US" sz="7341">
              <a:solidFill>
                <a:srgbClr val="E6E6E6"/>
              </a:solidFill>
              <a:latin typeface="Segoe UI Semilight"/>
            </a:endParaRPr>
          </a:p>
        </p:txBody>
      </p:sp>
      <p:pic>
        <p:nvPicPr>
          <p:cNvPr id="1026" name="Picture 2" descr="Story logo">
            <a:hlinkClick r:id="rId3"/>
            <a:extLst>
              <a:ext uri="{FF2B5EF4-FFF2-40B4-BE49-F238E27FC236}">
                <a16:creationId xmlns:a16="http://schemas.microsoft.com/office/drawing/2014/main" id="{A4E58F2C-DB81-4EA8-808E-D816F68E90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625" b="46563"/>
          <a:stretch/>
        </p:blipFill>
        <p:spPr bwMode="auto">
          <a:xfrm>
            <a:off x="341923" y="6074449"/>
            <a:ext cx="2219490" cy="50632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ieren 1">
            <a:extLst>
              <a:ext uri="{FF2B5EF4-FFF2-40B4-BE49-F238E27FC236}">
                <a16:creationId xmlns:a16="http://schemas.microsoft.com/office/drawing/2014/main" id="{0B10BB42-7F7E-45A5-B63A-BADCD90FC727}"/>
              </a:ext>
            </a:extLst>
          </p:cNvPr>
          <p:cNvGrpSpPr/>
          <p:nvPr/>
        </p:nvGrpSpPr>
        <p:grpSpPr>
          <a:xfrm>
            <a:off x="5692026" y="753513"/>
            <a:ext cx="6120759" cy="5536519"/>
            <a:chOff x="5580059" y="738805"/>
            <a:chExt cx="6001289" cy="5428453"/>
          </a:xfrm>
        </p:grpSpPr>
        <p:pic>
          <p:nvPicPr>
            <p:cNvPr id="3" name="Grafik 2">
              <a:extLst>
                <a:ext uri="{FF2B5EF4-FFF2-40B4-BE49-F238E27FC236}">
                  <a16:creationId xmlns:a16="http://schemas.microsoft.com/office/drawing/2014/main" id="{A804C2AE-AB4A-4000-8D70-C32797C07C13}"/>
                </a:ext>
              </a:extLst>
            </p:cNvPr>
            <p:cNvPicPr>
              <a:picLocks noChangeAspect="1"/>
            </p:cNvPicPr>
            <p:nvPr/>
          </p:nvPicPr>
          <p:blipFill>
            <a:blip r:embed="rId5"/>
            <a:stretch>
              <a:fillRect/>
            </a:stretch>
          </p:blipFill>
          <p:spPr>
            <a:xfrm>
              <a:off x="5580059" y="3742722"/>
              <a:ext cx="6001289" cy="2424536"/>
            </a:xfrm>
            <a:prstGeom prst="rect">
              <a:avLst/>
            </a:prstGeom>
          </p:spPr>
        </p:pic>
        <p:pic>
          <p:nvPicPr>
            <p:cNvPr id="2050" name="Picture 2">
              <a:extLst>
                <a:ext uri="{FF2B5EF4-FFF2-40B4-BE49-F238E27FC236}">
                  <a16:creationId xmlns:a16="http://schemas.microsoft.com/office/drawing/2014/main" id="{61A17379-2DD1-417F-90E5-C1BA2C351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59" y="738805"/>
              <a:ext cx="6001289" cy="30039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191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63596" y="271003"/>
            <a:ext cx="10724938" cy="565091"/>
          </a:xfrm>
        </p:spPr>
        <p:txBody>
          <a:bodyPr/>
          <a:lstStyle/>
          <a:p>
            <a:r>
              <a:rPr lang="en-US">
                <a:solidFill>
                  <a:schemeClr val="tx1"/>
                </a:solidFill>
              </a:rPr>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3019680849"/>
              </p:ext>
            </p:extLst>
          </p:nvPr>
        </p:nvGraphicFramePr>
        <p:xfrm>
          <a:off x="980115" y="3965784"/>
          <a:ext cx="10476245" cy="2698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614518" y="1283326"/>
            <a:ext cx="9207439" cy="2469007"/>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9" name="TextBox 8">
            <a:extLst>
              <a:ext uri="{FF2B5EF4-FFF2-40B4-BE49-F238E27FC236}">
                <a16:creationId xmlns:a16="http://schemas.microsoft.com/office/drawing/2014/main" id="{4E4EF492-B575-4C73-886F-022CDCE06D96}"/>
              </a:ext>
            </a:extLst>
          </p:cNvPr>
          <p:cNvSpPr txBox="1"/>
          <p:nvPr/>
        </p:nvSpPr>
        <p:spPr>
          <a:xfrm>
            <a:off x="835216" y="954407"/>
            <a:ext cx="11137662" cy="958583"/>
          </a:xfrm>
          <a:prstGeom prst="rect">
            <a:avLst/>
          </a:prstGeom>
          <a:noFill/>
        </p:spPr>
        <p:txBody>
          <a:bodyPr wrap="square" rtlCol="0">
            <a:spAutoFit/>
          </a:bodyPr>
          <a:lstStyle/>
          <a:p>
            <a:r>
              <a:rPr lang="en-US" sz="1836" b="1"/>
              <a:t>Enterprise-scale</a:t>
            </a:r>
            <a:r>
              <a:rPr lang="en-US" sz="1836"/>
              <a:t> is an </a:t>
            </a:r>
            <a:r>
              <a:rPr lang="en-US" sz="1836" b="1">
                <a:solidFill>
                  <a:schemeClr val="accent1"/>
                </a:solidFill>
              </a:rPr>
              <a:t>architecture approach and</a:t>
            </a:r>
            <a:r>
              <a:rPr lang="en-US" sz="1836">
                <a:solidFill>
                  <a:schemeClr val="accent1"/>
                </a:solidFill>
              </a:rPr>
              <a:t> </a:t>
            </a:r>
            <a:r>
              <a:rPr lang="en-US" sz="1836" b="1">
                <a:solidFill>
                  <a:schemeClr val="accent1"/>
                </a:solidFill>
              </a:rPr>
              <a:t>reference implementation</a:t>
            </a:r>
            <a:r>
              <a:rPr lang="en-US" sz="1836">
                <a:solidFill>
                  <a:schemeClr val="accent1"/>
                </a:solidFill>
              </a:rPr>
              <a:t> </a:t>
            </a:r>
            <a:r>
              <a:rPr lang="en-US" sz="1836"/>
              <a:t>that enables effective </a:t>
            </a:r>
            <a:r>
              <a:rPr lang="en-US" sz="1836" b="1">
                <a:solidFill>
                  <a:schemeClr val="accent1"/>
                </a:solidFill>
              </a:rPr>
              <a:t>construction</a:t>
            </a:r>
            <a:r>
              <a:rPr lang="en-US" sz="1836"/>
              <a:t> and </a:t>
            </a:r>
            <a:r>
              <a:rPr lang="en-US" sz="1836" b="1">
                <a:solidFill>
                  <a:schemeClr val="accent1"/>
                </a:solidFill>
              </a:rPr>
              <a:t>operationalization</a:t>
            </a:r>
            <a:r>
              <a:rPr lang="en-US" sz="1836"/>
              <a:t> of landing zones on Azure, at scale and </a:t>
            </a:r>
            <a:r>
              <a:rPr lang="en-US" sz="1836" b="1">
                <a:solidFill>
                  <a:schemeClr val="accent1"/>
                </a:solidFill>
              </a:rPr>
              <a:t>aligned</a:t>
            </a:r>
            <a:r>
              <a:rPr lang="en-US" sz="1836"/>
              <a:t> with </a:t>
            </a:r>
            <a:r>
              <a:rPr lang="en-US" sz="1836" b="1">
                <a:solidFill>
                  <a:schemeClr val="accent1"/>
                </a:solidFill>
              </a:rPr>
              <a:t>Azure Roadmap </a:t>
            </a:r>
            <a:r>
              <a:rPr lang="en-US" sz="1836"/>
              <a:t>and </a:t>
            </a:r>
            <a:r>
              <a:rPr lang="en-US" sz="1836" b="1">
                <a:solidFill>
                  <a:schemeClr val="accent1"/>
                </a:solidFill>
              </a:rPr>
              <a:t>Cloud Adoption Framework</a:t>
            </a:r>
            <a:r>
              <a:rPr lang="en-US" sz="1836"/>
              <a:t>.</a:t>
            </a:r>
            <a:endParaRPr lang="en-US" sz="2448"/>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730925" y="2273038"/>
            <a:ext cx="2881098" cy="1224224"/>
          </a:xfrm>
          <a:prstGeom prst="rect">
            <a:avLst/>
          </a:prstGeom>
        </p:spPr>
        <p:txBody>
          <a:bodyPr vert="horz" wrap="squar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36" b="1">
                <a:solidFill>
                  <a:schemeClr val="tx1"/>
                </a:solidFill>
                <a:cs typeface="Segoe UI Semilight"/>
              </a:rPr>
              <a:t>Authoritative </a:t>
            </a:r>
            <a:br>
              <a:rPr lang="en-GB" sz="2040">
                <a:solidFill>
                  <a:schemeClr val="tx1"/>
                </a:solidFill>
                <a:cs typeface="Segoe UI Semilight"/>
              </a:rPr>
            </a:br>
            <a:r>
              <a:rPr lang="en-GB" sz="2040">
                <a:solidFill>
                  <a:schemeClr val="tx1"/>
                </a:solidFill>
                <a:cs typeface="Segoe UI Semilight"/>
              </a:rPr>
              <a:t>Provides holistic design decision framework for Azure Platform.</a:t>
            </a:r>
          </a:p>
          <a:p>
            <a:pPr algn="ctr"/>
            <a:endParaRPr lang="en-GB" sz="2040" u="sng">
              <a:solidFill>
                <a:schemeClr val="tx1"/>
              </a:solidFill>
            </a:endParaRPr>
          </a:p>
          <a:p>
            <a:pPr algn="ctr"/>
            <a:endParaRPr lang="en-US" sz="1224"/>
          </a:p>
        </p:txBody>
      </p:sp>
      <p:sp>
        <p:nvSpPr>
          <p:cNvPr id="13" name="Rectangle 12">
            <a:extLst>
              <a:ext uri="{FF2B5EF4-FFF2-40B4-BE49-F238E27FC236}">
                <a16:creationId xmlns:a16="http://schemas.microsoft.com/office/drawing/2014/main" id="{5B13AB83-968B-40E7-B792-E9029010F9A2}"/>
              </a:ext>
            </a:extLst>
          </p:cNvPr>
          <p:cNvSpPr/>
          <p:nvPr/>
        </p:nvSpPr>
        <p:spPr>
          <a:xfrm>
            <a:off x="4727945" y="2273038"/>
            <a:ext cx="2881098" cy="1246721"/>
          </a:xfrm>
          <a:prstGeom prst="rect">
            <a:avLst/>
          </a:prstGeom>
        </p:spPr>
        <p:txBody>
          <a:bodyPr wrap="square">
            <a:spAutoFit/>
          </a:bodyPr>
          <a:lstStyle/>
          <a:p>
            <a:pPr algn="ctr"/>
            <a:r>
              <a:rPr lang="en-GB" sz="1836" b="1">
                <a:cs typeface="Segoe UI Semilight"/>
              </a:rPr>
              <a:t>Proven</a:t>
            </a:r>
            <a:r>
              <a:rPr lang="en-GB" sz="1836">
                <a:cs typeface="Segoe UI Semilight"/>
              </a:rPr>
              <a:t> </a:t>
            </a:r>
          </a:p>
          <a:p>
            <a:pPr algn="ctr"/>
            <a:r>
              <a:rPr lang="en-GB" sz="1836">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940858" y="2273037"/>
            <a:ext cx="2881098" cy="1246721"/>
          </a:xfrm>
          <a:prstGeom prst="rect">
            <a:avLst/>
          </a:prstGeom>
        </p:spPr>
        <p:txBody>
          <a:bodyPr wrap="square">
            <a:spAutoFit/>
          </a:bodyPr>
          <a:lstStyle/>
          <a:p>
            <a:pPr algn="ctr"/>
            <a:r>
              <a:rPr lang="en-GB" sz="1836" b="1">
                <a:cs typeface="Segoe UI Semilight"/>
              </a:rPr>
              <a:t>Prescriptive</a:t>
            </a:r>
            <a:r>
              <a:rPr lang="en-GB" sz="1836">
                <a:cs typeface="Segoe UI Semilight"/>
              </a:rPr>
              <a:t> </a:t>
            </a:r>
            <a:br>
              <a:rPr lang="en-GB" sz="1836">
                <a:cs typeface="Segoe UI Semilight"/>
              </a:rPr>
            </a:br>
            <a:r>
              <a:rPr lang="en-GB" sz="1836">
                <a:cs typeface="Segoe UI Semilight"/>
              </a:rPr>
              <a:t>Apply this on "Monday Morning" in customer environment.</a:t>
            </a:r>
          </a:p>
        </p:txBody>
      </p:sp>
    </p:spTree>
    <p:extLst>
      <p:ext uri="{BB962C8B-B14F-4D97-AF65-F5344CB8AC3E}">
        <p14:creationId xmlns:p14="http://schemas.microsoft.com/office/powerpoint/2010/main" val="325958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D3DE05-A166-4302-8B94-0DCD835411C4}"/>
              </a:ext>
            </a:extLst>
          </p:cNvPr>
          <p:cNvSpPr txBox="1">
            <a:spLocks/>
          </p:cNvSpPr>
          <p:nvPr/>
        </p:nvSpPr>
        <p:spPr>
          <a:xfrm>
            <a:off x="526822" y="535211"/>
            <a:ext cx="9860969" cy="709034"/>
          </a:xfrm>
          <a:prstGeom prst="rect">
            <a:avLst/>
          </a:prstGeom>
        </p:spPr>
        <p:txBody>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defTabSz="777133"/>
            <a:r>
              <a:rPr lang="en-US" sz="4000">
                <a:solidFill>
                  <a:srgbClr val="FFFFFF"/>
                </a:solidFill>
              </a:rPr>
              <a:t>Content</a:t>
            </a:r>
          </a:p>
        </p:txBody>
      </p:sp>
      <p:sp>
        <p:nvSpPr>
          <p:cNvPr id="5" name="TextBox 4">
            <a:extLst>
              <a:ext uri="{FF2B5EF4-FFF2-40B4-BE49-F238E27FC236}">
                <a16:creationId xmlns:a16="http://schemas.microsoft.com/office/drawing/2014/main" id="{4AA51FB4-243A-44C7-A235-D447EC6209EB}"/>
              </a:ext>
            </a:extLst>
          </p:cNvPr>
          <p:cNvSpPr txBox="1"/>
          <p:nvPr/>
        </p:nvSpPr>
        <p:spPr>
          <a:xfrm>
            <a:off x="651353" y="1941534"/>
            <a:ext cx="10020822" cy="3250121"/>
          </a:xfrm>
          <a:prstGeom prst="rect">
            <a:avLst/>
          </a:prstGeom>
          <a:noFill/>
        </p:spPr>
        <p:txBody>
          <a:bodyPr wrap="square" lIns="0" tIns="0" rIns="0" bIns="0" rtlCol="0">
            <a:spAutoFit/>
          </a:bodyPr>
          <a:lstStyle/>
          <a:p>
            <a:pPr marL="342900" indent="-342900" algn="l">
              <a:lnSpc>
                <a:spcPct val="90000"/>
              </a:lnSpc>
              <a:spcAft>
                <a:spcPts val="1200"/>
              </a:spcAft>
              <a:buClr>
                <a:srgbClr val="50E6FF"/>
              </a:buClr>
              <a:buFont typeface="Arial" panose="020B0604020202020204" pitchFamily="34" charset="0"/>
              <a:buChar char="•"/>
            </a:pPr>
            <a:r>
              <a:rPr lang="en-US" sz="2400">
                <a:gradFill>
                  <a:gsLst>
                    <a:gs pos="2917">
                      <a:schemeClr val="tx1"/>
                    </a:gs>
                    <a:gs pos="30000">
                      <a:schemeClr val="tx1"/>
                    </a:gs>
                  </a:gsLst>
                  <a:lin ang="5400000" scaled="0"/>
                </a:gradFill>
              </a:rPr>
              <a:t>Compliance in the cloud</a:t>
            </a:r>
          </a:p>
          <a:p>
            <a:pPr marL="342900" indent="-342900" algn="l">
              <a:lnSpc>
                <a:spcPct val="90000"/>
              </a:lnSpc>
              <a:spcAft>
                <a:spcPts val="1200"/>
              </a:spcAft>
              <a:buClr>
                <a:srgbClr val="50E6FF"/>
              </a:buClr>
              <a:buFont typeface="Arial" panose="020B0604020202020204" pitchFamily="34" charset="0"/>
              <a:buChar char="•"/>
            </a:pPr>
            <a:r>
              <a:rPr lang="en-US" sz="2400">
                <a:gradFill>
                  <a:gsLst>
                    <a:gs pos="2917">
                      <a:schemeClr val="tx1"/>
                    </a:gs>
                    <a:gs pos="30000">
                      <a:schemeClr val="tx1"/>
                    </a:gs>
                  </a:gsLst>
                  <a:lin ang="5400000" scaled="0"/>
                </a:gradFill>
              </a:rPr>
              <a:t>Steps towards compliance in Azure for Malaysian Financial Institutions</a:t>
            </a:r>
          </a:p>
          <a:p>
            <a:pPr marL="739775" lvl="1" indent="-401638">
              <a:lnSpc>
                <a:spcPct val="90000"/>
              </a:lnSpc>
              <a:spcAft>
                <a:spcPts val="1200"/>
              </a:spcAft>
              <a:buClr>
                <a:srgbClr val="50E6FF"/>
              </a:buClr>
              <a:buFont typeface="Segoe UI" panose="020B0502040204020203" pitchFamily="34" charset="0"/>
              <a:buChar char="–"/>
            </a:pPr>
            <a:r>
              <a:rPr lang="en-US" sz="2400">
                <a:gradFill>
                  <a:gsLst>
                    <a:gs pos="2917">
                      <a:schemeClr val="tx1"/>
                    </a:gs>
                    <a:gs pos="30000">
                      <a:schemeClr val="tx1"/>
                    </a:gs>
                  </a:gsLst>
                  <a:lin ang="5400000" scaled="0"/>
                </a:gradFill>
              </a:rPr>
              <a:t>Assessment</a:t>
            </a:r>
          </a:p>
          <a:p>
            <a:pPr marL="739775" lvl="1" indent="-401638">
              <a:lnSpc>
                <a:spcPct val="90000"/>
              </a:lnSpc>
              <a:spcAft>
                <a:spcPts val="1200"/>
              </a:spcAft>
              <a:buClr>
                <a:srgbClr val="50E6FF"/>
              </a:buClr>
              <a:buFont typeface="Segoe UI" panose="020B0502040204020203" pitchFamily="34" charset="0"/>
              <a:buChar char="–"/>
            </a:pPr>
            <a:r>
              <a:rPr lang="en-US" sz="2400">
                <a:gradFill>
                  <a:gsLst>
                    <a:gs pos="2917">
                      <a:schemeClr val="tx1"/>
                    </a:gs>
                    <a:gs pos="30000">
                      <a:schemeClr val="tx1"/>
                    </a:gs>
                  </a:gsLst>
                  <a:lin ang="5400000" scaled="0"/>
                </a:gradFill>
              </a:rPr>
              <a:t>Consultation of regulator</a:t>
            </a:r>
          </a:p>
          <a:p>
            <a:pPr marL="739775" lvl="1" indent="-401638">
              <a:lnSpc>
                <a:spcPct val="90000"/>
              </a:lnSpc>
              <a:spcAft>
                <a:spcPts val="1200"/>
              </a:spcAft>
              <a:buClr>
                <a:srgbClr val="50E6FF"/>
              </a:buClr>
              <a:buFont typeface="Segoe UI" panose="020B0502040204020203" pitchFamily="34" charset="0"/>
              <a:buChar char="–"/>
            </a:pPr>
            <a:r>
              <a:rPr lang="en-US" sz="2400">
                <a:gradFill>
                  <a:gsLst>
                    <a:gs pos="2917">
                      <a:schemeClr val="tx1"/>
                    </a:gs>
                    <a:gs pos="30000">
                      <a:schemeClr val="tx1"/>
                    </a:gs>
                  </a:gsLst>
                  <a:lin ang="5400000" scaled="0"/>
                </a:gradFill>
              </a:rPr>
              <a:t>Deployment in Azure</a:t>
            </a:r>
          </a:p>
          <a:p>
            <a:pPr marL="739775" lvl="1" indent="-401638">
              <a:lnSpc>
                <a:spcPct val="90000"/>
              </a:lnSpc>
              <a:spcAft>
                <a:spcPts val="1200"/>
              </a:spcAft>
              <a:buClr>
                <a:srgbClr val="50E6FF"/>
              </a:buClr>
              <a:buFont typeface="Segoe UI" panose="020B0502040204020203" pitchFamily="34" charset="0"/>
              <a:buChar char="–"/>
            </a:pPr>
            <a:r>
              <a:rPr lang="en-US" sz="2400">
                <a:gradFill>
                  <a:gsLst>
                    <a:gs pos="2917">
                      <a:schemeClr val="tx1"/>
                    </a:gs>
                    <a:gs pos="30000">
                      <a:schemeClr val="tx1"/>
                    </a:gs>
                  </a:gsLst>
                  <a:lin ang="5400000" scaled="0"/>
                </a:gradFill>
              </a:rPr>
              <a:t>Governance &amp; monitoring in Azure</a:t>
            </a:r>
          </a:p>
          <a:p>
            <a:pPr marL="338138" indent="-338138">
              <a:lnSpc>
                <a:spcPct val="90000"/>
              </a:lnSpc>
              <a:spcAft>
                <a:spcPts val="1200"/>
              </a:spcAft>
              <a:buClr>
                <a:srgbClr val="50E6FF"/>
              </a:buClr>
              <a:buFont typeface="Arial" panose="020B0604020202020204" pitchFamily="34" charset="0"/>
              <a:buChar char="•"/>
            </a:pPr>
            <a:r>
              <a:rPr lang="en-US" sz="2400">
                <a:gradFill>
                  <a:gsLst>
                    <a:gs pos="2917">
                      <a:schemeClr val="tx1"/>
                    </a:gs>
                    <a:gs pos="30000">
                      <a:schemeClr val="tx1"/>
                    </a:gs>
                  </a:gsLst>
                  <a:lin ang="5400000" scaled="0"/>
                </a:gradFill>
              </a:rPr>
              <a:t>References</a:t>
            </a:r>
          </a:p>
        </p:txBody>
      </p:sp>
    </p:spTree>
    <p:extLst>
      <p:ext uri="{BB962C8B-B14F-4D97-AF65-F5344CB8AC3E}">
        <p14:creationId xmlns:p14="http://schemas.microsoft.com/office/powerpoint/2010/main" val="19982218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466301"/>
            <a:ext cx="11237870" cy="565027"/>
          </a:xfrm>
          <a:prstGeom prst="rect">
            <a:avLst/>
          </a:prstGeom>
        </p:spPr>
        <p:txBody>
          <a:bodyPr wrap="square" anchor="t">
            <a:normAutofit/>
          </a:bodyPr>
          <a:lstStyle/>
          <a:p>
            <a:r>
              <a:rPr lang="en-US" b="1"/>
              <a:t>Enterprise-scale Design Principles</a:t>
            </a:r>
            <a:endParaRPr lang="en-GB"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prstGeom prst="rect">
            <a:avLst/>
          </a:prstGeom>
        </p:spPr>
        <p:txBody>
          <a:bodyPr wrap="square" anchor="t">
            <a:normAutofit fontScale="70000" lnSpcReduction="20000"/>
          </a:bodyPr>
          <a:lstStyle/>
          <a:p>
            <a:r>
              <a:rPr lang="en-US" sz="2448"/>
              <a:t>Enable </a:t>
            </a:r>
            <a:r>
              <a:rPr lang="en-GB" sz="2448"/>
              <a:t>Autonomy for Innovation and Transformation</a:t>
            </a:r>
          </a:p>
          <a:p>
            <a:endParaRPr lang="en-GB" sz="2448"/>
          </a:p>
          <a:p>
            <a:r>
              <a:rPr lang="en-GB" sz="2448"/>
              <a:t>Security and Compliance By-Default</a:t>
            </a:r>
          </a:p>
          <a:p>
            <a:endParaRPr lang="en-GB" sz="2448"/>
          </a:p>
          <a:p>
            <a:r>
              <a:rPr lang="en-GB" sz="2448"/>
              <a:t>Governance At-Scale with Sustainable Cloud Engineering</a:t>
            </a:r>
            <a:endParaRPr lang="en-US" sz="2448"/>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25F56BD-E186-4AEE-A5E6-19B4BB9BE6B4}"/>
              </a:ext>
            </a:extLst>
          </p:cNvPr>
          <p:cNvSpPr txBox="1"/>
          <p:nvPr/>
        </p:nvSpPr>
        <p:spPr>
          <a:xfrm>
            <a:off x="595093" y="5924735"/>
            <a:ext cx="6215742" cy="469103"/>
          </a:xfrm>
          <a:prstGeom prst="rect">
            <a:avLst/>
          </a:prstGeom>
          <a:noFill/>
        </p:spPr>
        <p:txBody>
          <a:bodyPr wrap="square">
            <a:spAutoFit/>
          </a:bodyPr>
          <a:lstStyle/>
          <a:p>
            <a:r>
              <a:rPr lang="en-US" sz="1224" kern="0">
                <a:latin typeface="Segoe UI"/>
                <a:cs typeface="Segoe UI" pitchFamily="34" charset="0"/>
              </a:rPr>
              <a:t>Learn More at : </a:t>
            </a:r>
            <a:r>
              <a:rPr lang="en-US" sz="1224" kern="0">
                <a:solidFill>
                  <a:schemeClr val="accent1"/>
                </a:solidFill>
                <a:latin typeface="Segoe UI"/>
                <a:cs typeface="Segoe UI" pitchFamily="34" charset="0"/>
                <a:hlinkClick r:id="rId8">
                  <a:extLst>
                    <a:ext uri="{A12FA001-AC4F-418D-AE19-62706E023703}">
                      <ahyp:hlinkClr xmlns:ahyp="http://schemas.microsoft.com/office/drawing/2018/hyperlinkcolor" val="tx"/>
                    </a:ext>
                  </a:extLst>
                </a:hlinkClick>
              </a:rPr>
              <a:t>https://docs.microsoft.com/en-us/azure/cloud-adoption-framework/ready/enterprise-scale/design-principles</a:t>
            </a:r>
            <a:endParaRPr lang="en-US" sz="1224" kern="0">
              <a:solidFill>
                <a:schemeClr val="accent1"/>
              </a:solidFill>
              <a:latin typeface="Segoe UI"/>
              <a:cs typeface="Segoe UI" pitchFamily="34" charset="0"/>
            </a:endParaRPr>
          </a:p>
        </p:txBody>
      </p:sp>
    </p:spTree>
    <p:extLst>
      <p:ext uri="{BB962C8B-B14F-4D97-AF65-F5344CB8AC3E}">
        <p14:creationId xmlns:p14="http://schemas.microsoft.com/office/powerpoint/2010/main" val="872864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8924" y="175170"/>
            <a:ext cx="11654187" cy="565091"/>
          </a:xfrm>
        </p:spPr>
        <p:txBody>
          <a:bodyPr>
            <a:normAutofit/>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175916" y="831327"/>
            <a:ext cx="10954163" cy="350330"/>
          </a:xfrm>
          <a:prstGeom prst="rect">
            <a:avLst/>
          </a:prstGeom>
        </p:spPr>
        <p:txBody>
          <a:bodyPr wrap="square">
            <a:spAutoFit/>
          </a:bodyPr>
          <a:lstStyle/>
          <a:p>
            <a:pPr defTabSz="932597">
              <a:defRPr/>
            </a:pPr>
            <a:r>
              <a:rPr lang="en-US" sz="1632">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99">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810434" y="2721628"/>
            <a:ext cx="2447491" cy="1319546"/>
            <a:chOff x="4465511" y="2668505"/>
            <a:chExt cx="2399719" cy="1293790"/>
          </a:xfrm>
          <a:solidFill>
            <a:schemeClr val="accent1"/>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530302" y="2202801"/>
            <a:ext cx="4452919" cy="2267612"/>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545254"/>
                  <a:ext cx="2564229" cy="4616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224">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545254"/>
                  <a:ext cx="2564229" cy="4616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224">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545254"/>
                  <a:ext cx="2564229" cy="4616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224">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63113" y="5176877"/>
            <a:ext cx="2615276"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448">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232788" y="5102925"/>
            <a:ext cx="0" cy="788265"/>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788378" y="5176877"/>
            <a:ext cx="2615276"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448">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8083443" y="5028975"/>
            <a:ext cx="0" cy="788265"/>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454272" y="5176876"/>
            <a:ext cx="2615276"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448">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22951" y="2190619"/>
            <a:ext cx="3710525" cy="2340429"/>
          </a:xfrm>
          <a:prstGeom prst="bracePair">
            <a:avLst/>
          </a:prstGeom>
          <a:noFill/>
          <a:ln w="28575" cap="flat" cmpd="sng" algn="ctr">
            <a:solidFill>
              <a:srgbClr val="505050"/>
            </a:solidFill>
            <a:prstDash val="solid"/>
          </a:ln>
          <a:effectLst/>
        </p:spPr>
        <p:txBody>
          <a:bodyPr rtlCol="0" anchor="ctr"/>
          <a:lstStyle/>
          <a:p>
            <a:pPr algn="ctr" defTabSz="914191">
              <a:defRPr/>
            </a:pPr>
            <a:endParaRPr lang="nb-NO" sz="1764"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98541" y="2295787"/>
            <a:ext cx="2844929" cy="2158764"/>
            <a:chOff x="1076234" y="2250976"/>
            <a:chExt cx="2789399" cy="2116627"/>
          </a:xfrm>
          <a:solidFill>
            <a:schemeClr val="tx2"/>
          </a:solidFill>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a:grpFill/>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a:grpFill/>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a:grpFill/>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grp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ARM Templates</a:t>
                </a:r>
              </a:p>
            </p:txBody>
          </p:sp>
        </p:grpSp>
      </p:grpSp>
    </p:spTree>
    <p:extLst>
      <p:ext uri="{BB962C8B-B14F-4D97-AF65-F5344CB8AC3E}">
        <p14:creationId xmlns:p14="http://schemas.microsoft.com/office/powerpoint/2010/main" val="96571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8C20-CC39-46A2-A95F-9F77922393A5}"/>
              </a:ext>
            </a:extLst>
          </p:cNvPr>
          <p:cNvSpPr>
            <a:spLocks noGrp="1"/>
          </p:cNvSpPr>
          <p:nvPr>
            <p:ph type="title"/>
          </p:nvPr>
        </p:nvSpPr>
        <p:spPr/>
        <p:txBody>
          <a:bodyPr/>
          <a:lstStyle/>
          <a:p>
            <a:r>
              <a:rPr lang="en-US"/>
              <a:t>Azure approach to Compliance</a:t>
            </a:r>
          </a:p>
        </p:txBody>
      </p:sp>
      <p:sp>
        <p:nvSpPr>
          <p:cNvPr id="3" name="Content Placeholder 2">
            <a:extLst>
              <a:ext uri="{FF2B5EF4-FFF2-40B4-BE49-F238E27FC236}">
                <a16:creationId xmlns:a16="http://schemas.microsoft.com/office/drawing/2014/main" id="{58F74D88-40EF-4838-AFD3-C8906CDB6349}"/>
              </a:ext>
            </a:extLst>
          </p:cNvPr>
          <p:cNvSpPr>
            <a:spLocks noGrp="1"/>
          </p:cNvSpPr>
          <p:nvPr>
            <p:ph sz="quarter" idx="10"/>
          </p:nvPr>
        </p:nvSpPr>
        <p:spPr>
          <a:xfrm>
            <a:off x="507778" y="1650956"/>
            <a:ext cx="6978183" cy="3914918"/>
          </a:xfrm>
        </p:spPr>
        <p:txBody>
          <a:bodyPr/>
          <a:lstStyle/>
          <a:p>
            <a:pPr marL="0" indent="0">
              <a:buNone/>
            </a:pPr>
            <a:r>
              <a:rPr lang="en-US" sz="2400"/>
              <a:t>Aligned to how Microsoft approaches FSI guidelines in other regions and countries:</a:t>
            </a:r>
            <a:endParaRPr lang="en-US" sz="2400" b="1"/>
          </a:p>
          <a:p>
            <a:r>
              <a:rPr lang="en-US" sz="2400" b="1"/>
              <a:t>Compliance Mapping, </a:t>
            </a:r>
            <a:r>
              <a:rPr lang="en-US" sz="2400"/>
              <a:t>to serve as a checklist of Azure services for Malaysia RMIT guideline</a:t>
            </a:r>
            <a:endParaRPr lang="en-US" sz="2400" b="1"/>
          </a:p>
          <a:p>
            <a:r>
              <a:rPr lang="en-US" sz="2400" b="1"/>
              <a:t>Azure Policy</a:t>
            </a:r>
            <a:r>
              <a:rPr lang="en-US" sz="2400"/>
              <a:t>, to serve as an architectural baseline, and allows banks to implement additional controls on top of it</a:t>
            </a:r>
            <a:endParaRPr lang="en-US" sz="2400" b="1"/>
          </a:p>
          <a:p>
            <a:r>
              <a:rPr lang="en-US" sz="2400" b="1"/>
              <a:t>Azure Security Center</a:t>
            </a:r>
            <a:r>
              <a:rPr lang="en-US" sz="2400"/>
              <a:t> for compliance monitoring,</a:t>
            </a:r>
            <a:r>
              <a:rPr lang="en-US" sz="2400" b="1"/>
              <a:t> </a:t>
            </a:r>
            <a:r>
              <a:rPr lang="en-US" sz="2400"/>
              <a:t>allowing banks to track compliance of Azure resources</a:t>
            </a:r>
          </a:p>
        </p:txBody>
      </p:sp>
      <p:pic>
        <p:nvPicPr>
          <p:cNvPr id="5" name="Picture 4">
            <a:extLst>
              <a:ext uri="{FF2B5EF4-FFF2-40B4-BE49-F238E27FC236}">
                <a16:creationId xmlns:a16="http://schemas.microsoft.com/office/drawing/2014/main" id="{9F4CEEEB-A831-4C5A-B666-4C7657156A38}"/>
              </a:ext>
            </a:extLst>
          </p:cNvPr>
          <p:cNvPicPr>
            <a:picLocks noChangeAspect="1"/>
          </p:cNvPicPr>
          <p:nvPr/>
        </p:nvPicPr>
        <p:blipFill>
          <a:blip r:embed="rId2"/>
          <a:stretch>
            <a:fillRect/>
          </a:stretch>
        </p:blipFill>
        <p:spPr>
          <a:xfrm>
            <a:off x="7530574" y="1206347"/>
            <a:ext cx="4674155" cy="4906829"/>
          </a:xfrm>
          <a:prstGeom prst="rect">
            <a:avLst/>
          </a:prstGeom>
        </p:spPr>
      </p:pic>
    </p:spTree>
    <p:extLst>
      <p:ext uri="{BB962C8B-B14F-4D97-AF65-F5344CB8AC3E}">
        <p14:creationId xmlns:p14="http://schemas.microsoft.com/office/powerpoint/2010/main" val="22290001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0D0-A73C-8A41-AB90-418DF0197471}"/>
              </a:ext>
            </a:extLst>
          </p:cNvPr>
          <p:cNvSpPr txBox="1">
            <a:spLocks/>
          </p:cNvSpPr>
          <p:nvPr/>
        </p:nvSpPr>
        <p:spPr>
          <a:xfrm>
            <a:off x="526822" y="372372"/>
            <a:ext cx="9860969" cy="709034"/>
          </a:xfrm>
          <a:prstGeom prst="rect">
            <a:avLst/>
          </a:prstGeom>
        </p:spPr>
        <p:txBody>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defTabSz="777133"/>
            <a:r>
              <a:rPr lang="en-US" sz="3060">
                <a:solidFill>
                  <a:srgbClr val="FFFFFF"/>
                </a:solidFill>
              </a:rPr>
              <a:t>Azure Global Compliance</a:t>
            </a:r>
          </a:p>
        </p:txBody>
      </p:sp>
      <p:pic>
        <p:nvPicPr>
          <p:cNvPr id="6" name="Picture 5" descr="Global Map showing Azure compliance">
            <a:extLst>
              <a:ext uri="{FF2B5EF4-FFF2-40B4-BE49-F238E27FC236}">
                <a16:creationId xmlns:a16="http://schemas.microsoft.com/office/drawing/2014/main" id="{31663F4F-7759-A04A-9525-4F9C8FFCC1C4}"/>
              </a:ext>
            </a:extLst>
          </p:cNvPr>
          <p:cNvPicPr>
            <a:picLocks noChangeAspect="1"/>
          </p:cNvPicPr>
          <p:nvPr/>
        </p:nvPicPr>
        <p:blipFill rotWithShape="1">
          <a:blip r:embed="rId2"/>
          <a:srcRect l="2738" t="17908" r="35132" b="15904"/>
          <a:stretch/>
        </p:blipFill>
        <p:spPr>
          <a:xfrm>
            <a:off x="526822" y="654504"/>
            <a:ext cx="9220420" cy="5525429"/>
          </a:xfrm>
          <a:prstGeom prst="rect">
            <a:avLst/>
          </a:prstGeom>
        </p:spPr>
      </p:pic>
      <p:sp>
        <p:nvSpPr>
          <p:cNvPr id="7" name="TextBox 6">
            <a:extLst>
              <a:ext uri="{FF2B5EF4-FFF2-40B4-BE49-F238E27FC236}">
                <a16:creationId xmlns:a16="http://schemas.microsoft.com/office/drawing/2014/main" id="{FC97E169-1C14-F241-931A-2D19A4E5897B}"/>
              </a:ext>
            </a:extLst>
          </p:cNvPr>
          <p:cNvSpPr txBox="1"/>
          <p:nvPr/>
        </p:nvSpPr>
        <p:spPr>
          <a:xfrm>
            <a:off x="9747157" y="1515181"/>
            <a:ext cx="2395821" cy="3964162"/>
          </a:xfrm>
          <a:prstGeom prst="rect">
            <a:avLst/>
          </a:prstGeom>
          <a:noFill/>
        </p:spPr>
        <p:txBody>
          <a:bodyPr wrap="square" rtlCol="0">
            <a:spAutoFit/>
          </a:bodyPr>
          <a:lstStyle/>
          <a:p>
            <a:pPr defTabSz="555067"/>
            <a:r>
              <a:rPr lang="en-US" sz="1190">
                <a:solidFill>
                  <a:srgbClr val="FFFFFF"/>
                </a:solidFill>
                <a:latin typeface="Segoe UI" panose="020B0502040204020203" pitchFamily="34" charset="0"/>
                <a:cs typeface="Segoe UI" panose="020B0502040204020203" pitchFamily="34" charset="0"/>
              </a:rPr>
              <a:t>The following compliance </a:t>
            </a:r>
          </a:p>
          <a:p>
            <a:pPr defTabSz="555067"/>
            <a:r>
              <a:rPr lang="en-US" sz="1190">
                <a:solidFill>
                  <a:srgbClr val="FFFFFF"/>
                </a:solidFill>
                <a:latin typeface="Segoe UI" panose="020B0502040204020203" pitchFamily="34" charset="0"/>
                <a:cs typeface="Segoe UI" panose="020B0502040204020203" pitchFamily="34" charset="0"/>
              </a:rPr>
              <a:t>standards apply globally</a:t>
            </a:r>
          </a:p>
          <a:p>
            <a:pPr defTabSz="555067"/>
            <a:endParaRPr lang="en-US" sz="119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CIS Benchmark</a:t>
            </a:r>
            <a:r>
              <a:rPr lang="en-US" sz="1360">
                <a:solidFill>
                  <a:srgbClr val="FFFFFF"/>
                </a:solidFill>
                <a:latin typeface="Segoe UI" panose="020B0502040204020203" pitchFamily="34" charset="0"/>
                <a:cs typeface="Segoe UI" panose="020B0502040204020203" pitchFamily="34" charset="0"/>
              </a:rPr>
              <a:t> </a:t>
            </a:r>
          </a:p>
          <a:p>
            <a:pPr defTabSz="555067"/>
            <a:r>
              <a:rPr lang="en-US" sz="1360">
                <a:solidFill>
                  <a:srgbClr val="FFFFFF"/>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CSA-STAR attestation</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CSA-STAR certification</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CSA-STAR self-assessment</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ISO 20000-1:2011</a:t>
            </a:r>
            <a:r>
              <a:rPr lang="en-US" sz="1360">
                <a:solidFill>
                  <a:srgbClr val="FFFFFF"/>
                </a:solidFill>
                <a:latin typeface="Segoe UI" panose="020B0502040204020203" pitchFamily="34" charset="0"/>
                <a:cs typeface="Segoe UI" panose="020B0502040204020203" pitchFamily="34" charset="0"/>
              </a:rPr>
              <a:t> </a:t>
            </a:r>
          </a:p>
          <a:p>
            <a:pPr defTabSz="555067"/>
            <a:r>
              <a:rPr lang="en-US" sz="1360">
                <a:solidFill>
                  <a:srgbClr val="FFFFF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ISO 22301</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ISO 27001</a:t>
            </a:r>
            <a:r>
              <a:rPr lang="en-US" sz="1360">
                <a:solidFill>
                  <a:srgbClr val="FFFFFF"/>
                </a:solidFill>
                <a:latin typeface="Segoe UI" panose="020B0502040204020203" pitchFamily="34" charset="0"/>
                <a:cs typeface="Segoe UI" panose="020B0502040204020203" pitchFamily="34" charset="0"/>
              </a:rPr>
              <a:t> </a:t>
            </a:r>
          </a:p>
          <a:p>
            <a:pPr defTabSz="555067"/>
            <a:r>
              <a:rPr lang="en-US" sz="1360">
                <a:solidFill>
                  <a:srgbClr val="FFFFFF"/>
                </a:solidFill>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ISO 27017</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ISO 27018</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12">
                  <a:extLst>
                    <a:ext uri="{A12FA001-AC4F-418D-AE19-62706E023703}">
                      <ahyp:hlinkClr xmlns:ahyp="http://schemas.microsoft.com/office/drawing/2018/hyperlinkcolor" val="tx"/>
                    </a:ext>
                  </a:extLst>
                </a:hlinkClick>
              </a:rPr>
              <a:t>ISO 27701</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13">
                  <a:extLst>
                    <a:ext uri="{A12FA001-AC4F-418D-AE19-62706E023703}">
                      <ahyp:hlinkClr xmlns:ahyp="http://schemas.microsoft.com/office/drawing/2018/hyperlinkcolor" val="tx"/>
                    </a:ext>
                  </a:extLst>
                </a:hlinkClick>
              </a:rPr>
              <a:t>ISO 9001</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14">
                  <a:extLst>
                    <a:ext uri="{A12FA001-AC4F-418D-AE19-62706E023703}">
                      <ahyp:hlinkClr xmlns:ahyp="http://schemas.microsoft.com/office/drawing/2018/hyperlinkcolor" val="tx"/>
                    </a:ext>
                  </a:extLst>
                </a:hlinkClick>
              </a:rPr>
              <a:t>PCI DSS</a:t>
            </a:r>
            <a:endParaRPr lang="en-US" sz="1360">
              <a:solidFill>
                <a:srgbClr val="FFFFFF"/>
              </a:solidFill>
              <a:latin typeface="Segoe UI" panose="020B0502040204020203" pitchFamily="34" charset="0"/>
              <a:cs typeface="Segoe UI" panose="020B0502040204020203" pitchFamily="34" charset="0"/>
            </a:endParaRPr>
          </a:p>
          <a:p>
            <a:pPr defTabSz="555067"/>
            <a:r>
              <a:rPr lang="en-US" sz="1360">
                <a:solidFill>
                  <a:srgbClr val="FFFFFF"/>
                </a:solidFill>
                <a:latin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SOC</a:t>
            </a:r>
            <a:r>
              <a:rPr lang="en-US" sz="1360">
                <a:solidFill>
                  <a:srgbClr val="FFFFFF"/>
                </a:solidFill>
                <a:latin typeface="Segoe UI" panose="020B0502040204020203" pitchFamily="34" charset="0"/>
                <a:cs typeface="Segoe UI" panose="020B0502040204020203" pitchFamily="34" charset="0"/>
              </a:rPr>
              <a:t> </a:t>
            </a:r>
          </a:p>
          <a:p>
            <a:pPr defTabSz="555067"/>
            <a:r>
              <a:rPr lang="en-US" sz="1360">
                <a:solidFill>
                  <a:srgbClr val="FFFFFF"/>
                </a:solidFill>
                <a:latin typeface="Segoe UI" panose="020B0502040204020203" pitchFamily="34" charset="0"/>
                <a:cs typeface="Segoe UI" panose="020B0502040204020203" pitchFamily="34" charset="0"/>
                <a:hlinkClick r:id="rId16">
                  <a:extLst>
                    <a:ext uri="{A12FA001-AC4F-418D-AE19-62706E023703}">
                      <ahyp:hlinkClr xmlns:ahyp="http://schemas.microsoft.com/office/drawing/2018/hyperlinkcolor" val="tx"/>
                    </a:ext>
                  </a:extLst>
                </a:hlinkClick>
              </a:rPr>
              <a:t>WCAG</a:t>
            </a:r>
            <a:endParaRPr lang="en-US" sz="1360">
              <a:solidFill>
                <a:srgbClr val="FFFFFF"/>
              </a:solidFill>
              <a:latin typeface="Segoe UI" panose="020B0502040204020203" pitchFamily="34" charset="0"/>
              <a:cs typeface="Segoe UI" panose="020B0502040204020203" pitchFamily="34" charset="0"/>
            </a:endParaRPr>
          </a:p>
          <a:p>
            <a:pPr defTabSz="555067"/>
            <a:endParaRPr lang="en-US" sz="1360">
              <a:solidFill>
                <a:srgbClr val="FFFFFF"/>
              </a:solidFill>
              <a:latin typeface="Segoe UI" panose="020B0502040204020203" pitchFamily="34" charset="0"/>
              <a:cs typeface="Segoe UI" panose="020B0502040204020203" pitchFamily="34" charset="0"/>
            </a:endParaRPr>
          </a:p>
          <a:p>
            <a:pPr defTabSz="555067"/>
            <a:endParaRPr lang="en-US" sz="1190">
              <a:solidFill>
                <a:srgbClr val="FFFFFF"/>
              </a:solidFill>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99D39858-A42A-0A44-8222-A1FE8E8A7383}"/>
              </a:ext>
            </a:extLst>
          </p:cNvPr>
          <p:cNvCxnSpPr/>
          <p:nvPr/>
        </p:nvCxnSpPr>
        <p:spPr>
          <a:xfrm>
            <a:off x="293583" y="1130428"/>
            <a:ext cx="118493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50E64A-8937-9742-AFA4-5CAD50D6305E}"/>
              </a:ext>
            </a:extLst>
          </p:cNvPr>
          <p:cNvCxnSpPr/>
          <p:nvPr/>
        </p:nvCxnSpPr>
        <p:spPr>
          <a:xfrm>
            <a:off x="293583" y="6041544"/>
            <a:ext cx="118493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B1A31A-3EE7-1343-9D45-D160F3F7C9F5}"/>
              </a:ext>
            </a:extLst>
          </p:cNvPr>
          <p:cNvSpPr txBox="1"/>
          <p:nvPr/>
        </p:nvSpPr>
        <p:spPr>
          <a:xfrm>
            <a:off x="904180" y="5576875"/>
            <a:ext cx="3222808" cy="574443"/>
          </a:xfrm>
          <a:prstGeom prst="rect">
            <a:avLst/>
          </a:prstGeom>
          <a:noFill/>
        </p:spPr>
        <p:txBody>
          <a:bodyPr wrap="square" rtlCol="0">
            <a:spAutoFit/>
          </a:bodyPr>
          <a:lstStyle/>
          <a:p>
            <a:pPr defTabSz="555067"/>
            <a:r>
              <a:rPr lang="en-US" sz="765">
                <a:solidFill>
                  <a:srgbClr val="FFFFFF"/>
                </a:solidFill>
                <a:latin typeface="Segoe UI" panose="020B0502040204020203" pitchFamily="34" charset="0"/>
                <a:cs typeface="Segoe UI" panose="020B0502040204020203" pitchFamily="34" charset="0"/>
              </a:rPr>
              <a:t>Azure has more global regions than any other cloud provider—offering the scale needed to bring applications closer to users around the world, preserving data residency, and offering comprehensive compliance and resiliency options for customers.</a:t>
            </a:r>
          </a:p>
        </p:txBody>
      </p:sp>
      <p:sp>
        <p:nvSpPr>
          <p:cNvPr id="13" name="TextBox 12">
            <a:extLst>
              <a:ext uri="{FF2B5EF4-FFF2-40B4-BE49-F238E27FC236}">
                <a16:creationId xmlns:a16="http://schemas.microsoft.com/office/drawing/2014/main" id="{793B3AC3-786F-254E-BFC4-CD69B58FC09A}"/>
              </a:ext>
            </a:extLst>
          </p:cNvPr>
          <p:cNvSpPr txBox="1"/>
          <p:nvPr/>
        </p:nvSpPr>
        <p:spPr>
          <a:xfrm>
            <a:off x="9844378" y="6041544"/>
            <a:ext cx="1221783" cy="612112"/>
          </a:xfrm>
          <a:prstGeom prst="rect">
            <a:avLst/>
          </a:prstGeom>
          <a:noFill/>
        </p:spPr>
        <p:txBody>
          <a:bodyPr wrap="square" rtlCol="0">
            <a:spAutoFit/>
          </a:bodyPr>
          <a:lstStyle/>
          <a:p>
            <a:pPr defTabSz="555067">
              <a:lnSpc>
                <a:spcPct val="150000"/>
              </a:lnSpc>
            </a:pPr>
            <a:r>
              <a:rPr lang="en-US" sz="765">
                <a:solidFill>
                  <a:srgbClr val="FFFFFF"/>
                </a:solidFill>
                <a:latin typeface="Segoe UI" panose="020B0502040204020203" pitchFamily="34" charset="0"/>
                <a:cs typeface="Segoe UI" panose="020B0502040204020203" pitchFamily="34" charset="0"/>
              </a:rPr>
              <a:t>Available region</a:t>
            </a:r>
          </a:p>
          <a:p>
            <a:pPr defTabSz="555067">
              <a:lnSpc>
                <a:spcPct val="150000"/>
              </a:lnSpc>
            </a:pPr>
            <a:r>
              <a:rPr lang="en-US" sz="765">
                <a:solidFill>
                  <a:srgbClr val="FFFFFF"/>
                </a:solidFill>
                <a:latin typeface="Segoe UI" panose="020B0502040204020203" pitchFamily="34" charset="0"/>
                <a:cs typeface="Segoe UI" panose="020B0502040204020203" pitchFamily="34" charset="0"/>
              </a:rPr>
              <a:t>Announced region</a:t>
            </a:r>
          </a:p>
          <a:p>
            <a:pPr defTabSz="555067">
              <a:lnSpc>
                <a:spcPct val="150000"/>
              </a:lnSpc>
            </a:pPr>
            <a:r>
              <a:rPr lang="en-US" sz="765">
                <a:solidFill>
                  <a:srgbClr val="FFFFFF"/>
                </a:solidFill>
                <a:latin typeface="Segoe UI" panose="020B0502040204020203" pitchFamily="34" charset="0"/>
                <a:cs typeface="Segoe UI" panose="020B0502040204020203" pitchFamily="34" charset="0"/>
              </a:rPr>
              <a:t>Availability zones</a:t>
            </a:r>
          </a:p>
        </p:txBody>
      </p:sp>
      <p:cxnSp>
        <p:nvCxnSpPr>
          <p:cNvPr id="21" name="Straight Connector 20">
            <a:extLst>
              <a:ext uri="{FF2B5EF4-FFF2-40B4-BE49-F238E27FC236}">
                <a16:creationId xmlns:a16="http://schemas.microsoft.com/office/drawing/2014/main" id="{0F75816E-A398-AC47-879A-72BE71D603C8}"/>
              </a:ext>
            </a:extLst>
          </p:cNvPr>
          <p:cNvCxnSpPr>
            <a:cxnSpLocks/>
          </p:cNvCxnSpPr>
          <p:nvPr/>
        </p:nvCxnSpPr>
        <p:spPr>
          <a:xfrm>
            <a:off x="4416946" y="6155904"/>
            <a:ext cx="0" cy="6513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1AC95F-BE90-9446-96B1-17B88FE02F33}"/>
              </a:ext>
            </a:extLst>
          </p:cNvPr>
          <p:cNvCxnSpPr>
            <a:cxnSpLocks/>
          </p:cNvCxnSpPr>
          <p:nvPr/>
        </p:nvCxnSpPr>
        <p:spPr>
          <a:xfrm>
            <a:off x="8486693" y="6155904"/>
            <a:ext cx="0" cy="6513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E055A4A-FB90-2147-96BA-578B39FD9481}"/>
              </a:ext>
            </a:extLst>
          </p:cNvPr>
          <p:cNvSpPr/>
          <p:nvPr/>
        </p:nvSpPr>
        <p:spPr>
          <a:xfrm>
            <a:off x="9744210" y="6108828"/>
            <a:ext cx="100168" cy="100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5067"/>
            <a:endParaRPr lang="en-US" sz="2210">
              <a:solidFill>
                <a:srgbClr val="FFFFFF"/>
              </a:solidFill>
              <a:latin typeface="Calibri" panose="020F0502020204030204"/>
            </a:endParaRPr>
          </a:p>
        </p:txBody>
      </p:sp>
      <p:sp>
        <p:nvSpPr>
          <p:cNvPr id="27" name="Diamond 26">
            <a:extLst>
              <a:ext uri="{FF2B5EF4-FFF2-40B4-BE49-F238E27FC236}">
                <a16:creationId xmlns:a16="http://schemas.microsoft.com/office/drawing/2014/main" id="{EEE34EC7-12A5-5846-80A9-D6E01BF0AE2A}"/>
              </a:ext>
            </a:extLst>
          </p:cNvPr>
          <p:cNvSpPr/>
          <p:nvPr/>
        </p:nvSpPr>
        <p:spPr>
          <a:xfrm>
            <a:off x="9753176" y="6451836"/>
            <a:ext cx="96052" cy="96052"/>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5067"/>
            <a:endParaRPr lang="en-US" sz="2210">
              <a:solidFill>
                <a:srgbClr val="FFFFFF"/>
              </a:solidFill>
              <a:latin typeface="Calibri" panose="020F0502020204030204"/>
            </a:endParaRPr>
          </a:p>
        </p:txBody>
      </p:sp>
      <p:sp>
        <p:nvSpPr>
          <p:cNvPr id="29" name="TextBox 28">
            <a:extLst>
              <a:ext uri="{FF2B5EF4-FFF2-40B4-BE49-F238E27FC236}">
                <a16:creationId xmlns:a16="http://schemas.microsoft.com/office/drawing/2014/main" id="{23DDFC71-76D5-7140-903E-9C98CE6EB43B}"/>
              </a:ext>
            </a:extLst>
          </p:cNvPr>
          <p:cNvSpPr txBox="1"/>
          <p:nvPr/>
        </p:nvSpPr>
        <p:spPr>
          <a:xfrm>
            <a:off x="4996864" y="6200008"/>
            <a:ext cx="1049998" cy="655012"/>
          </a:xfrm>
          <a:prstGeom prst="rect">
            <a:avLst/>
          </a:prstGeom>
          <a:noFill/>
        </p:spPr>
        <p:txBody>
          <a:bodyPr wrap="square" rtlCol="0">
            <a:spAutoFit/>
          </a:bodyPr>
          <a:lstStyle/>
          <a:p>
            <a:pPr defTabSz="555067">
              <a:lnSpc>
                <a:spcPct val="150000"/>
              </a:lnSpc>
            </a:pPr>
            <a:r>
              <a:rPr lang="en-US" sz="2720" b="1">
                <a:solidFill>
                  <a:srgbClr val="FFFFFF"/>
                </a:solidFill>
                <a:latin typeface="Segoe UI Semibold" panose="020B0502040204020203" pitchFamily="34" charset="0"/>
                <a:cs typeface="Segoe UI Semibold" panose="020B0502040204020203" pitchFamily="34" charset="0"/>
              </a:rPr>
              <a:t>60</a:t>
            </a:r>
          </a:p>
        </p:txBody>
      </p:sp>
      <p:sp>
        <p:nvSpPr>
          <p:cNvPr id="28" name="TextBox 27">
            <a:extLst>
              <a:ext uri="{FF2B5EF4-FFF2-40B4-BE49-F238E27FC236}">
                <a16:creationId xmlns:a16="http://schemas.microsoft.com/office/drawing/2014/main" id="{43A97954-AA33-0646-8FDF-848E05D6CCD6}"/>
              </a:ext>
            </a:extLst>
          </p:cNvPr>
          <p:cNvSpPr txBox="1"/>
          <p:nvPr/>
        </p:nvSpPr>
        <p:spPr>
          <a:xfrm>
            <a:off x="5057206" y="6179933"/>
            <a:ext cx="1221783" cy="286960"/>
          </a:xfrm>
          <a:prstGeom prst="rect">
            <a:avLst/>
          </a:prstGeom>
          <a:noFill/>
        </p:spPr>
        <p:txBody>
          <a:bodyPr wrap="square" rtlCol="0">
            <a:spAutoFit/>
          </a:bodyPr>
          <a:lstStyle/>
          <a:p>
            <a:pPr defTabSz="555067">
              <a:lnSpc>
                <a:spcPct val="150000"/>
              </a:lnSpc>
            </a:pPr>
            <a:r>
              <a:rPr lang="en-US" sz="935">
                <a:solidFill>
                  <a:srgbClr val="FFFFFF"/>
                </a:solidFill>
                <a:latin typeface="Segoe UI" panose="020B0502040204020203" pitchFamily="34" charset="0"/>
                <a:cs typeface="Segoe UI" panose="020B0502040204020203" pitchFamily="34" charset="0"/>
              </a:rPr>
              <a:t>Over</a:t>
            </a:r>
          </a:p>
        </p:txBody>
      </p:sp>
      <p:sp>
        <p:nvSpPr>
          <p:cNvPr id="30" name="TextBox 29">
            <a:extLst>
              <a:ext uri="{FF2B5EF4-FFF2-40B4-BE49-F238E27FC236}">
                <a16:creationId xmlns:a16="http://schemas.microsoft.com/office/drawing/2014/main" id="{268987E3-F8EE-6A4C-9FDA-DB708E869D31}"/>
              </a:ext>
            </a:extLst>
          </p:cNvPr>
          <p:cNvSpPr txBox="1"/>
          <p:nvPr/>
        </p:nvSpPr>
        <p:spPr>
          <a:xfrm>
            <a:off x="5457307" y="6425315"/>
            <a:ext cx="1221783" cy="334307"/>
          </a:xfrm>
          <a:prstGeom prst="rect">
            <a:avLst/>
          </a:prstGeom>
          <a:noFill/>
        </p:spPr>
        <p:txBody>
          <a:bodyPr wrap="square" rtlCol="0">
            <a:spAutoFit/>
          </a:bodyPr>
          <a:lstStyle/>
          <a:p>
            <a:pPr defTabSz="555067"/>
            <a:r>
              <a:rPr lang="en-US" sz="765">
                <a:solidFill>
                  <a:srgbClr val="FFFFFF"/>
                </a:solidFill>
                <a:latin typeface="Segoe UI" panose="020B0502040204020203" pitchFamily="34" charset="0"/>
                <a:cs typeface="Segoe UI" panose="020B0502040204020203" pitchFamily="34" charset="0"/>
              </a:rPr>
              <a:t>regions </a:t>
            </a:r>
          </a:p>
          <a:p>
            <a:pPr defTabSz="555067"/>
            <a:r>
              <a:rPr lang="en-US" sz="765">
                <a:solidFill>
                  <a:srgbClr val="FFFFFF"/>
                </a:solidFill>
                <a:latin typeface="Segoe UI" panose="020B0502040204020203" pitchFamily="34" charset="0"/>
                <a:cs typeface="Segoe UI" panose="020B0502040204020203" pitchFamily="34" charset="0"/>
              </a:rPr>
              <a:t>worldwide</a:t>
            </a:r>
          </a:p>
        </p:txBody>
      </p:sp>
      <p:sp>
        <p:nvSpPr>
          <p:cNvPr id="31" name="TextBox 30">
            <a:extLst>
              <a:ext uri="{FF2B5EF4-FFF2-40B4-BE49-F238E27FC236}">
                <a16:creationId xmlns:a16="http://schemas.microsoft.com/office/drawing/2014/main" id="{23A9E81C-04BE-4A4F-B919-E7C98DC47F18}"/>
              </a:ext>
            </a:extLst>
          </p:cNvPr>
          <p:cNvSpPr txBox="1"/>
          <p:nvPr/>
        </p:nvSpPr>
        <p:spPr>
          <a:xfrm>
            <a:off x="6522942" y="6200008"/>
            <a:ext cx="1049998" cy="655012"/>
          </a:xfrm>
          <a:prstGeom prst="rect">
            <a:avLst/>
          </a:prstGeom>
          <a:noFill/>
        </p:spPr>
        <p:txBody>
          <a:bodyPr wrap="square" rtlCol="0">
            <a:spAutoFit/>
          </a:bodyPr>
          <a:lstStyle/>
          <a:p>
            <a:pPr defTabSz="555067">
              <a:lnSpc>
                <a:spcPct val="150000"/>
              </a:lnSpc>
            </a:pPr>
            <a:r>
              <a:rPr lang="en-US" sz="2720" b="1">
                <a:solidFill>
                  <a:srgbClr val="FFFFFF"/>
                </a:solidFill>
                <a:latin typeface="Segoe UI Semibold" panose="020B0502040204020203" pitchFamily="34" charset="0"/>
                <a:cs typeface="Segoe UI Semibold" panose="020B0502040204020203" pitchFamily="34" charset="0"/>
              </a:rPr>
              <a:t>140</a:t>
            </a:r>
          </a:p>
        </p:txBody>
      </p:sp>
      <p:sp>
        <p:nvSpPr>
          <p:cNvPr id="32" name="TextBox 31">
            <a:extLst>
              <a:ext uri="{FF2B5EF4-FFF2-40B4-BE49-F238E27FC236}">
                <a16:creationId xmlns:a16="http://schemas.microsoft.com/office/drawing/2014/main" id="{0F8DB00A-CD72-9541-8C1B-2B9338E94F3E}"/>
              </a:ext>
            </a:extLst>
          </p:cNvPr>
          <p:cNvSpPr txBox="1"/>
          <p:nvPr/>
        </p:nvSpPr>
        <p:spPr>
          <a:xfrm>
            <a:off x="7139533" y="6425315"/>
            <a:ext cx="1221783" cy="334307"/>
          </a:xfrm>
          <a:prstGeom prst="rect">
            <a:avLst/>
          </a:prstGeom>
          <a:noFill/>
        </p:spPr>
        <p:txBody>
          <a:bodyPr wrap="square" rtlCol="0">
            <a:spAutoFit/>
          </a:bodyPr>
          <a:lstStyle/>
          <a:p>
            <a:pPr defTabSz="555067"/>
            <a:r>
              <a:rPr lang="en-US" sz="765">
                <a:solidFill>
                  <a:srgbClr val="FFFFFF"/>
                </a:solidFill>
                <a:latin typeface="Segoe UI" panose="020B0502040204020203" pitchFamily="34" charset="0"/>
                <a:cs typeface="Segoe UI" panose="020B0502040204020203" pitchFamily="34" charset="0"/>
              </a:rPr>
              <a:t>available in</a:t>
            </a:r>
          </a:p>
          <a:p>
            <a:pPr defTabSz="555067"/>
            <a:r>
              <a:rPr lang="en-US" sz="765">
                <a:solidFill>
                  <a:srgbClr val="FFFFFF"/>
                </a:solidFill>
                <a:latin typeface="Segoe UI" panose="020B0502040204020203" pitchFamily="34" charset="0"/>
                <a:cs typeface="Segoe UI" panose="020B0502040204020203" pitchFamily="34" charset="0"/>
              </a:rPr>
              <a:t>140 countries</a:t>
            </a:r>
          </a:p>
        </p:txBody>
      </p:sp>
      <p:sp>
        <p:nvSpPr>
          <p:cNvPr id="3" name="Oval 2">
            <a:extLst>
              <a:ext uri="{FF2B5EF4-FFF2-40B4-BE49-F238E27FC236}">
                <a16:creationId xmlns:a16="http://schemas.microsoft.com/office/drawing/2014/main" id="{15C54B0D-B77C-454D-8BFC-3CF21C32969F}"/>
              </a:ext>
            </a:extLst>
          </p:cNvPr>
          <p:cNvSpPr/>
          <p:nvPr/>
        </p:nvSpPr>
        <p:spPr>
          <a:xfrm>
            <a:off x="5998242" y="4085262"/>
            <a:ext cx="100168" cy="10016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5067"/>
            <a:endParaRPr lang="en-US" sz="2210">
              <a:solidFill>
                <a:srgbClr val="FFFFFF"/>
              </a:solidFill>
              <a:latin typeface="Calibri" panose="020F0502020204030204"/>
            </a:endParaRPr>
          </a:p>
        </p:txBody>
      </p:sp>
      <p:sp>
        <p:nvSpPr>
          <p:cNvPr id="24" name="TextBox 23">
            <a:extLst>
              <a:ext uri="{FF2B5EF4-FFF2-40B4-BE49-F238E27FC236}">
                <a16:creationId xmlns:a16="http://schemas.microsoft.com/office/drawing/2014/main" id="{49DF6225-5D95-490E-A0B7-C120936629DE}"/>
              </a:ext>
            </a:extLst>
          </p:cNvPr>
          <p:cNvSpPr txBox="1"/>
          <p:nvPr/>
        </p:nvSpPr>
        <p:spPr>
          <a:xfrm>
            <a:off x="490894" y="6383788"/>
            <a:ext cx="3429237" cy="253916"/>
          </a:xfrm>
          <a:prstGeom prst="rect">
            <a:avLst/>
          </a:prstGeom>
          <a:noFill/>
        </p:spPr>
        <p:txBody>
          <a:bodyPr wrap="square">
            <a:spAutoFit/>
          </a:bodyPr>
          <a:lstStyle/>
          <a:p>
            <a:r>
              <a:rPr lang="en-US" sz="1050">
                <a:hlinkClick r:id="rId17"/>
              </a:rPr>
              <a:t>https://docs.microsoft.com/en-us/azure/compliance</a:t>
            </a:r>
            <a:r>
              <a:rPr lang="en-US" sz="1050"/>
              <a:t> </a:t>
            </a:r>
          </a:p>
        </p:txBody>
      </p:sp>
    </p:spTree>
    <p:extLst>
      <p:ext uri="{BB962C8B-B14F-4D97-AF65-F5344CB8AC3E}">
        <p14:creationId xmlns:p14="http://schemas.microsoft.com/office/powerpoint/2010/main" val="30869966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DF2744-3B7C-4497-9D35-FB69F2D56BB7}"/>
              </a:ext>
            </a:extLst>
          </p:cNvPr>
          <p:cNvSpPr/>
          <p:nvPr/>
        </p:nvSpPr>
        <p:spPr bwMode="auto">
          <a:xfrm>
            <a:off x="2436" y="590649"/>
            <a:ext cx="3974109" cy="5795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82E616B-C4E2-41B9-A7B2-F18D818C2DD8}"/>
              </a:ext>
            </a:extLst>
          </p:cNvPr>
          <p:cNvSpPr/>
          <p:nvPr/>
        </p:nvSpPr>
        <p:spPr bwMode="auto">
          <a:xfrm>
            <a:off x="4236967" y="590649"/>
            <a:ext cx="3974109" cy="5795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5009DD04-21BF-4DE4-B97C-8A168172DD93}"/>
              </a:ext>
            </a:extLst>
          </p:cNvPr>
          <p:cNvSpPr/>
          <p:nvPr/>
        </p:nvSpPr>
        <p:spPr bwMode="auto">
          <a:xfrm>
            <a:off x="8459930" y="599667"/>
            <a:ext cx="3974109" cy="5795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3CE38B6-3293-4E32-AA53-784D9DA8C325}"/>
              </a:ext>
            </a:extLst>
          </p:cNvPr>
          <p:cNvSpPr/>
          <p:nvPr/>
        </p:nvSpPr>
        <p:spPr bwMode="auto">
          <a:xfrm>
            <a:off x="0" y="6253968"/>
            <a:ext cx="12434039" cy="763748"/>
          </a:xfrm>
          <a:prstGeom prst="rect">
            <a:avLst/>
          </a:prstGeom>
          <a:solidFill>
            <a:srgbClr val="2323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8EAD8F88-37C1-4F5C-98A0-FED562870C3C}"/>
              </a:ext>
            </a:extLst>
          </p:cNvPr>
          <p:cNvGrpSpPr/>
          <p:nvPr/>
        </p:nvGrpSpPr>
        <p:grpSpPr>
          <a:xfrm>
            <a:off x="8571511" y="2152768"/>
            <a:ext cx="3750944" cy="3974337"/>
            <a:chOff x="7101839" y="1221710"/>
            <a:chExt cx="4474472" cy="5032049"/>
          </a:xfrm>
        </p:grpSpPr>
        <p:sp>
          <p:nvSpPr>
            <p:cNvPr id="16" name="Rectangle 15">
              <a:extLst>
                <a:ext uri="{FF2B5EF4-FFF2-40B4-BE49-F238E27FC236}">
                  <a16:creationId xmlns:a16="http://schemas.microsoft.com/office/drawing/2014/main" id="{97BD4E79-2B81-4457-97D3-56A5CDCA1C69}"/>
                </a:ext>
              </a:extLst>
            </p:cNvPr>
            <p:cNvSpPr/>
            <p:nvPr/>
          </p:nvSpPr>
          <p:spPr bwMode="auto">
            <a:xfrm>
              <a:off x="7101839" y="147317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27001:2013</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27017:2015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27018:2014</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22301:2012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9001:2015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ISO 20000-1:2011</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SOC 1 Type 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SOC 2 Type 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SOC 3</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CIS Benchmark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CSA STAR Certification</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CSA STAR Attestation</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CSA STAR Self-Assessment</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WCAG 2.0 (ISO 40500:2012)</a:t>
              </a:r>
            </a:p>
          </p:txBody>
        </p:sp>
        <p:sp>
          <p:nvSpPr>
            <p:cNvPr id="17" name="Rectangle 16">
              <a:extLst>
                <a:ext uri="{FF2B5EF4-FFF2-40B4-BE49-F238E27FC236}">
                  <a16:creationId xmlns:a16="http://schemas.microsoft.com/office/drawing/2014/main" id="{7C22D70F-6766-42CB-BDA4-D882F713DF81}"/>
                </a:ext>
              </a:extLst>
            </p:cNvPr>
            <p:cNvSpPr/>
            <p:nvPr/>
          </p:nvSpPr>
          <p:spPr bwMode="auto">
            <a:xfrm>
              <a:off x="7101839" y="416484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FedRAMP High</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FedRAMP Moderate</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EAR</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ITAR</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DoD DISA SRG Level 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DoD DISA SRG Level 4</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DoD DISA SRG Level 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DFARS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DoE 10 CFR Part 810</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NIST SP 800-171</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NIST CSF</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Section 508 VPATs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FIPS 140-2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CJIS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IRS 1075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CNSSI 1253</a:t>
              </a:r>
              <a:endParaRPr lang="en-US" sz="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A939CF2-AF89-4096-B5CB-BEE3225483BC}"/>
                </a:ext>
              </a:extLst>
            </p:cNvPr>
            <p:cNvSpPr/>
            <p:nvPr/>
          </p:nvSpPr>
          <p:spPr bwMode="auto">
            <a:xfrm>
              <a:off x="7766753" y="1987534"/>
              <a:ext cx="1434283"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PCI DSS Level 1</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GLBA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FFIEC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Shared Assessments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SEC 17a-4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CFTC 1.31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FINRA 4511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SOX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23 NYCRR 500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OSFI (Canada)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FCA + PRA (UK)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APRA (Australia)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FINMA (Switzerland)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FSA (Denmark)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RBI + IRDAI (India)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MAS + ABS (Singapore)</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NBB + FSMA (Belgium)</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AFM + DNB (Netherlands)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AMF + ACPR (France)</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KNF (Poland)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European Banking Authority (EBA)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FISC (Japan)</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HIPAA BAA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HITRUST Certification</a:t>
              </a:r>
            </a:p>
            <a:p>
              <a:pPr marL="116575" indent="-116575" defTabSz="932563" fontAlgn="b">
                <a:spcAft>
                  <a:spcPts val="204"/>
                </a:spcAft>
                <a:buClr>
                  <a:srgbClr val="50E6FF"/>
                </a:buClr>
                <a:buFont typeface="Wingdings" panose="05000000000000000000" pitchFamily="2" charset="2"/>
                <a:buChar char="§"/>
                <a:defRPr/>
              </a:pPr>
              <a:r>
                <a:rPr lang="en-US" sz="600" err="1">
                  <a:gradFill>
                    <a:gsLst>
                      <a:gs pos="0">
                        <a:srgbClr val="FFFFFF"/>
                      </a:gs>
                      <a:gs pos="100000">
                        <a:srgbClr val="FFFFFF"/>
                      </a:gs>
                    </a:gsLst>
                  </a:gradFill>
                  <a:latin typeface="Segoe UI"/>
                </a:rPr>
                <a:t>GxP</a:t>
              </a:r>
              <a:r>
                <a:rPr lang="en-US" sz="600">
                  <a:gradFill>
                    <a:gsLst>
                      <a:gs pos="0">
                        <a:srgbClr val="FFFFFF"/>
                      </a:gs>
                      <a:gs pos="100000">
                        <a:srgbClr val="FFFFFF"/>
                      </a:gs>
                    </a:gsLst>
                  </a:gradFill>
                  <a:latin typeface="Segoe UI"/>
                </a:rPr>
                <a:t> (FDA 21 CFR Part 11)</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MARS-E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NHS IG Toolkit (UK)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NEN 7510:2011 (Netherlands)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FERPA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CDSA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MPAA (US)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FACT (UK)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gradFill>
                  <a:latin typeface="Segoe UI"/>
                </a:rPr>
                <a:t>DPP (UK)</a:t>
              </a:r>
              <a:endParaRPr lang="en-US" sz="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D36C0D8-DB73-416B-970C-F8E10A404A65}"/>
                </a:ext>
              </a:extLst>
            </p:cNvPr>
            <p:cNvSpPr/>
            <p:nvPr/>
          </p:nvSpPr>
          <p:spPr bwMode="auto">
            <a:xfrm>
              <a:off x="10054073" y="1473170"/>
              <a:ext cx="1522238"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Argentina PDPA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Australia IRAP Unclassified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Australia IRAP PROTECTED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Canada Privacy Laws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China GB 18030:2005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China DJCP (MLPS) Level 3</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China TRUCS / CCCPPF</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EU EN 301 549</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EU ENISA IAF</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EU Model Clauses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EU – US Privacy Shield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GDPR</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Germany C5</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Germany IT-</a:t>
              </a:r>
              <a:r>
                <a:rPr lang="en-US" sz="600" err="1">
                  <a:gradFill>
                    <a:gsLst>
                      <a:gs pos="0">
                        <a:srgbClr val="FFFFFF"/>
                      </a:gs>
                      <a:gs pos="100000">
                        <a:srgbClr val="FFFFFF"/>
                      </a:gs>
                    </a:gsLst>
                    <a:lin ang="5400000" scaled="0"/>
                  </a:gradFill>
                  <a:latin typeface="Segoe UI"/>
                </a:rPr>
                <a:t>Grundschutz</a:t>
              </a:r>
              <a:r>
                <a:rPr lang="en-US" sz="600">
                  <a:gradFill>
                    <a:gsLst>
                      <a:gs pos="0">
                        <a:srgbClr val="FFFFFF"/>
                      </a:gs>
                      <a:gs pos="100000">
                        <a:srgbClr val="FFFFFF"/>
                      </a:gs>
                    </a:gsLst>
                    <a:lin ang="5400000" scaled="0"/>
                  </a:gradFill>
                  <a:latin typeface="Segoe UI"/>
                </a:rPr>
                <a:t> </a:t>
              </a:r>
              <a:br>
                <a:rPr lang="en-US" sz="600">
                  <a:gradFill>
                    <a:gsLst>
                      <a:gs pos="0">
                        <a:srgbClr val="FFFFFF"/>
                      </a:gs>
                      <a:gs pos="100000">
                        <a:srgbClr val="FFFFFF"/>
                      </a:gs>
                    </a:gsLst>
                    <a:lin ang="5400000" scaled="0"/>
                  </a:gradFill>
                  <a:latin typeface="Segoe UI"/>
                </a:rPr>
              </a:br>
              <a:r>
                <a:rPr lang="en-US" sz="600">
                  <a:gradFill>
                    <a:gsLst>
                      <a:gs pos="0">
                        <a:srgbClr val="FFFFFF"/>
                      </a:gs>
                      <a:gs pos="100000">
                        <a:srgbClr val="FFFFFF"/>
                      </a:gs>
                    </a:gsLst>
                    <a:lin ang="5400000" scaled="0"/>
                  </a:gradFill>
                  <a:latin typeface="Segoe UI"/>
                </a:rPr>
                <a:t>workbook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India </a:t>
              </a:r>
              <a:r>
                <a:rPr lang="en-US" sz="600" err="1">
                  <a:gradFill>
                    <a:gsLst>
                      <a:gs pos="0">
                        <a:srgbClr val="FFFFFF"/>
                      </a:gs>
                      <a:gs pos="100000">
                        <a:srgbClr val="FFFFFF"/>
                      </a:gs>
                    </a:gsLst>
                    <a:lin ang="5400000" scaled="0"/>
                  </a:gradFill>
                  <a:latin typeface="Segoe UI"/>
                </a:rPr>
                <a:t>MeitY</a:t>
              </a:r>
              <a:endParaRPr lang="en-US" sz="600">
                <a:gradFill>
                  <a:gsLst>
                    <a:gs pos="0">
                      <a:srgbClr val="FFFFFF"/>
                    </a:gs>
                    <a:gs pos="100000">
                      <a:srgbClr val="FFFFFF"/>
                    </a:gs>
                  </a:gsLst>
                  <a:lin ang="5400000" scaled="0"/>
                </a:gradFill>
                <a:latin typeface="Segoe UI"/>
              </a:endParaRP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Japan CS Mark Gold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Japan My Number Act</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Netherlands BIR 2012</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New Zealand Gov </a:t>
              </a:r>
              <a:br>
                <a:rPr lang="en-US" sz="600">
                  <a:gradFill>
                    <a:gsLst>
                      <a:gs pos="0">
                        <a:srgbClr val="FFFFFF"/>
                      </a:gs>
                      <a:gs pos="100000">
                        <a:srgbClr val="FFFFFF"/>
                      </a:gs>
                    </a:gsLst>
                    <a:lin ang="5400000" scaled="0"/>
                  </a:gradFill>
                  <a:latin typeface="Segoe UI"/>
                </a:rPr>
              </a:br>
              <a:r>
                <a:rPr lang="en-US" sz="600">
                  <a:gradFill>
                    <a:gsLst>
                      <a:gs pos="0">
                        <a:srgbClr val="FFFFFF"/>
                      </a:gs>
                      <a:gs pos="100000">
                        <a:srgbClr val="FFFFFF"/>
                      </a:gs>
                    </a:gsLst>
                    <a:lin ang="5400000" scaled="0"/>
                  </a:gradFill>
                  <a:latin typeface="Segoe UI"/>
                </a:rPr>
                <a:t>CIO Framework</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Singapore MTCS Level 3</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Spain ENS High</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Spain DPA</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UK Cyber Essentials Plus</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UK G-Cloud</a:t>
              </a:r>
            </a:p>
            <a:p>
              <a:pPr marL="116575" indent="-116575" defTabSz="932563" fontAlgn="b">
                <a:spcAft>
                  <a:spcPts val="204"/>
                </a:spcAft>
                <a:buClr>
                  <a:srgbClr val="50E6FF"/>
                </a:buClr>
                <a:buFont typeface="Wingdings" panose="05000000000000000000" pitchFamily="2" charset="2"/>
                <a:buChar char="§"/>
                <a:defRPr/>
              </a:pPr>
              <a:r>
                <a:rPr lang="en-US" sz="600">
                  <a:gradFill>
                    <a:gsLst>
                      <a:gs pos="0">
                        <a:srgbClr val="FFFFFF"/>
                      </a:gs>
                      <a:gs pos="100000">
                        <a:srgbClr val="FFFFFF"/>
                      </a:gs>
                    </a:gsLst>
                    <a:lin ang="5400000" scaled="0"/>
                  </a:gradFill>
                  <a:latin typeface="Segoe UI"/>
                </a:rPr>
                <a:t>UK PASF</a:t>
              </a:r>
              <a:endParaRPr lang="en-US" sz="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8423377-76FC-4452-BFCB-EF847E7F187E}"/>
                </a:ext>
              </a:extLst>
            </p:cNvPr>
            <p:cNvSpPr/>
            <p:nvPr/>
          </p:nvSpPr>
          <p:spPr bwMode="auto">
            <a:xfrm>
              <a:off x="7121398" y="1221710"/>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800" b="1" spc="153">
                  <a:gradFill>
                    <a:gsLst>
                      <a:gs pos="0">
                        <a:srgbClr val="50E6FF"/>
                      </a:gs>
                      <a:gs pos="100000">
                        <a:srgbClr val="50E6FF"/>
                      </a:gs>
                    </a:gsLst>
                    <a:lin ang="5400000" scaled="0"/>
                  </a:gradFill>
                  <a:latin typeface="Segoe UI"/>
                  <a:ea typeface="Segoe UI" pitchFamily="34" charset="0"/>
                  <a:cs typeface="Segoe UI" pitchFamily="34" charset="0"/>
                </a:rPr>
                <a:t>GLOBAL</a:t>
              </a:r>
            </a:p>
          </p:txBody>
        </p:sp>
        <p:sp>
          <p:nvSpPr>
            <p:cNvPr id="21" name="Rectangle 20">
              <a:extLst>
                <a:ext uri="{FF2B5EF4-FFF2-40B4-BE49-F238E27FC236}">
                  <a16:creationId xmlns:a16="http://schemas.microsoft.com/office/drawing/2014/main" id="{DC29F024-A207-4CEE-9276-0A2E1A59E494}"/>
                </a:ext>
              </a:extLst>
            </p:cNvPr>
            <p:cNvSpPr/>
            <p:nvPr/>
          </p:nvSpPr>
          <p:spPr bwMode="auto">
            <a:xfrm>
              <a:off x="8577948"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800" b="1" spc="153">
                  <a:gradFill>
                    <a:gsLst>
                      <a:gs pos="0">
                        <a:srgbClr val="50E6FF"/>
                      </a:gs>
                      <a:gs pos="100000">
                        <a:srgbClr val="50E6FF"/>
                      </a:gs>
                    </a:gsLst>
                    <a:lin ang="5400000" scaled="0"/>
                  </a:gradFill>
                  <a:latin typeface="Segoe UI"/>
                  <a:ea typeface="Segoe UI" pitchFamily="34" charset="0"/>
                  <a:cs typeface="Segoe UI" pitchFamily="34" charset="0"/>
                </a:rPr>
                <a:t>INDUSTRY</a:t>
              </a:r>
            </a:p>
          </p:txBody>
        </p:sp>
        <p:sp>
          <p:nvSpPr>
            <p:cNvPr id="22" name="Rectangle 21">
              <a:extLst>
                <a:ext uri="{FF2B5EF4-FFF2-40B4-BE49-F238E27FC236}">
                  <a16:creationId xmlns:a16="http://schemas.microsoft.com/office/drawing/2014/main" id="{BA63BE1C-9B6A-4F16-9443-604AF07F967F}"/>
                </a:ext>
              </a:extLst>
            </p:cNvPr>
            <p:cNvSpPr/>
            <p:nvPr/>
          </p:nvSpPr>
          <p:spPr bwMode="auto">
            <a:xfrm>
              <a:off x="10054062"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800" b="1" spc="153">
                  <a:gradFill>
                    <a:gsLst>
                      <a:gs pos="0">
                        <a:srgbClr val="50E6FF"/>
                      </a:gs>
                      <a:gs pos="100000">
                        <a:srgbClr val="50E6FF"/>
                      </a:gs>
                    </a:gsLst>
                    <a:lin ang="5400000" scaled="0"/>
                  </a:gradFill>
                  <a:latin typeface="Segoe UI"/>
                  <a:ea typeface="Segoe UI" pitchFamily="34" charset="0"/>
                  <a:cs typeface="Segoe UI" pitchFamily="34" charset="0"/>
                </a:rPr>
                <a:t>REGIONAL</a:t>
              </a:r>
            </a:p>
          </p:txBody>
        </p:sp>
        <p:sp>
          <p:nvSpPr>
            <p:cNvPr id="23" name="Rectangle 22">
              <a:extLst>
                <a:ext uri="{FF2B5EF4-FFF2-40B4-BE49-F238E27FC236}">
                  <a16:creationId xmlns:a16="http://schemas.microsoft.com/office/drawing/2014/main" id="{0EFC8686-8496-4C14-8AB3-9F630712A19D}"/>
                </a:ext>
              </a:extLst>
            </p:cNvPr>
            <p:cNvSpPr/>
            <p:nvPr/>
          </p:nvSpPr>
          <p:spPr bwMode="auto">
            <a:xfrm>
              <a:off x="7101840" y="3908301"/>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800" b="1" spc="153">
                  <a:gradFill>
                    <a:gsLst>
                      <a:gs pos="0">
                        <a:srgbClr val="50E6FF"/>
                      </a:gs>
                      <a:gs pos="100000">
                        <a:srgbClr val="50E6FF"/>
                      </a:gs>
                    </a:gsLst>
                    <a:lin ang="5400000" scaled="0"/>
                  </a:gradFill>
                  <a:latin typeface="Segoe UI"/>
                  <a:ea typeface="Segoe UI" pitchFamily="34" charset="0"/>
                  <a:cs typeface="Segoe UI" pitchFamily="34" charset="0"/>
                </a:rPr>
                <a:t>U.S. GOVT</a:t>
              </a:r>
            </a:p>
          </p:txBody>
        </p:sp>
      </p:grpSp>
      <p:grpSp>
        <p:nvGrpSpPr>
          <p:cNvPr id="69" name="Group 68">
            <a:extLst>
              <a:ext uri="{FF2B5EF4-FFF2-40B4-BE49-F238E27FC236}">
                <a16:creationId xmlns:a16="http://schemas.microsoft.com/office/drawing/2014/main" id="{4034F1DD-3054-44D2-BA95-B558733BB6EA}"/>
              </a:ext>
            </a:extLst>
          </p:cNvPr>
          <p:cNvGrpSpPr/>
          <p:nvPr/>
        </p:nvGrpSpPr>
        <p:grpSpPr>
          <a:xfrm>
            <a:off x="9694262" y="1344264"/>
            <a:ext cx="1505442" cy="580722"/>
            <a:chOff x="9163788" y="1371600"/>
            <a:chExt cx="1476058" cy="569387"/>
          </a:xfrm>
        </p:grpSpPr>
        <p:sp>
          <p:nvSpPr>
            <p:cNvPr id="27" name="Rectangle 26">
              <a:extLst>
                <a:ext uri="{FF2B5EF4-FFF2-40B4-BE49-F238E27FC236}">
                  <a16:creationId xmlns:a16="http://schemas.microsoft.com/office/drawing/2014/main" id="{DA3058AB-4041-43B1-8AAD-9B456E18440F}"/>
                </a:ext>
              </a:extLst>
            </p:cNvPr>
            <p:cNvSpPr/>
            <p:nvPr/>
          </p:nvSpPr>
          <p:spPr bwMode="auto">
            <a:xfrm>
              <a:off x="9163788" y="1371600"/>
              <a:ext cx="455253" cy="569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3700" b="1">
                  <a:gradFill>
                    <a:gsLst>
                      <a:gs pos="0">
                        <a:srgbClr val="50E6FF"/>
                      </a:gs>
                      <a:gs pos="100000">
                        <a:srgbClr val="50E6FF"/>
                      </a:gs>
                    </a:gsLst>
                    <a:lin ang="5400000" scaled="0"/>
                  </a:gradFill>
                  <a:latin typeface="Segoe UI Semibold"/>
                  <a:ea typeface="Segoe UI" pitchFamily="34" charset="0"/>
                  <a:cs typeface="Segoe UI" pitchFamily="34" charset="0"/>
                </a:rPr>
                <a:t>91</a:t>
              </a:r>
            </a:p>
          </p:txBody>
        </p:sp>
        <p:sp>
          <p:nvSpPr>
            <p:cNvPr id="28" name="Rectangle 27">
              <a:extLst>
                <a:ext uri="{FF2B5EF4-FFF2-40B4-BE49-F238E27FC236}">
                  <a16:creationId xmlns:a16="http://schemas.microsoft.com/office/drawing/2014/main" id="{2BD1F1CA-8DFE-4A2D-8574-81195156C8C7}"/>
                </a:ext>
              </a:extLst>
            </p:cNvPr>
            <p:cNvSpPr/>
            <p:nvPr/>
          </p:nvSpPr>
          <p:spPr bwMode="auto">
            <a:xfrm>
              <a:off x="9819108" y="1463933"/>
              <a:ext cx="82073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t>Compliance</a:t>
              </a:r>
              <a:b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br>
              <a: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t>offerings</a:t>
              </a:r>
            </a:p>
          </p:txBody>
        </p:sp>
      </p:grpSp>
      <p:pic>
        <p:nvPicPr>
          <p:cNvPr id="6" name="Picture 5" descr="A screenshot of a computer&#10;&#10;Description automatically generated with medium confidence">
            <a:extLst>
              <a:ext uri="{FF2B5EF4-FFF2-40B4-BE49-F238E27FC236}">
                <a16:creationId xmlns:a16="http://schemas.microsoft.com/office/drawing/2014/main" id="{A7AE82CD-63CD-43FA-BCE4-5EBF2441744B}"/>
              </a:ext>
            </a:extLst>
          </p:cNvPr>
          <p:cNvPicPr>
            <a:picLocks noChangeAspect="1"/>
          </p:cNvPicPr>
          <p:nvPr/>
        </p:nvPicPr>
        <p:blipFill>
          <a:blip r:embed="rId3"/>
          <a:stretch>
            <a:fillRect/>
          </a:stretch>
        </p:blipFill>
        <p:spPr>
          <a:xfrm>
            <a:off x="0" y="667406"/>
            <a:ext cx="12436475" cy="5659713"/>
          </a:xfrm>
          <a:prstGeom prst="rect">
            <a:avLst/>
          </a:prstGeom>
        </p:spPr>
      </p:pic>
      <p:sp>
        <p:nvSpPr>
          <p:cNvPr id="34" name="Rectangle 33">
            <a:extLst>
              <a:ext uri="{FF2B5EF4-FFF2-40B4-BE49-F238E27FC236}">
                <a16:creationId xmlns:a16="http://schemas.microsoft.com/office/drawing/2014/main" id="{D0956D95-ECF0-40E1-8015-69703D05263C}"/>
              </a:ext>
            </a:extLst>
          </p:cNvPr>
          <p:cNvSpPr/>
          <p:nvPr/>
        </p:nvSpPr>
        <p:spPr>
          <a:xfrm>
            <a:off x="296854" y="4317308"/>
            <a:ext cx="3599849" cy="1245078"/>
          </a:xfrm>
          <a:prstGeom prst="rect">
            <a:avLst/>
          </a:prstGeom>
        </p:spPr>
        <p:txBody>
          <a:bodyPr wrap="square" lIns="0" anchor="t">
            <a:noAutofit/>
          </a:bodyPr>
          <a:lstStyle/>
          <a:p>
            <a:pPr algn="ctr" defTabSz="932608">
              <a:defRPr/>
            </a:pPr>
            <a:r>
              <a:rPr lang="en-US" sz="1400">
                <a:gradFill>
                  <a:gsLst>
                    <a:gs pos="1250">
                      <a:srgbClr val="FFFFFF"/>
                    </a:gs>
                    <a:gs pos="100000">
                      <a:srgbClr val="FFFFFF"/>
                    </a:gs>
                  </a:gsLst>
                  <a:lin ang="5400000" scaled="0"/>
                </a:gradFill>
                <a:latin typeface="Segoe UI"/>
              </a:rPr>
              <a:t>Largest geographical footprint of any cloud provider operating regions in </a:t>
            </a:r>
            <a:r>
              <a:rPr lang="en-US" sz="1400" b="1">
                <a:solidFill>
                  <a:srgbClr val="50E6FF"/>
                </a:solidFill>
                <a:latin typeface="Segoe UI"/>
              </a:rPr>
              <a:t>28</a:t>
            </a:r>
            <a:r>
              <a:rPr lang="en-US" sz="1400">
                <a:gradFill>
                  <a:gsLst>
                    <a:gs pos="1250">
                      <a:srgbClr val="FFFFFF"/>
                    </a:gs>
                    <a:gs pos="100000">
                      <a:srgbClr val="FFFFFF"/>
                    </a:gs>
                  </a:gsLst>
                  <a:lin ang="5400000" scaled="0"/>
                </a:gradFill>
                <a:latin typeface="Segoe UI"/>
              </a:rPr>
              <a:t> countries on all continents.</a:t>
            </a:r>
          </a:p>
          <a:p>
            <a:pPr algn="ctr" defTabSz="932608">
              <a:defRPr/>
            </a:pPr>
            <a:endParaRPr lang="en-US" sz="1400">
              <a:gradFill>
                <a:gsLst>
                  <a:gs pos="1250">
                    <a:srgbClr val="FFFFFF"/>
                  </a:gs>
                  <a:gs pos="100000">
                    <a:srgbClr val="FFFFFF"/>
                  </a:gs>
                </a:gsLst>
                <a:lin ang="5400000" scaled="0"/>
              </a:gradFill>
              <a:latin typeface="Segoe UI"/>
            </a:endParaRPr>
          </a:p>
          <a:p>
            <a:pPr algn="ctr" defTabSz="932608">
              <a:defRPr/>
            </a:pPr>
            <a:r>
              <a:rPr lang="en-US" sz="1400">
                <a:gradFill>
                  <a:gsLst>
                    <a:gs pos="1250">
                      <a:srgbClr val="FFFFFF"/>
                    </a:gs>
                    <a:gs pos="100000">
                      <a:srgbClr val="FFFFFF"/>
                    </a:gs>
                  </a:gsLst>
                  <a:lin ang="5400000" scaled="0"/>
                </a:gradFill>
                <a:latin typeface="Segoe UI"/>
              </a:rPr>
              <a:t>Seamless integration and common management of resources across heterogenous and hybrid environments</a:t>
            </a:r>
          </a:p>
        </p:txBody>
      </p:sp>
      <p:grpSp>
        <p:nvGrpSpPr>
          <p:cNvPr id="70" name="Group 69">
            <a:extLst>
              <a:ext uri="{FF2B5EF4-FFF2-40B4-BE49-F238E27FC236}">
                <a16:creationId xmlns:a16="http://schemas.microsoft.com/office/drawing/2014/main" id="{7FE80FC4-156D-4177-920B-E094F69C4F32}"/>
              </a:ext>
            </a:extLst>
          </p:cNvPr>
          <p:cNvGrpSpPr/>
          <p:nvPr/>
        </p:nvGrpSpPr>
        <p:grpSpPr>
          <a:xfrm>
            <a:off x="1391138" y="3726854"/>
            <a:ext cx="1196705" cy="580722"/>
            <a:chOff x="573291" y="1371600"/>
            <a:chExt cx="1173347" cy="569387"/>
          </a:xfrm>
        </p:grpSpPr>
        <p:sp>
          <p:nvSpPr>
            <p:cNvPr id="35" name="Rectangle 34">
              <a:extLst>
                <a:ext uri="{FF2B5EF4-FFF2-40B4-BE49-F238E27FC236}">
                  <a16:creationId xmlns:a16="http://schemas.microsoft.com/office/drawing/2014/main" id="{BFC169B5-BC20-4386-B5D9-CC8A68418986}"/>
                </a:ext>
              </a:extLst>
            </p:cNvPr>
            <p:cNvSpPr/>
            <p:nvPr/>
          </p:nvSpPr>
          <p:spPr bwMode="auto">
            <a:xfrm>
              <a:off x="573291" y="1371600"/>
              <a:ext cx="528991" cy="569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3700" b="1">
                  <a:gradFill>
                    <a:gsLst>
                      <a:gs pos="0">
                        <a:srgbClr val="50E6FF"/>
                      </a:gs>
                      <a:gs pos="100000">
                        <a:srgbClr val="50E6FF"/>
                      </a:gs>
                    </a:gsLst>
                    <a:lin ang="5400000" scaled="0"/>
                  </a:gradFill>
                  <a:latin typeface="Segoe UI Semibold"/>
                  <a:ea typeface="Segoe UI" pitchFamily="34" charset="0"/>
                  <a:cs typeface="Segoe UI"/>
                </a:rPr>
                <a:t>66</a:t>
              </a:r>
              <a:endParaRPr lang="en-US" sz="3700" b="1">
                <a:gradFill>
                  <a:gsLst>
                    <a:gs pos="0">
                      <a:srgbClr val="50E6FF"/>
                    </a:gs>
                    <a:gs pos="100000">
                      <a:srgbClr val="50E6FF"/>
                    </a:gs>
                  </a:gsLst>
                  <a:lin ang="5400000" scaled="0"/>
                </a:gradFill>
                <a:latin typeface="Segoe UI Semibold"/>
                <a:ea typeface="Segoe UI" pitchFamily="34" charset="0"/>
                <a:cs typeface="Segoe UI" pitchFamily="34" charset="0"/>
              </a:endParaRPr>
            </a:p>
          </p:txBody>
        </p:sp>
        <p:sp>
          <p:nvSpPr>
            <p:cNvPr id="36" name="Rectangle 35">
              <a:extLst>
                <a:ext uri="{FF2B5EF4-FFF2-40B4-BE49-F238E27FC236}">
                  <a16:creationId xmlns:a16="http://schemas.microsoft.com/office/drawing/2014/main" id="{A67CA642-8D13-422C-A625-8F563B9CD02C}"/>
                </a:ext>
              </a:extLst>
            </p:cNvPr>
            <p:cNvSpPr/>
            <p:nvPr/>
          </p:nvSpPr>
          <p:spPr bwMode="auto">
            <a:xfrm>
              <a:off x="1228611" y="1463933"/>
              <a:ext cx="518027"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t>Azure</a:t>
              </a:r>
              <a:b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br>
              <a:r>
                <a:rPr lang="en-US" sz="1200" b="1">
                  <a:gradFill>
                    <a:gsLst>
                      <a:gs pos="0">
                        <a:srgbClr val="FFFFFF"/>
                      </a:gs>
                      <a:gs pos="100000">
                        <a:srgbClr val="FFFFFF"/>
                      </a:gs>
                    </a:gsLst>
                    <a:lin ang="5400000" scaled="0"/>
                  </a:gradFill>
                  <a:latin typeface="Segoe UI Semibold"/>
                  <a:ea typeface="Segoe UI" pitchFamily="34" charset="0"/>
                  <a:cs typeface="Segoe UI" pitchFamily="34" charset="0"/>
                </a:rPr>
                <a:t>regions</a:t>
              </a:r>
            </a:p>
          </p:txBody>
        </p:sp>
      </p:grpSp>
      <p:sp>
        <p:nvSpPr>
          <p:cNvPr id="39" name="Rectangle 38">
            <a:extLst>
              <a:ext uri="{FF2B5EF4-FFF2-40B4-BE49-F238E27FC236}">
                <a16:creationId xmlns:a16="http://schemas.microsoft.com/office/drawing/2014/main" id="{BE8D5963-2D26-4F68-BF8B-9DBD68C0C6A0}"/>
              </a:ext>
            </a:extLst>
          </p:cNvPr>
          <p:cNvSpPr/>
          <p:nvPr/>
        </p:nvSpPr>
        <p:spPr>
          <a:xfrm>
            <a:off x="4418313" y="3636205"/>
            <a:ext cx="3599849" cy="1426691"/>
          </a:xfrm>
          <a:prstGeom prst="rect">
            <a:avLst/>
          </a:prstGeom>
        </p:spPr>
        <p:txBody>
          <a:bodyPr wrap="square">
            <a:noAutofit/>
          </a:bodyPr>
          <a:lstStyle/>
          <a:p>
            <a:pPr defTabSz="932608">
              <a:lnSpc>
                <a:spcPct val="90000"/>
              </a:lnSpc>
              <a:spcBef>
                <a:spcPts val="612"/>
              </a:spcBef>
              <a:spcAft>
                <a:spcPts val="612"/>
              </a:spcAft>
              <a:defRPr/>
            </a:pPr>
            <a:r>
              <a:rPr lang="en-US" sz="1600">
                <a:gradFill>
                  <a:gsLst>
                    <a:gs pos="0">
                      <a:srgbClr val="FFFFFF"/>
                    </a:gs>
                    <a:gs pos="100000">
                      <a:srgbClr val="FFFFFF"/>
                    </a:gs>
                  </a:gsLst>
                  <a:lin ang="5400000" scaled="0"/>
                </a:gradFill>
                <a:latin typeface="Segoe UI Semibold"/>
              </a:rPr>
              <a:t>Microsoft Cyber Defense Operations Center </a:t>
            </a:r>
          </a:p>
          <a:p>
            <a:pPr defTabSz="932608">
              <a:lnSpc>
                <a:spcPct val="90000"/>
              </a:lnSpc>
              <a:spcBef>
                <a:spcPts val="612"/>
              </a:spcBef>
              <a:spcAft>
                <a:spcPts val="612"/>
              </a:spcAft>
              <a:defRPr/>
            </a:pPr>
            <a:r>
              <a:rPr lang="en-US" sz="1600" b="1">
                <a:gradFill>
                  <a:gsLst>
                    <a:gs pos="0">
                      <a:srgbClr val="50E6FF"/>
                    </a:gs>
                    <a:gs pos="100000">
                      <a:srgbClr val="50E6FF"/>
                    </a:gs>
                  </a:gsLst>
                  <a:lin ang="5400000" scaled="0"/>
                </a:gradFill>
                <a:latin typeface="Segoe UI"/>
              </a:rPr>
              <a:t>&gt;3,500 </a:t>
            </a:r>
            <a:r>
              <a:rPr lang="en-US" sz="1600">
                <a:gradFill>
                  <a:gsLst>
                    <a:gs pos="0">
                      <a:srgbClr val="FFFFFF"/>
                    </a:gs>
                    <a:gs pos="100000">
                      <a:srgbClr val="FFFFFF"/>
                    </a:gs>
                  </a:gsLst>
                  <a:lin ang="5400000" scaled="0"/>
                </a:gradFill>
                <a:latin typeface="Segoe UI"/>
              </a:rPr>
              <a:t>full-time security professionals</a:t>
            </a:r>
          </a:p>
          <a:p>
            <a:pPr defTabSz="932608">
              <a:lnSpc>
                <a:spcPct val="90000"/>
              </a:lnSpc>
              <a:spcBef>
                <a:spcPts val="612"/>
              </a:spcBef>
              <a:spcAft>
                <a:spcPts val="612"/>
              </a:spcAft>
              <a:defRPr/>
            </a:pPr>
            <a:r>
              <a:rPr lang="en-US" sz="1600" b="1">
                <a:gradFill>
                  <a:gsLst>
                    <a:gs pos="0">
                      <a:srgbClr val="50E6FF"/>
                    </a:gs>
                    <a:gs pos="100000">
                      <a:srgbClr val="50E6FF"/>
                    </a:gs>
                  </a:gsLst>
                  <a:lin ang="5400000" scaled="0"/>
                </a:gradFill>
                <a:latin typeface="Segoe UI"/>
              </a:rPr>
              <a:t>6.5 trillion </a:t>
            </a:r>
            <a:r>
              <a:rPr lang="en-US" sz="1600">
                <a:gradFill>
                  <a:gsLst>
                    <a:gs pos="0">
                      <a:srgbClr val="FFFFFF"/>
                    </a:gs>
                    <a:gs pos="100000">
                      <a:srgbClr val="FFFFFF"/>
                    </a:gs>
                  </a:gsLst>
                  <a:lin ang="5400000" scaled="0"/>
                </a:gradFill>
                <a:latin typeface="Segoe UI"/>
              </a:rPr>
              <a:t>global signals daily</a:t>
            </a:r>
          </a:p>
          <a:p>
            <a:pPr defTabSz="932608">
              <a:lnSpc>
                <a:spcPct val="90000"/>
              </a:lnSpc>
              <a:spcBef>
                <a:spcPts val="612"/>
              </a:spcBef>
              <a:spcAft>
                <a:spcPts val="612"/>
              </a:spcAft>
              <a:defRPr/>
            </a:pPr>
            <a:r>
              <a:rPr lang="en-US" sz="1600" b="1">
                <a:gradFill>
                  <a:gsLst>
                    <a:gs pos="0">
                      <a:srgbClr val="50E6FF"/>
                    </a:gs>
                    <a:gs pos="100000">
                      <a:srgbClr val="50E6FF"/>
                    </a:gs>
                  </a:gsLst>
                  <a:lin ang="5400000" scaled="0"/>
                </a:gradFill>
                <a:latin typeface="Segoe UI"/>
              </a:rPr>
              <a:t>$1 billion </a:t>
            </a:r>
            <a:r>
              <a:rPr lang="en-US" sz="1600">
                <a:gradFill>
                  <a:gsLst>
                    <a:gs pos="0">
                      <a:srgbClr val="FFFFFF"/>
                    </a:gs>
                    <a:gs pos="100000">
                      <a:srgbClr val="FFFFFF"/>
                    </a:gs>
                  </a:gsLst>
                  <a:lin ang="5400000" scaled="0"/>
                </a:gradFill>
                <a:latin typeface="Segoe UI"/>
              </a:rPr>
              <a:t>annual cybersecurity investment</a:t>
            </a:r>
          </a:p>
        </p:txBody>
      </p:sp>
      <p:pic>
        <p:nvPicPr>
          <p:cNvPr id="40" name="Picture 39" descr="A group of people watching television in a room&#10;&#10;Description automatically generated">
            <a:extLst>
              <a:ext uri="{FF2B5EF4-FFF2-40B4-BE49-F238E27FC236}">
                <a16:creationId xmlns:a16="http://schemas.microsoft.com/office/drawing/2014/main" id="{2FDF28E7-1319-4417-B655-DD31197E80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27708" y="1893959"/>
            <a:ext cx="3480761" cy="1667027"/>
          </a:xfrm>
          <a:prstGeom prst="rect">
            <a:avLst/>
          </a:prstGeom>
        </p:spPr>
      </p:pic>
      <p:sp>
        <p:nvSpPr>
          <p:cNvPr id="7" name="Rectangle 6">
            <a:extLst>
              <a:ext uri="{FF2B5EF4-FFF2-40B4-BE49-F238E27FC236}">
                <a16:creationId xmlns:a16="http://schemas.microsoft.com/office/drawing/2014/main" id="{0DB40AB5-8C70-4A04-ACF5-478C85B9DA1D}"/>
              </a:ext>
            </a:extLst>
          </p:cNvPr>
          <p:cNvSpPr/>
          <p:nvPr/>
        </p:nvSpPr>
        <p:spPr bwMode="auto">
          <a:xfrm>
            <a:off x="0" y="-16181"/>
            <a:ext cx="12434039" cy="683587"/>
          </a:xfrm>
          <a:prstGeom prst="rect">
            <a:avLst/>
          </a:prstGeom>
          <a:solidFill>
            <a:srgbClr val="2323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7AA5CF3-69CB-4523-BC84-F62507DD033A}"/>
              </a:ext>
            </a:extLst>
          </p:cNvPr>
          <p:cNvCxnSpPr/>
          <p:nvPr/>
        </p:nvCxnSpPr>
        <p:spPr>
          <a:xfrm>
            <a:off x="4106755" y="0"/>
            <a:ext cx="0" cy="7003851"/>
          </a:xfrm>
          <a:prstGeom prst="line">
            <a:avLst/>
          </a:prstGeom>
          <a:ln w="190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A63D39-56BE-4E99-ACE7-EFBFAEEBC202}"/>
              </a:ext>
            </a:extLst>
          </p:cNvPr>
          <p:cNvCxnSpPr/>
          <p:nvPr/>
        </p:nvCxnSpPr>
        <p:spPr>
          <a:xfrm>
            <a:off x="8159444" y="-16181"/>
            <a:ext cx="0" cy="7003851"/>
          </a:xfrm>
          <a:prstGeom prst="line">
            <a:avLst/>
          </a:prstGeom>
          <a:ln w="190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F6EE1-7CC3-4EFA-9D18-50937D413B54}"/>
              </a:ext>
            </a:extLst>
          </p:cNvPr>
          <p:cNvGrpSpPr/>
          <p:nvPr/>
        </p:nvGrpSpPr>
        <p:grpSpPr>
          <a:xfrm>
            <a:off x="1341382" y="599666"/>
            <a:ext cx="1436242" cy="426183"/>
            <a:chOff x="1262715" y="563209"/>
            <a:chExt cx="1408208" cy="417864"/>
          </a:xfrm>
        </p:grpSpPr>
        <p:sp>
          <p:nvSpPr>
            <p:cNvPr id="2" name="Rectangle 1">
              <a:extLst>
                <a:ext uri="{FF2B5EF4-FFF2-40B4-BE49-F238E27FC236}">
                  <a16:creationId xmlns:a16="http://schemas.microsoft.com/office/drawing/2014/main" id="{F05C7873-6BC5-48C9-8338-4B9375C76188}"/>
                </a:ext>
              </a:extLst>
            </p:cNvPr>
            <p:cNvSpPr/>
            <p:nvPr/>
          </p:nvSpPr>
          <p:spPr bwMode="auto">
            <a:xfrm>
              <a:off x="1882246" y="625563"/>
              <a:ext cx="78867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2000">
                  <a:gradFill>
                    <a:gsLst>
                      <a:gs pos="0">
                        <a:srgbClr val="FFFFFF"/>
                      </a:gs>
                      <a:gs pos="100000">
                        <a:srgbClr val="FFFFFF"/>
                      </a:gs>
                    </a:gsLst>
                    <a:lin ang="5400000" scaled="0"/>
                  </a:gradFill>
                  <a:latin typeface="Segoe UI Semibold"/>
                  <a:ea typeface="Segoe UI" pitchFamily="34" charset="0"/>
                  <a:cs typeface="Segoe UI" pitchFamily="34" charset="0"/>
                </a:rPr>
                <a:t>Hybrid</a:t>
              </a:r>
            </a:p>
          </p:txBody>
        </p:sp>
        <p:grpSp>
          <p:nvGrpSpPr>
            <p:cNvPr id="44" name="globe" descr="globe, earth">
              <a:extLst>
                <a:ext uri="{FF2B5EF4-FFF2-40B4-BE49-F238E27FC236}">
                  <a16:creationId xmlns:a16="http://schemas.microsoft.com/office/drawing/2014/main" id="{0DEDD873-A4B4-4EA9-AC39-421EEB3EEF68}"/>
                </a:ext>
              </a:extLst>
            </p:cNvPr>
            <p:cNvGrpSpPr/>
            <p:nvPr/>
          </p:nvGrpSpPr>
          <p:grpSpPr>
            <a:xfrm>
              <a:off x="1262715" y="563209"/>
              <a:ext cx="417867" cy="417864"/>
              <a:chOff x="8617745" y="2840833"/>
              <a:chExt cx="896938" cy="896934"/>
            </a:xfrm>
          </p:grpSpPr>
          <p:sp>
            <p:nvSpPr>
              <p:cNvPr id="45" name="Oval 44">
                <a:extLst>
                  <a:ext uri="{FF2B5EF4-FFF2-40B4-BE49-F238E27FC236}">
                    <a16:creationId xmlns:a16="http://schemas.microsoft.com/office/drawing/2014/main" id="{D18BDC03-D66E-4426-BB24-8D7780340F7A}"/>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
                <a:extLst>
                  <a:ext uri="{FF2B5EF4-FFF2-40B4-BE49-F238E27FC236}">
                    <a16:creationId xmlns:a16="http://schemas.microsoft.com/office/drawing/2014/main" id="{57C8CC28-1598-48BE-82C2-4B7A7379B12C}"/>
                  </a:ext>
                </a:extLst>
              </p:cNvPr>
              <p:cNvGrpSpPr>
                <a:grpSpLocks noChangeAspect="1"/>
              </p:cNvGrpSpPr>
              <p:nvPr/>
            </p:nvGrpSpPr>
            <p:grpSpPr bwMode="auto">
              <a:xfrm>
                <a:off x="8617745" y="2840833"/>
                <a:ext cx="896938" cy="896934"/>
                <a:chOff x="2177" y="498"/>
                <a:chExt cx="3324" cy="3324"/>
              </a:xfrm>
              <a:solidFill>
                <a:srgbClr val="243A5E"/>
              </a:solidFill>
            </p:grpSpPr>
            <p:sp>
              <p:nvSpPr>
                <p:cNvPr id="47" name="Freeform 5">
                  <a:extLst>
                    <a:ext uri="{FF2B5EF4-FFF2-40B4-BE49-F238E27FC236}">
                      <a16:creationId xmlns:a16="http://schemas.microsoft.com/office/drawing/2014/main" id="{E839D876-061C-467E-AEA4-07C6D9A0C73F}"/>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48" name="Freeform 6">
                  <a:extLst>
                    <a:ext uri="{FF2B5EF4-FFF2-40B4-BE49-F238E27FC236}">
                      <a16:creationId xmlns:a16="http://schemas.microsoft.com/office/drawing/2014/main" id="{49961924-21AA-499E-BED1-87159F69C675}"/>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49" name="Freeform 7">
                  <a:extLst>
                    <a:ext uri="{FF2B5EF4-FFF2-40B4-BE49-F238E27FC236}">
                      <a16:creationId xmlns:a16="http://schemas.microsoft.com/office/drawing/2014/main" id="{372F5547-40B0-4F0E-80B0-BE124541BFEC}"/>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grpSp>
        </p:grpSp>
      </p:grpSp>
      <p:grpSp>
        <p:nvGrpSpPr>
          <p:cNvPr id="75" name="Group 74">
            <a:extLst>
              <a:ext uri="{FF2B5EF4-FFF2-40B4-BE49-F238E27FC236}">
                <a16:creationId xmlns:a16="http://schemas.microsoft.com/office/drawing/2014/main" id="{03FDBC89-4DBF-49A2-9F2F-978AA5ACE2B4}"/>
              </a:ext>
            </a:extLst>
          </p:cNvPr>
          <p:cNvGrpSpPr/>
          <p:nvPr/>
        </p:nvGrpSpPr>
        <p:grpSpPr>
          <a:xfrm>
            <a:off x="5488177" y="547885"/>
            <a:ext cx="1460120" cy="479254"/>
            <a:chOff x="4973776" y="537191"/>
            <a:chExt cx="1431620" cy="469900"/>
          </a:xfrm>
        </p:grpSpPr>
        <p:sp>
          <p:nvSpPr>
            <p:cNvPr id="3" name="Rectangle 2">
              <a:extLst>
                <a:ext uri="{FF2B5EF4-FFF2-40B4-BE49-F238E27FC236}">
                  <a16:creationId xmlns:a16="http://schemas.microsoft.com/office/drawing/2014/main" id="{5F9B4D15-B7DA-4B0E-BD27-7B7221BF720F}"/>
                </a:ext>
              </a:extLst>
            </p:cNvPr>
            <p:cNvSpPr/>
            <p:nvPr/>
          </p:nvSpPr>
          <p:spPr bwMode="auto">
            <a:xfrm>
              <a:off x="5631786" y="625563"/>
              <a:ext cx="77361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2000">
                  <a:gradFill>
                    <a:gsLst>
                      <a:gs pos="0">
                        <a:srgbClr val="FFFFFF"/>
                      </a:gs>
                      <a:gs pos="100000">
                        <a:srgbClr val="FFFFFF"/>
                      </a:gs>
                    </a:gsLst>
                    <a:lin ang="5400000" scaled="0"/>
                  </a:gradFill>
                  <a:latin typeface="Segoe UI Semibold"/>
                  <a:ea typeface="Segoe UI" pitchFamily="34" charset="0"/>
                  <a:cs typeface="Segoe UI" pitchFamily="34" charset="0"/>
                </a:rPr>
                <a:t>Secure</a:t>
              </a:r>
            </a:p>
          </p:txBody>
        </p:sp>
        <p:grpSp>
          <p:nvGrpSpPr>
            <p:cNvPr id="50" name="shield 4" descr="shield, lock">
              <a:extLst>
                <a:ext uri="{FF2B5EF4-FFF2-40B4-BE49-F238E27FC236}">
                  <a16:creationId xmlns:a16="http://schemas.microsoft.com/office/drawing/2014/main" id="{F1202E18-DB5E-46EC-AF14-3BAFC42F1753}"/>
                </a:ext>
              </a:extLst>
            </p:cNvPr>
            <p:cNvGrpSpPr>
              <a:grpSpLocks noChangeAspect="1"/>
            </p:cNvGrpSpPr>
            <p:nvPr/>
          </p:nvGrpSpPr>
          <p:grpSpPr bwMode="auto">
            <a:xfrm>
              <a:off x="4973776" y="537191"/>
              <a:ext cx="471488" cy="469900"/>
              <a:chOff x="2224" y="3045"/>
              <a:chExt cx="297" cy="296"/>
            </a:xfrm>
          </p:grpSpPr>
          <p:sp>
            <p:nvSpPr>
              <p:cNvPr id="51" name="AutoShape 124">
                <a:extLst>
                  <a:ext uri="{FF2B5EF4-FFF2-40B4-BE49-F238E27FC236}">
                    <a16:creationId xmlns:a16="http://schemas.microsoft.com/office/drawing/2014/main" id="{D36C852C-6E76-4884-A9A2-2B5BAC754AD7}"/>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53" name="Rectangle 127">
                <a:extLst>
                  <a:ext uri="{FF2B5EF4-FFF2-40B4-BE49-F238E27FC236}">
                    <a16:creationId xmlns:a16="http://schemas.microsoft.com/office/drawing/2014/main" id="{D44E7002-9652-4A9E-9840-0366F30CACA3}"/>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54" name="Freeform 128">
                <a:extLst>
                  <a:ext uri="{FF2B5EF4-FFF2-40B4-BE49-F238E27FC236}">
                    <a16:creationId xmlns:a16="http://schemas.microsoft.com/office/drawing/2014/main" id="{018E805D-7289-4D5A-A1F2-681820020D2F}"/>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55" name="Freeform 129">
                <a:extLst>
                  <a:ext uri="{FF2B5EF4-FFF2-40B4-BE49-F238E27FC236}">
                    <a16:creationId xmlns:a16="http://schemas.microsoft.com/office/drawing/2014/main" id="{E0611818-D4FE-4E73-A80D-F50A9377AEA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grpSp>
      </p:grpSp>
      <p:grpSp>
        <p:nvGrpSpPr>
          <p:cNvPr id="74" name="Group 73">
            <a:extLst>
              <a:ext uri="{FF2B5EF4-FFF2-40B4-BE49-F238E27FC236}">
                <a16:creationId xmlns:a16="http://schemas.microsoft.com/office/drawing/2014/main" id="{72007672-DC58-4D94-8BCD-D76BF81B4035}"/>
              </a:ext>
            </a:extLst>
          </p:cNvPr>
          <p:cNvGrpSpPr/>
          <p:nvPr/>
        </p:nvGrpSpPr>
        <p:grpSpPr>
          <a:xfrm>
            <a:off x="9515199" y="572172"/>
            <a:ext cx="1863569" cy="430681"/>
            <a:chOff x="8759589" y="561004"/>
            <a:chExt cx="1827194" cy="422275"/>
          </a:xfrm>
        </p:grpSpPr>
        <p:sp>
          <p:nvSpPr>
            <p:cNvPr id="4" name="Rectangle 3">
              <a:extLst>
                <a:ext uri="{FF2B5EF4-FFF2-40B4-BE49-F238E27FC236}">
                  <a16:creationId xmlns:a16="http://schemas.microsoft.com/office/drawing/2014/main" id="{1945418C-F061-4351-BA19-7A24D9B5EAF5}"/>
                </a:ext>
              </a:extLst>
            </p:cNvPr>
            <p:cNvSpPr/>
            <p:nvPr/>
          </p:nvSpPr>
          <p:spPr bwMode="auto">
            <a:xfrm>
              <a:off x="9381325" y="625563"/>
              <a:ext cx="120545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2000">
                  <a:gradFill>
                    <a:gsLst>
                      <a:gs pos="0">
                        <a:srgbClr val="FFFFFF"/>
                      </a:gs>
                      <a:gs pos="100000">
                        <a:srgbClr val="FFFFFF"/>
                      </a:gs>
                    </a:gsLst>
                    <a:lin ang="5400000" scaled="0"/>
                  </a:gradFill>
                  <a:latin typeface="Segoe UI Semibold"/>
                  <a:ea typeface="Segoe UI" pitchFamily="34" charset="0"/>
                  <a:cs typeface="Segoe UI" pitchFamily="34" charset="0"/>
                </a:rPr>
                <a:t>Compliant</a:t>
              </a:r>
            </a:p>
          </p:txBody>
        </p:sp>
        <p:grpSp>
          <p:nvGrpSpPr>
            <p:cNvPr id="68" name="Group 67">
              <a:extLst>
                <a:ext uri="{FF2B5EF4-FFF2-40B4-BE49-F238E27FC236}">
                  <a16:creationId xmlns:a16="http://schemas.microsoft.com/office/drawing/2014/main" id="{16A20978-D605-4891-979A-73D5D0314A92}"/>
                </a:ext>
              </a:extLst>
            </p:cNvPr>
            <p:cNvGrpSpPr/>
            <p:nvPr/>
          </p:nvGrpSpPr>
          <p:grpSpPr>
            <a:xfrm>
              <a:off x="8759589" y="561004"/>
              <a:ext cx="422275" cy="422275"/>
              <a:chOff x="11056101" y="1233947"/>
              <a:chExt cx="422275" cy="422275"/>
            </a:xfrm>
          </p:grpSpPr>
          <p:grpSp>
            <p:nvGrpSpPr>
              <p:cNvPr id="56" name="data" descr="data, cloud, scale">
                <a:extLst>
                  <a:ext uri="{FF2B5EF4-FFF2-40B4-BE49-F238E27FC236}">
                    <a16:creationId xmlns:a16="http://schemas.microsoft.com/office/drawing/2014/main" id="{06FDAF73-8692-48FD-A1A3-60F4126650E5}"/>
                  </a:ext>
                </a:extLst>
              </p:cNvPr>
              <p:cNvGrpSpPr>
                <a:grpSpLocks noChangeAspect="1"/>
              </p:cNvGrpSpPr>
              <p:nvPr/>
            </p:nvGrpSpPr>
            <p:grpSpPr bwMode="auto">
              <a:xfrm>
                <a:off x="11056101" y="1233947"/>
                <a:ext cx="422275" cy="422275"/>
                <a:chOff x="6956" y="798"/>
                <a:chExt cx="266" cy="266"/>
              </a:xfrm>
            </p:grpSpPr>
            <p:sp>
              <p:nvSpPr>
                <p:cNvPr id="57" name="AutoShape 37">
                  <a:extLst>
                    <a:ext uri="{FF2B5EF4-FFF2-40B4-BE49-F238E27FC236}">
                      <a16:creationId xmlns:a16="http://schemas.microsoft.com/office/drawing/2014/main" id="{FC34815A-1A8A-4A22-9E98-5A6CB150CC31}"/>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58" name="Freeform 39">
                  <a:extLst>
                    <a:ext uri="{FF2B5EF4-FFF2-40B4-BE49-F238E27FC236}">
                      <a16:creationId xmlns:a16="http://schemas.microsoft.com/office/drawing/2014/main" id="{8D5450E8-BA1B-4364-A934-6FB8EC1395C6}"/>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59" name="Freeform 40">
                  <a:extLst>
                    <a:ext uri="{FF2B5EF4-FFF2-40B4-BE49-F238E27FC236}">
                      <a16:creationId xmlns:a16="http://schemas.microsoft.com/office/drawing/2014/main" id="{3D27F856-1F9C-4CE8-BBAA-BE93A660B782}"/>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0" name="Freeform 41">
                  <a:extLst>
                    <a:ext uri="{FF2B5EF4-FFF2-40B4-BE49-F238E27FC236}">
                      <a16:creationId xmlns:a16="http://schemas.microsoft.com/office/drawing/2014/main" id="{F0CBBBA7-25C5-4B82-BDD3-586BF04324AC}"/>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1" name="Freeform 42">
                  <a:extLst>
                    <a:ext uri="{FF2B5EF4-FFF2-40B4-BE49-F238E27FC236}">
                      <a16:creationId xmlns:a16="http://schemas.microsoft.com/office/drawing/2014/main" id="{ACE5E327-20A7-4E1E-A11F-64F8928CA72B}"/>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2" name="Freeform 43">
                  <a:extLst>
                    <a:ext uri="{FF2B5EF4-FFF2-40B4-BE49-F238E27FC236}">
                      <a16:creationId xmlns:a16="http://schemas.microsoft.com/office/drawing/2014/main" id="{0CDD31A4-2AF5-456B-9E1C-C3049F4D8F10}"/>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3" name="Freeform 44">
                  <a:extLst>
                    <a:ext uri="{FF2B5EF4-FFF2-40B4-BE49-F238E27FC236}">
                      <a16:creationId xmlns:a16="http://schemas.microsoft.com/office/drawing/2014/main" id="{1F87DF1E-C545-4CEC-97A4-D9DEA6EECDC1}"/>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4" name="Freeform 45">
                  <a:extLst>
                    <a:ext uri="{FF2B5EF4-FFF2-40B4-BE49-F238E27FC236}">
                      <a16:creationId xmlns:a16="http://schemas.microsoft.com/office/drawing/2014/main" id="{87D6C532-596A-4433-8B0B-8CB34ED38D90}"/>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sp>
              <p:nvSpPr>
                <p:cNvPr id="65" name="Freeform 46">
                  <a:extLst>
                    <a:ext uri="{FF2B5EF4-FFF2-40B4-BE49-F238E27FC236}">
                      <a16:creationId xmlns:a16="http://schemas.microsoft.com/office/drawing/2014/main" id="{77BEF064-8E4C-42C9-BEB9-E45B7197C93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FFFFFF"/>
                    </a:solidFill>
                    <a:latin typeface="Segoe UI"/>
                  </a:endParaRPr>
                </a:p>
              </p:txBody>
            </p:sp>
          </p:grpSp>
          <p:sp>
            <p:nvSpPr>
              <p:cNvPr id="67" name="Freeform: Shape 66">
                <a:extLst>
                  <a:ext uri="{FF2B5EF4-FFF2-40B4-BE49-F238E27FC236}">
                    <a16:creationId xmlns:a16="http://schemas.microsoft.com/office/drawing/2014/main" id="{17C4AAA2-8A40-49A2-8F76-0F843C93AC16}"/>
                  </a:ext>
                </a:extLst>
              </p:cNvPr>
              <p:cNvSpPr/>
              <p:nvPr/>
            </p:nvSpPr>
            <p:spPr>
              <a:xfrm>
                <a:off x="11174732" y="1371940"/>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32597">
                  <a:defRPr/>
                </a:pPr>
                <a:endParaRPr lang="en-US">
                  <a:solidFill>
                    <a:srgbClr val="FFFFFF"/>
                  </a:solidFill>
                  <a:latin typeface="Segoe UI"/>
                </a:endParaRPr>
              </a:p>
            </p:txBody>
          </p:sp>
        </p:grpSp>
      </p:grpSp>
      <p:sp>
        <p:nvSpPr>
          <p:cNvPr id="79" name="Rectangle 78">
            <a:extLst>
              <a:ext uri="{FF2B5EF4-FFF2-40B4-BE49-F238E27FC236}">
                <a16:creationId xmlns:a16="http://schemas.microsoft.com/office/drawing/2014/main" id="{321ADD01-0A50-4EF5-9855-3A267DE30034}"/>
              </a:ext>
            </a:extLst>
          </p:cNvPr>
          <p:cNvSpPr/>
          <p:nvPr/>
        </p:nvSpPr>
        <p:spPr bwMode="auto">
          <a:xfrm>
            <a:off x="3012266" y="3368009"/>
            <a:ext cx="996563" cy="12925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1EB4EB65-3D85-4E7D-99E8-495DED4354AC}"/>
              </a:ext>
            </a:extLst>
          </p:cNvPr>
          <p:cNvSpPr/>
          <p:nvPr/>
        </p:nvSpPr>
        <p:spPr bwMode="auto">
          <a:xfrm>
            <a:off x="9213405" y="1466125"/>
            <a:ext cx="874680" cy="58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3700" b="1">
                <a:gradFill>
                  <a:gsLst>
                    <a:gs pos="0">
                      <a:srgbClr val="50E6FF"/>
                    </a:gs>
                    <a:gs pos="100000">
                      <a:srgbClr val="50E6FF"/>
                    </a:gs>
                  </a:gsLst>
                  <a:lin ang="5400000" scaled="0"/>
                </a:gradFill>
                <a:latin typeface="Segoe UI Semibold"/>
                <a:ea typeface="Segoe UI" pitchFamily="34" charset="0"/>
                <a:cs typeface="Segoe UI"/>
              </a:rPr>
              <a:t>90+</a:t>
            </a:r>
            <a:endParaRPr lang="en-US" sz="3700" b="1">
              <a:gradFill>
                <a:gsLst>
                  <a:gs pos="0">
                    <a:srgbClr val="50E6FF"/>
                  </a:gs>
                  <a:gs pos="100000">
                    <a:srgbClr val="50E6FF"/>
                  </a:gs>
                </a:gsLst>
                <a:lin ang="5400000" scaled="0"/>
              </a:gradFill>
              <a:latin typeface="Segoe UI Semibold"/>
              <a:ea typeface="Segoe UI" pitchFamily="34" charset="0"/>
              <a:cs typeface="Segoe UI" pitchFamily="34" charset="0"/>
            </a:endParaRPr>
          </a:p>
        </p:txBody>
      </p:sp>
      <p:sp>
        <p:nvSpPr>
          <p:cNvPr id="73" name="Rectangle 72">
            <a:extLst>
              <a:ext uri="{FF2B5EF4-FFF2-40B4-BE49-F238E27FC236}">
                <a16:creationId xmlns:a16="http://schemas.microsoft.com/office/drawing/2014/main" id="{A678B575-9462-42D0-9E96-5DB48B344D70}"/>
              </a:ext>
            </a:extLst>
          </p:cNvPr>
          <p:cNvSpPr/>
          <p:nvPr/>
        </p:nvSpPr>
        <p:spPr bwMode="auto">
          <a:xfrm>
            <a:off x="10099652" y="1559762"/>
            <a:ext cx="1076000"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51028" fontAlgn="base">
              <a:spcBef>
                <a:spcPct val="0"/>
              </a:spcBef>
              <a:spcAft>
                <a:spcPct val="0"/>
              </a:spcAft>
              <a:defRPr/>
            </a:pPr>
            <a:r>
              <a:rPr lang="en-US" sz="1400" b="1">
                <a:gradFill>
                  <a:gsLst>
                    <a:gs pos="0">
                      <a:srgbClr val="FFFFFF"/>
                    </a:gs>
                    <a:gs pos="100000">
                      <a:srgbClr val="FFFFFF"/>
                    </a:gs>
                  </a:gsLst>
                  <a:lin ang="5400000" scaled="0"/>
                </a:gradFill>
                <a:latin typeface="Segoe UI Semibold"/>
                <a:ea typeface="Segoe UI" pitchFamily="34" charset="0"/>
                <a:cs typeface="Segoe UI" pitchFamily="34" charset="0"/>
              </a:rPr>
              <a:t>Compliance</a:t>
            </a:r>
          </a:p>
          <a:p>
            <a:pPr defTabSz="951028" fontAlgn="base">
              <a:spcBef>
                <a:spcPct val="0"/>
              </a:spcBef>
              <a:spcAft>
                <a:spcPct val="0"/>
              </a:spcAft>
              <a:defRPr/>
            </a:pPr>
            <a:r>
              <a:rPr lang="en-US" sz="1400" b="1">
                <a:gradFill>
                  <a:gsLst>
                    <a:gs pos="0">
                      <a:srgbClr val="FFFFFF"/>
                    </a:gs>
                    <a:gs pos="100000">
                      <a:srgbClr val="FFFFFF"/>
                    </a:gs>
                  </a:gsLst>
                  <a:lin ang="5400000" scaled="0"/>
                </a:gradFill>
                <a:latin typeface="Segoe UI Semibold"/>
                <a:ea typeface="Segoe UI" pitchFamily="34" charset="0"/>
                <a:cs typeface="Segoe UI" pitchFamily="34" charset="0"/>
              </a:rPr>
              <a:t>Certifications</a:t>
            </a:r>
          </a:p>
        </p:txBody>
      </p:sp>
      <p:sp>
        <p:nvSpPr>
          <p:cNvPr id="66" name="TextBox 65">
            <a:extLst>
              <a:ext uri="{FF2B5EF4-FFF2-40B4-BE49-F238E27FC236}">
                <a16:creationId xmlns:a16="http://schemas.microsoft.com/office/drawing/2014/main" id="{FE21A587-7641-4C13-A417-84FACB37DCA8}"/>
              </a:ext>
            </a:extLst>
          </p:cNvPr>
          <p:cNvSpPr txBox="1"/>
          <p:nvPr/>
        </p:nvSpPr>
        <p:spPr>
          <a:xfrm>
            <a:off x="296854" y="6405559"/>
            <a:ext cx="3213693" cy="261610"/>
          </a:xfrm>
          <a:prstGeom prst="rect">
            <a:avLst/>
          </a:prstGeom>
          <a:noFill/>
        </p:spPr>
        <p:txBody>
          <a:bodyPr wrap="square">
            <a:spAutoFit/>
          </a:bodyPr>
          <a:lstStyle/>
          <a:p>
            <a:r>
              <a:rPr lang="en-US" sz="1100">
                <a:hlinkClick r:id="rId5"/>
              </a:rPr>
              <a:t>https://infrastructuremap.microsoft.com</a:t>
            </a:r>
            <a:r>
              <a:rPr lang="en-US" sz="1100"/>
              <a:t> </a:t>
            </a:r>
          </a:p>
        </p:txBody>
      </p:sp>
    </p:spTree>
    <p:extLst>
      <p:ext uri="{BB962C8B-B14F-4D97-AF65-F5344CB8AC3E}">
        <p14:creationId xmlns:p14="http://schemas.microsoft.com/office/powerpoint/2010/main" val="230744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100"/>
                                  </p:stCondLst>
                                  <p:childTnLst>
                                    <p:animMotion origin="layout" path="M -3.9469E-6 4.22152E-7 L -3.9469E-6 0.02224 " pathEditMode="relative" rAng="0" ptsTypes="AA">
                                      <p:cBhvr>
                                        <p:cTn id="9" dur="500" spd="-100000" fill="hold"/>
                                        <p:tgtEl>
                                          <p:spTgt spid="34"/>
                                        </p:tgtEl>
                                        <p:attrNameLst>
                                          <p:attrName>ppt_x</p:attrName>
                                          <p:attrName>ppt_y</p:attrName>
                                        </p:attrNameLst>
                                      </p:cBhvr>
                                      <p:rCtr x="0" y="1112"/>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 name="Group 63" hidden="1">
            <a:extLst>
              <a:ext uri="{FF2B5EF4-FFF2-40B4-BE49-F238E27FC236}">
                <a16:creationId xmlns:a16="http://schemas.microsoft.com/office/drawing/2014/main" id="{E7684D3C-498B-4EC8-BBD0-7B6A4D505F04}"/>
              </a:ext>
            </a:extLst>
          </p:cNvPr>
          <p:cNvGrpSpPr/>
          <p:nvPr/>
        </p:nvGrpSpPr>
        <p:grpSpPr>
          <a:xfrm>
            <a:off x="4464547" y="674617"/>
            <a:ext cx="3323585" cy="5628363"/>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grpSp>
      <p:sp>
        <p:nvSpPr>
          <p:cNvPr id="3" name="Title 2">
            <a:extLst>
              <a:ext uri="{FF2B5EF4-FFF2-40B4-BE49-F238E27FC236}">
                <a16:creationId xmlns:a16="http://schemas.microsoft.com/office/drawing/2014/main" id="{F1C0C428-1F0E-4AFB-97AD-79BAFBEE9036}"/>
              </a:ext>
            </a:extLst>
          </p:cNvPr>
          <p:cNvSpPr>
            <a:spLocks noGrp="1"/>
          </p:cNvSpPr>
          <p:nvPr>
            <p:ph type="title"/>
          </p:nvPr>
        </p:nvSpPr>
        <p:spPr/>
        <p:txBody>
          <a:bodyPr/>
          <a:lstStyle/>
          <a:p>
            <a:r>
              <a:rPr lang="en-US"/>
              <a:t>A secure foundation at global scale</a:t>
            </a:r>
          </a:p>
        </p:txBody>
      </p:sp>
      <p:grpSp>
        <p:nvGrpSpPr>
          <p:cNvPr id="4" name="Group 3">
            <a:extLst>
              <a:ext uri="{FF2B5EF4-FFF2-40B4-BE49-F238E27FC236}">
                <a16:creationId xmlns:a16="http://schemas.microsoft.com/office/drawing/2014/main" id="{0C15B57E-A5C1-4A51-A24A-394991FA7BC0}"/>
              </a:ext>
            </a:extLst>
          </p:cNvPr>
          <p:cNvGrpSpPr/>
          <p:nvPr/>
        </p:nvGrpSpPr>
        <p:grpSpPr>
          <a:xfrm>
            <a:off x="3689322" y="1220395"/>
            <a:ext cx="5489268" cy="5539719"/>
            <a:chOff x="3616446" y="1196575"/>
            <a:chExt cx="5382124" cy="5431590"/>
          </a:xfrm>
        </p:grpSpPr>
        <p:sp>
          <p:nvSpPr>
            <p:cNvPr id="3461" name="AutoShape 1595">
              <a:extLst>
                <a:ext uri="{FF2B5EF4-FFF2-40B4-BE49-F238E27FC236}">
                  <a16:creationId xmlns:a16="http://schemas.microsoft.com/office/drawing/2014/main" id="{4809A972-300C-410C-9F96-94A1E77A91FE}"/>
                </a:ext>
              </a:extLst>
            </p:cNvPr>
            <p:cNvSpPr>
              <a:spLocks noChangeAspect="1" noChangeArrowheads="1" noTextEdit="1"/>
            </p:cNvSpPr>
            <p:nvPr/>
          </p:nvSpPr>
          <p:spPr bwMode="auto">
            <a:xfrm>
              <a:off x="3624424" y="1196575"/>
              <a:ext cx="5374146" cy="542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5" name="Freeform 1597">
              <a:extLst>
                <a:ext uri="{FF2B5EF4-FFF2-40B4-BE49-F238E27FC236}">
                  <a16:creationId xmlns:a16="http://schemas.microsoft.com/office/drawing/2014/main" id="{3CB350D1-FCC8-4044-8026-D2E81F2F14C8}"/>
                </a:ext>
              </a:extLst>
            </p:cNvPr>
            <p:cNvSpPr>
              <a:spLocks/>
            </p:cNvSpPr>
            <p:nvPr/>
          </p:nvSpPr>
          <p:spPr bwMode="auto">
            <a:xfrm>
              <a:off x="5823229" y="6573913"/>
              <a:ext cx="54252" cy="54252"/>
            </a:xfrm>
            <a:custGeom>
              <a:avLst/>
              <a:gdLst>
                <a:gd name="T0" fmla="*/ 7 w 7"/>
                <a:gd name="T1" fmla="*/ 4 h 7"/>
                <a:gd name="T2" fmla="*/ 4 w 7"/>
                <a:gd name="T3" fmla="*/ 6 h 7"/>
                <a:gd name="T4" fmla="*/ 2 w 7"/>
                <a:gd name="T5" fmla="*/ 0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6"/>
                  </a:cubicBezTo>
                  <a:cubicBezTo>
                    <a:pt x="1" y="4"/>
                    <a:pt x="0" y="1"/>
                    <a:pt x="2" y="0"/>
                  </a:cubicBezTo>
                  <a:cubicBezTo>
                    <a:pt x="2" y="0"/>
                    <a:pt x="3" y="0"/>
                    <a:pt x="3" y="0"/>
                  </a:cubicBezTo>
                  <a:cubicBezTo>
                    <a:pt x="5" y="0"/>
                    <a:pt x="6"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6" name="Freeform 1598">
              <a:extLst>
                <a:ext uri="{FF2B5EF4-FFF2-40B4-BE49-F238E27FC236}">
                  <a16:creationId xmlns:a16="http://schemas.microsoft.com/office/drawing/2014/main" id="{1F93F34E-6B39-4F19-A818-DD192F331CD4}"/>
                </a:ext>
              </a:extLst>
            </p:cNvPr>
            <p:cNvSpPr>
              <a:spLocks/>
            </p:cNvSpPr>
            <p:nvPr/>
          </p:nvSpPr>
          <p:spPr bwMode="auto">
            <a:xfrm>
              <a:off x="5746638" y="6535617"/>
              <a:ext cx="60635" cy="54252"/>
            </a:xfrm>
            <a:custGeom>
              <a:avLst/>
              <a:gdLst>
                <a:gd name="T0" fmla="*/ 7 w 8"/>
                <a:gd name="T1" fmla="*/ 4 h 7"/>
                <a:gd name="T2" fmla="*/ 4 w 8"/>
                <a:gd name="T3" fmla="*/ 6 h 7"/>
                <a:gd name="T4" fmla="*/ 2 w 8"/>
                <a:gd name="T5" fmla="*/ 1 h 7"/>
                <a:gd name="T6" fmla="*/ 3 w 8"/>
                <a:gd name="T7" fmla="*/ 0 h 7"/>
                <a:gd name="T8" fmla="*/ 7 w 8"/>
                <a:gd name="T9" fmla="*/ 4 h 7"/>
              </a:gdLst>
              <a:ahLst/>
              <a:cxnLst>
                <a:cxn ang="0">
                  <a:pos x="T0" y="T1"/>
                </a:cxn>
                <a:cxn ang="0">
                  <a:pos x="T2" y="T3"/>
                </a:cxn>
                <a:cxn ang="0">
                  <a:pos x="T4" y="T5"/>
                </a:cxn>
                <a:cxn ang="0">
                  <a:pos x="T6" y="T7"/>
                </a:cxn>
                <a:cxn ang="0">
                  <a:pos x="T8" y="T9"/>
                </a:cxn>
              </a:cxnLst>
              <a:rect l="0" t="0" r="r" b="b"/>
              <a:pathLst>
                <a:path w="8" h="7">
                  <a:moveTo>
                    <a:pt x="7" y="4"/>
                  </a:moveTo>
                  <a:cubicBezTo>
                    <a:pt x="8" y="6"/>
                    <a:pt x="6" y="7"/>
                    <a:pt x="4" y="6"/>
                  </a:cubicBezTo>
                  <a:cubicBezTo>
                    <a:pt x="2" y="5"/>
                    <a:pt x="0" y="1"/>
                    <a:pt x="2" y="1"/>
                  </a:cubicBezTo>
                  <a:cubicBezTo>
                    <a:pt x="2" y="0"/>
                    <a:pt x="3" y="0"/>
                    <a:pt x="3" y="0"/>
                  </a:cubicBezTo>
                  <a:cubicBezTo>
                    <a:pt x="5" y="1"/>
                    <a:pt x="6"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7" name="Freeform 1599">
              <a:extLst>
                <a:ext uri="{FF2B5EF4-FFF2-40B4-BE49-F238E27FC236}">
                  <a16:creationId xmlns:a16="http://schemas.microsoft.com/office/drawing/2014/main" id="{EE815B8D-3670-46EE-9C5D-15BB5374FADA}"/>
                </a:ext>
              </a:extLst>
            </p:cNvPr>
            <p:cNvSpPr>
              <a:spLocks/>
            </p:cNvSpPr>
            <p:nvPr/>
          </p:nvSpPr>
          <p:spPr bwMode="auto">
            <a:xfrm>
              <a:off x="5784933" y="6489344"/>
              <a:ext cx="54252" cy="54252"/>
            </a:xfrm>
            <a:custGeom>
              <a:avLst/>
              <a:gdLst>
                <a:gd name="T0" fmla="*/ 6 w 7"/>
                <a:gd name="T1" fmla="*/ 3 h 7"/>
                <a:gd name="T2" fmla="*/ 3 w 7"/>
                <a:gd name="T3" fmla="*/ 6 h 7"/>
                <a:gd name="T4" fmla="*/ 2 w 7"/>
                <a:gd name="T5" fmla="*/ 0 h 7"/>
                <a:gd name="T6" fmla="*/ 2 w 7"/>
                <a:gd name="T7" fmla="*/ 0 h 7"/>
                <a:gd name="T8" fmla="*/ 6 w 7"/>
                <a:gd name="T9" fmla="*/ 3 h 7"/>
              </a:gdLst>
              <a:ahLst/>
              <a:cxnLst>
                <a:cxn ang="0">
                  <a:pos x="T0" y="T1"/>
                </a:cxn>
                <a:cxn ang="0">
                  <a:pos x="T2" y="T3"/>
                </a:cxn>
                <a:cxn ang="0">
                  <a:pos x="T4" y="T5"/>
                </a:cxn>
                <a:cxn ang="0">
                  <a:pos x="T6" y="T7"/>
                </a:cxn>
                <a:cxn ang="0">
                  <a:pos x="T8" y="T9"/>
                </a:cxn>
              </a:cxnLst>
              <a:rect l="0" t="0" r="r" b="b"/>
              <a:pathLst>
                <a:path w="7" h="7">
                  <a:moveTo>
                    <a:pt x="6" y="3"/>
                  </a:moveTo>
                  <a:cubicBezTo>
                    <a:pt x="7" y="6"/>
                    <a:pt x="5" y="7"/>
                    <a:pt x="3" y="6"/>
                  </a:cubicBezTo>
                  <a:cubicBezTo>
                    <a:pt x="0" y="4"/>
                    <a:pt x="0" y="1"/>
                    <a:pt x="2" y="0"/>
                  </a:cubicBezTo>
                  <a:cubicBezTo>
                    <a:pt x="2" y="0"/>
                    <a:pt x="2" y="0"/>
                    <a:pt x="2" y="0"/>
                  </a:cubicBezTo>
                  <a:cubicBezTo>
                    <a:pt x="4"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8" name="Freeform 1600">
              <a:extLst>
                <a:ext uri="{FF2B5EF4-FFF2-40B4-BE49-F238E27FC236}">
                  <a16:creationId xmlns:a16="http://schemas.microsoft.com/office/drawing/2014/main" id="{94D2B90B-7CDA-4D85-B2B8-F97A2E6ACB0E}"/>
                </a:ext>
              </a:extLst>
            </p:cNvPr>
            <p:cNvSpPr>
              <a:spLocks/>
            </p:cNvSpPr>
            <p:nvPr/>
          </p:nvSpPr>
          <p:spPr bwMode="auto">
            <a:xfrm>
              <a:off x="5700364" y="6459026"/>
              <a:ext cx="62230" cy="60635"/>
            </a:xfrm>
            <a:custGeom>
              <a:avLst/>
              <a:gdLst>
                <a:gd name="T0" fmla="*/ 8 w 8"/>
                <a:gd name="T1" fmla="*/ 4 h 8"/>
                <a:gd name="T2" fmla="*/ 4 w 8"/>
                <a:gd name="T3" fmla="*/ 6 h 8"/>
                <a:gd name="T4" fmla="*/ 3 w 8"/>
                <a:gd name="T5" fmla="*/ 0 h 8"/>
                <a:gd name="T6" fmla="*/ 3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8" y="6"/>
                    <a:pt x="7" y="8"/>
                    <a:pt x="4" y="6"/>
                  </a:cubicBezTo>
                  <a:cubicBezTo>
                    <a:pt x="2" y="5"/>
                    <a:pt x="0" y="1"/>
                    <a:pt x="3" y="0"/>
                  </a:cubicBezTo>
                  <a:cubicBezTo>
                    <a:pt x="3" y="0"/>
                    <a:pt x="3" y="0"/>
                    <a:pt x="3" y="0"/>
                  </a:cubicBezTo>
                  <a:cubicBezTo>
                    <a:pt x="5" y="0"/>
                    <a:pt x="7"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9" name="Freeform 1601">
              <a:extLst>
                <a:ext uri="{FF2B5EF4-FFF2-40B4-BE49-F238E27FC236}">
                  <a16:creationId xmlns:a16="http://schemas.microsoft.com/office/drawing/2014/main" id="{0355F906-6924-43CC-87A9-DF9E5BFF846A}"/>
                </a:ext>
              </a:extLst>
            </p:cNvPr>
            <p:cNvSpPr>
              <a:spLocks/>
            </p:cNvSpPr>
            <p:nvPr/>
          </p:nvSpPr>
          <p:spPr bwMode="auto">
            <a:xfrm>
              <a:off x="5662068" y="6358500"/>
              <a:ext cx="60635" cy="60635"/>
            </a:xfrm>
            <a:custGeom>
              <a:avLst/>
              <a:gdLst>
                <a:gd name="T0" fmla="*/ 7 w 8"/>
                <a:gd name="T1" fmla="*/ 4 h 8"/>
                <a:gd name="T2" fmla="*/ 4 w 8"/>
                <a:gd name="T3" fmla="*/ 6 h 8"/>
                <a:gd name="T4" fmla="*/ 2 w 8"/>
                <a:gd name="T5" fmla="*/ 0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6"/>
                    <a:pt x="6" y="8"/>
                    <a:pt x="4" y="6"/>
                  </a:cubicBezTo>
                  <a:cubicBezTo>
                    <a:pt x="0" y="5"/>
                    <a:pt x="0" y="1"/>
                    <a:pt x="2" y="0"/>
                  </a:cubicBezTo>
                  <a:cubicBezTo>
                    <a:pt x="2" y="0"/>
                    <a:pt x="2" y="0"/>
                    <a:pt x="3" y="0"/>
                  </a:cubicBezTo>
                  <a:cubicBezTo>
                    <a:pt x="5" y="0"/>
                    <a:pt x="7"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0" name="Freeform 1602">
              <a:extLst>
                <a:ext uri="{FF2B5EF4-FFF2-40B4-BE49-F238E27FC236}">
                  <a16:creationId xmlns:a16="http://schemas.microsoft.com/office/drawing/2014/main" id="{B308EA67-4CAE-4C47-A4F5-CEA8C0246C3E}"/>
                </a:ext>
              </a:extLst>
            </p:cNvPr>
            <p:cNvSpPr>
              <a:spLocks/>
            </p:cNvSpPr>
            <p:nvPr/>
          </p:nvSpPr>
          <p:spPr bwMode="auto">
            <a:xfrm>
              <a:off x="5738660" y="6396796"/>
              <a:ext cx="62230" cy="62230"/>
            </a:xfrm>
            <a:custGeom>
              <a:avLst/>
              <a:gdLst>
                <a:gd name="T0" fmla="*/ 7 w 8"/>
                <a:gd name="T1" fmla="*/ 4 h 8"/>
                <a:gd name="T2" fmla="*/ 4 w 8"/>
                <a:gd name="T3" fmla="*/ 7 h 8"/>
                <a:gd name="T4" fmla="*/ 2 w 8"/>
                <a:gd name="T5" fmla="*/ 1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7"/>
                    <a:pt x="6" y="8"/>
                    <a:pt x="4" y="7"/>
                  </a:cubicBezTo>
                  <a:cubicBezTo>
                    <a:pt x="1" y="5"/>
                    <a:pt x="0" y="1"/>
                    <a:pt x="2" y="1"/>
                  </a:cubicBezTo>
                  <a:cubicBezTo>
                    <a:pt x="2" y="1"/>
                    <a:pt x="3" y="0"/>
                    <a:pt x="3" y="0"/>
                  </a:cubicBezTo>
                  <a:cubicBezTo>
                    <a:pt x="5" y="1"/>
                    <a:pt x="7"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1" name="Freeform 1603">
              <a:extLst>
                <a:ext uri="{FF2B5EF4-FFF2-40B4-BE49-F238E27FC236}">
                  <a16:creationId xmlns:a16="http://schemas.microsoft.com/office/drawing/2014/main" id="{318F98C7-FF4D-482C-BE54-4D2E1EDDC446}"/>
                </a:ext>
              </a:extLst>
            </p:cNvPr>
            <p:cNvSpPr>
              <a:spLocks/>
            </p:cNvSpPr>
            <p:nvPr/>
          </p:nvSpPr>
          <p:spPr bwMode="auto">
            <a:xfrm>
              <a:off x="5815251" y="6435091"/>
              <a:ext cx="62230" cy="54252"/>
            </a:xfrm>
            <a:custGeom>
              <a:avLst/>
              <a:gdLst>
                <a:gd name="T0" fmla="*/ 7 w 8"/>
                <a:gd name="T1" fmla="*/ 3 h 7"/>
                <a:gd name="T2" fmla="*/ 3 w 8"/>
                <a:gd name="T3" fmla="*/ 6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5" y="7"/>
                    <a:pt x="3" y="6"/>
                  </a:cubicBezTo>
                  <a:cubicBezTo>
                    <a:pt x="0" y="4"/>
                    <a:pt x="0" y="0"/>
                    <a:pt x="3" y="0"/>
                  </a:cubicBezTo>
                  <a:cubicBezTo>
                    <a:pt x="3" y="0"/>
                    <a:pt x="3" y="0"/>
                    <a:pt x="3" y="0"/>
                  </a:cubicBezTo>
                  <a:cubicBezTo>
                    <a:pt x="5"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2" name="Freeform 1604">
              <a:extLst>
                <a:ext uri="{FF2B5EF4-FFF2-40B4-BE49-F238E27FC236}">
                  <a16:creationId xmlns:a16="http://schemas.microsoft.com/office/drawing/2014/main" id="{7C1CD85F-CE01-487A-A158-BD0D0F1B09A8}"/>
                </a:ext>
              </a:extLst>
            </p:cNvPr>
            <p:cNvSpPr>
              <a:spLocks/>
            </p:cNvSpPr>
            <p:nvPr/>
          </p:nvSpPr>
          <p:spPr bwMode="auto">
            <a:xfrm>
              <a:off x="5776955" y="6334566"/>
              <a:ext cx="62230" cy="70209"/>
            </a:xfrm>
            <a:custGeom>
              <a:avLst/>
              <a:gdLst>
                <a:gd name="T0" fmla="*/ 8 w 8"/>
                <a:gd name="T1" fmla="*/ 4 h 9"/>
                <a:gd name="T2" fmla="*/ 3 w 8"/>
                <a:gd name="T3" fmla="*/ 7 h 9"/>
                <a:gd name="T4" fmla="*/ 3 w 8"/>
                <a:gd name="T5" fmla="*/ 0 h 9"/>
                <a:gd name="T6" fmla="*/ 3 w 8"/>
                <a:gd name="T7" fmla="*/ 0 h 9"/>
                <a:gd name="T8" fmla="*/ 8 w 8"/>
                <a:gd name="T9" fmla="*/ 4 h 9"/>
              </a:gdLst>
              <a:ahLst/>
              <a:cxnLst>
                <a:cxn ang="0">
                  <a:pos x="T0" y="T1"/>
                </a:cxn>
                <a:cxn ang="0">
                  <a:pos x="T2" y="T3"/>
                </a:cxn>
                <a:cxn ang="0">
                  <a:pos x="T4" y="T5"/>
                </a:cxn>
                <a:cxn ang="0">
                  <a:pos x="T6" y="T7"/>
                </a:cxn>
                <a:cxn ang="0">
                  <a:pos x="T8" y="T9"/>
                </a:cxn>
              </a:cxnLst>
              <a:rect l="0" t="0" r="r" b="b"/>
              <a:pathLst>
                <a:path w="8" h="9">
                  <a:moveTo>
                    <a:pt x="8" y="4"/>
                  </a:moveTo>
                  <a:cubicBezTo>
                    <a:pt x="8" y="7"/>
                    <a:pt x="6" y="9"/>
                    <a:pt x="3" y="7"/>
                  </a:cubicBezTo>
                  <a:cubicBezTo>
                    <a:pt x="0" y="5"/>
                    <a:pt x="0" y="1"/>
                    <a:pt x="3" y="0"/>
                  </a:cubicBezTo>
                  <a:cubicBezTo>
                    <a:pt x="3" y="0"/>
                    <a:pt x="3" y="0"/>
                    <a:pt x="3" y="0"/>
                  </a:cubicBezTo>
                  <a:cubicBezTo>
                    <a:pt x="6" y="0"/>
                    <a:pt x="8"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3" name="Freeform 1605">
              <a:extLst>
                <a:ext uri="{FF2B5EF4-FFF2-40B4-BE49-F238E27FC236}">
                  <a16:creationId xmlns:a16="http://schemas.microsoft.com/office/drawing/2014/main" id="{665F51A5-CCD8-4232-8D95-BB962B76A5BD}"/>
                </a:ext>
              </a:extLst>
            </p:cNvPr>
            <p:cNvSpPr>
              <a:spLocks/>
            </p:cNvSpPr>
            <p:nvPr/>
          </p:nvSpPr>
          <p:spPr bwMode="auto">
            <a:xfrm>
              <a:off x="5692386" y="6288292"/>
              <a:ext cx="70209" cy="70209"/>
            </a:xfrm>
            <a:custGeom>
              <a:avLst/>
              <a:gdLst>
                <a:gd name="T0" fmla="*/ 8 w 9"/>
                <a:gd name="T1" fmla="*/ 5 h 9"/>
                <a:gd name="T2" fmla="*/ 3 w 9"/>
                <a:gd name="T3" fmla="*/ 7 h 9"/>
                <a:gd name="T4" fmla="*/ 3 w 9"/>
                <a:gd name="T5" fmla="*/ 1 h 9"/>
                <a:gd name="T6" fmla="*/ 3 w 9"/>
                <a:gd name="T7" fmla="*/ 0 h 9"/>
                <a:gd name="T8" fmla="*/ 8 w 9"/>
                <a:gd name="T9" fmla="*/ 5 h 9"/>
              </a:gdLst>
              <a:ahLst/>
              <a:cxnLst>
                <a:cxn ang="0">
                  <a:pos x="T0" y="T1"/>
                </a:cxn>
                <a:cxn ang="0">
                  <a:pos x="T2" y="T3"/>
                </a:cxn>
                <a:cxn ang="0">
                  <a:pos x="T4" y="T5"/>
                </a:cxn>
                <a:cxn ang="0">
                  <a:pos x="T6" y="T7"/>
                </a:cxn>
                <a:cxn ang="0">
                  <a:pos x="T8" y="T9"/>
                </a:cxn>
              </a:cxnLst>
              <a:rect l="0" t="0" r="r" b="b"/>
              <a:pathLst>
                <a:path w="9" h="9">
                  <a:moveTo>
                    <a:pt x="8" y="5"/>
                  </a:moveTo>
                  <a:cubicBezTo>
                    <a:pt x="9" y="8"/>
                    <a:pt x="6" y="9"/>
                    <a:pt x="3" y="7"/>
                  </a:cubicBezTo>
                  <a:cubicBezTo>
                    <a:pt x="0" y="5"/>
                    <a:pt x="0" y="1"/>
                    <a:pt x="3" y="1"/>
                  </a:cubicBezTo>
                  <a:cubicBezTo>
                    <a:pt x="3" y="0"/>
                    <a:pt x="3" y="0"/>
                    <a:pt x="3" y="0"/>
                  </a:cubicBezTo>
                  <a:cubicBezTo>
                    <a:pt x="6" y="1"/>
                    <a:pt x="8"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4" name="Freeform 1606">
              <a:extLst>
                <a:ext uri="{FF2B5EF4-FFF2-40B4-BE49-F238E27FC236}">
                  <a16:creationId xmlns:a16="http://schemas.microsoft.com/office/drawing/2014/main" id="{4B7D5E65-678A-434D-9840-3B26092AC14C}"/>
                </a:ext>
              </a:extLst>
            </p:cNvPr>
            <p:cNvSpPr>
              <a:spLocks/>
            </p:cNvSpPr>
            <p:nvPr/>
          </p:nvSpPr>
          <p:spPr bwMode="auto">
            <a:xfrm>
              <a:off x="5599838" y="6257974"/>
              <a:ext cx="70209" cy="62230"/>
            </a:xfrm>
            <a:custGeom>
              <a:avLst/>
              <a:gdLst>
                <a:gd name="T0" fmla="*/ 8 w 9"/>
                <a:gd name="T1" fmla="*/ 4 h 8"/>
                <a:gd name="T2" fmla="*/ 4 w 9"/>
                <a:gd name="T3" fmla="*/ 7 h 8"/>
                <a:gd name="T4" fmla="*/ 2 w 9"/>
                <a:gd name="T5" fmla="*/ 0 h 8"/>
                <a:gd name="T6" fmla="*/ 3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7" y="8"/>
                    <a:pt x="4" y="7"/>
                  </a:cubicBezTo>
                  <a:cubicBezTo>
                    <a:pt x="1" y="5"/>
                    <a:pt x="0" y="1"/>
                    <a:pt x="2" y="0"/>
                  </a:cubicBezTo>
                  <a:cubicBezTo>
                    <a:pt x="3" y="0"/>
                    <a:pt x="3" y="0"/>
                    <a:pt x="3" y="0"/>
                  </a:cubicBezTo>
                  <a:cubicBezTo>
                    <a:pt x="6"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5" name="Freeform 1607">
              <a:extLst>
                <a:ext uri="{FF2B5EF4-FFF2-40B4-BE49-F238E27FC236}">
                  <a16:creationId xmlns:a16="http://schemas.microsoft.com/office/drawing/2014/main" id="{0E4F89EE-7B0E-4EE7-8797-A3BE63D73856}"/>
                </a:ext>
              </a:extLst>
            </p:cNvPr>
            <p:cNvSpPr>
              <a:spLocks/>
            </p:cNvSpPr>
            <p:nvPr/>
          </p:nvSpPr>
          <p:spPr bwMode="auto">
            <a:xfrm>
              <a:off x="5646112" y="6197340"/>
              <a:ext cx="70209" cy="68613"/>
            </a:xfrm>
            <a:custGeom>
              <a:avLst/>
              <a:gdLst>
                <a:gd name="T0" fmla="*/ 9 w 9"/>
                <a:gd name="T1" fmla="*/ 4 h 9"/>
                <a:gd name="T2" fmla="*/ 4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7"/>
                  </a:cubicBezTo>
                  <a:cubicBezTo>
                    <a:pt x="1" y="5"/>
                    <a:pt x="0" y="0"/>
                    <a:pt x="3" y="0"/>
                  </a:cubicBezTo>
                  <a:cubicBezTo>
                    <a:pt x="4" y="0"/>
                    <a:pt x="4" y="0"/>
                    <a:pt x="4" y="0"/>
                  </a:cubicBezTo>
                  <a:cubicBezTo>
                    <a:pt x="7" y="0"/>
                    <a:pt x="8"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6" name="Freeform 1608">
              <a:extLst>
                <a:ext uri="{FF2B5EF4-FFF2-40B4-BE49-F238E27FC236}">
                  <a16:creationId xmlns:a16="http://schemas.microsoft.com/office/drawing/2014/main" id="{A6458BB4-AA44-42FB-B9C8-C707F5255579}"/>
                </a:ext>
              </a:extLst>
            </p:cNvPr>
            <p:cNvSpPr>
              <a:spLocks/>
            </p:cNvSpPr>
            <p:nvPr/>
          </p:nvSpPr>
          <p:spPr bwMode="auto">
            <a:xfrm>
              <a:off x="5599838" y="6096814"/>
              <a:ext cx="78187" cy="68613"/>
            </a:xfrm>
            <a:custGeom>
              <a:avLst/>
              <a:gdLst>
                <a:gd name="T0" fmla="*/ 9 w 10"/>
                <a:gd name="T1" fmla="*/ 4 h 9"/>
                <a:gd name="T2" fmla="*/ 4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7" y="9"/>
                    <a:pt x="4" y="7"/>
                  </a:cubicBezTo>
                  <a:cubicBezTo>
                    <a:pt x="0" y="5"/>
                    <a:pt x="0" y="0"/>
                    <a:pt x="4" y="0"/>
                  </a:cubicBezTo>
                  <a:cubicBezTo>
                    <a:pt x="4" y="0"/>
                    <a:pt x="4"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7" name="Freeform 1609">
              <a:extLst>
                <a:ext uri="{FF2B5EF4-FFF2-40B4-BE49-F238E27FC236}">
                  <a16:creationId xmlns:a16="http://schemas.microsoft.com/office/drawing/2014/main" id="{5B301EB8-8C01-40DC-94FB-2248272FDC65}"/>
                </a:ext>
              </a:extLst>
            </p:cNvPr>
            <p:cNvSpPr>
              <a:spLocks/>
            </p:cNvSpPr>
            <p:nvPr/>
          </p:nvSpPr>
          <p:spPr bwMode="auto">
            <a:xfrm>
              <a:off x="5585477" y="5988310"/>
              <a:ext cx="68613" cy="78187"/>
            </a:xfrm>
            <a:custGeom>
              <a:avLst/>
              <a:gdLst>
                <a:gd name="T0" fmla="*/ 9 w 9"/>
                <a:gd name="T1" fmla="*/ 4 h 10"/>
                <a:gd name="T2" fmla="*/ 3 w 9"/>
                <a:gd name="T3" fmla="*/ 8 h 10"/>
                <a:gd name="T4" fmla="*/ 3 w 9"/>
                <a:gd name="T5" fmla="*/ 0 h 10"/>
                <a:gd name="T6" fmla="*/ 4 w 9"/>
                <a:gd name="T7" fmla="*/ 0 h 10"/>
                <a:gd name="T8" fmla="*/ 9 w 9"/>
                <a:gd name="T9" fmla="*/ 4 h 10"/>
              </a:gdLst>
              <a:ahLst/>
              <a:cxnLst>
                <a:cxn ang="0">
                  <a:pos x="T0" y="T1"/>
                </a:cxn>
                <a:cxn ang="0">
                  <a:pos x="T2" y="T3"/>
                </a:cxn>
                <a:cxn ang="0">
                  <a:pos x="T4" y="T5"/>
                </a:cxn>
                <a:cxn ang="0">
                  <a:pos x="T6" y="T7"/>
                </a:cxn>
                <a:cxn ang="0">
                  <a:pos x="T8" y="T9"/>
                </a:cxn>
              </a:cxnLst>
              <a:rect l="0" t="0" r="r" b="b"/>
              <a:pathLst>
                <a:path w="9" h="10">
                  <a:moveTo>
                    <a:pt x="9" y="4"/>
                  </a:moveTo>
                  <a:cubicBezTo>
                    <a:pt x="9" y="8"/>
                    <a:pt x="6" y="10"/>
                    <a:pt x="3" y="8"/>
                  </a:cubicBezTo>
                  <a:cubicBezTo>
                    <a:pt x="0" y="5"/>
                    <a:pt x="0" y="0"/>
                    <a:pt x="3" y="0"/>
                  </a:cubicBezTo>
                  <a:cubicBezTo>
                    <a:pt x="3" y="0"/>
                    <a:pt x="4"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8" name="Freeform 1610">
              <a:extLst>
                <a:ext uri="{FF2B5EF4-FFF2-40B4-BE49-F238E27FC236}">
                  <a16:creationId xmlns:a16="http://schemas.microsoft.com/office/drawing/2014/main" id="{F7238442-0C78-4F42-87C2-747A5615DD7F}"/>
                </a:ext>
              </a:extLst>
            </p:cNvPr>
            <p:cNvSpPr>
              <a:spLocks/>
            </p:cNvSpPr>
            <p:nvPr/>
          </p:nvSpPr>
          <p:spPr bwMode="auto">
            <a:xfrm>
              <a:off x="5708342" y="6143088"/>
              <a:ext cx="68613" cy="68613"/>
            </a:xfrm>
            <a:custGeom>
              <a:avLst/>
              <a:gdLst>
                <a:gd name="T0" fmla="*/ 9 w 9"/>
                <a:gd name="T1" fmla="*/ 4 h 9"/>
                <a:gd name="T2" fmla="*/ 4 w 9"/>
                <a:gd name="T3" fmla="*/ 7 h 9"/>
                <a:gd name="T4" fmla="*/ 4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4" y="7"/>
                  </a:cubicBezTo>
                  <a:cubicBezTo>
                    <a:pt x="0" y="5"/>
                    <a:pt x="1" y="0"/>
                    <a:pt x="4" y="0"/>
                  </a:cubicBezTo>
                  <a:cubicBezTo>
                    <a:pt x="4" y="0"/>
                    <a:pt x="4"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69" name="Freeform 1611">
              <a:extLst>
                <a:ext uri="{FF2B5EF4-FFF2-40B4-BE49-F238E27FC236}">
                  <a16:creationId xmlns:a16="http://schemas.microsoft.com/office/drawing/2014/main" id="{445F0AF6-37AF-493C-84B1-AFC926C783CA}"/>
                </a:ext>
              </a:extLst>
            </p:cNvPr>
            <p:cNvSpPr>
              <a:spLocks/>
            </p:cNvSpPr>
            <p:nvPr/>
          </p:nvSpPr>
          <p:spPr bwMode="auto">
            <a:xfrm>
              <a:off x="5670047" y="6042562"/>
              <a:ext cx="76591" cy="70209"/>
            </a:xfrm>
            <a:custGeom>
              <a:avLst/>
              <a:gdLst>
                <a:gd name="T0" fmla="*/ 9 w 10"/>
                <a:gd name="T1" fmla="*/ 4 h 9"/>
                <a:gd name="T2" fmla="*/ 3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6" y="9"/>
                    <a:pt x="3" y="7"/>
                  </a:cubicBezTo>
                  <a:cubicBezTo>
                    <a:pt x="0" y="5"/>
                    <a:pt x="0" y="0"/>
                    <a:pt x="4" y="0"/>
                  </a:cubicBezTo>
                  <a:cubicBezTo>
                    <a:pt x="4" y="0"/>
                    <a:pt x="4"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0" name="Freeform 1612">
              <a:extLst>
                <a:ext uri="{FF2B5EF4-FFF2-40B4-BE49-F238E27FC236}">
                  <a16:creationId xmlns:a16="http://schemas.microsoft.com/office/drawing/2014/main" id="{A79D1C4B-3119-4BBF-9156-8D46D776901D}"/>
                </a:ext>
              </a:extLst>
            </p:cNvPr>
            <p:cNvSpPr>
              <a:spLocks/>
            </p:cNvSpPr>
            <p:nvPr/>
          </p:nvSpPr>
          <p:spPr bwMode="auto">
            <a:xfrm>
              <a:off x="5746638" y="6243613"/>
              <a:ext cx="68613" cy="60635"/>
            </a:xfrm>
            <a:custGeom>
              <a:avLst/>
              <a:gdLst>
                <a:gd name="T0" fmla="*/ 8 w 9"/>
                <a:gd name="T1" fmla="*/ 4 h 8"/>
                <a:gd name="T2" fmla="*/ 3 w 9"/>
                <a:gd name="T3" fmla="*/ 7 h 8"/>
                <a:gd name="T4" fmla="*/ 4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7"/>
                  </a:cubicBezTo>
                  <a:cubicBezTo>
                    <a:pt x="0" y="4"/>
                    <a:pt x="0" y="0"/>
                    <a:pt x="4" y="0"/>
                  </a:cubicBezTo>
                  <a:cubicBezTo>
                    <a:pt x="4" y="0"/>
                    <a:pt x="4" y="0"/>
                    <a:pt x="4" y="0"/>
                  </a:cubicBezTo>
                  <a:cubicBezTo>
                    <a:pt x="7"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1" name="Freeform 1613">
              <a:extLst>
                <a:ext uri="{FF2B5EF4-FFF2-40B4-BE49-F238E27FC236}">
                  <a16:creationId xmlns:a16="http://schemas.microsoft.com/office/drawing/2014/main" id="{555DB515-9103-4A16-A0A0-9B159E02C8E3}"/>
                </a:ext>
              </a:extLst>
            </p:cNvPr>
            <p:cNvSpPr>
              <a:spLocks/>
            </p:cNvSpPr>
            <p:nvPr/>
          </p:nvSpPr>
          <p:spPr bwMode="auto">
            <a:xfrm>
              <a:off x="5861525" y="6358500"/>
              <a:ext cx="62230" cy="68613"/>
            </a:xfrm>
            <a:custGeom>
              <a:avLst/>
              <a:gdLst>
                <a:gd name="T0" fmla="*/ 8 w 8"/>
                <a:gd name="T1" fmla="*/ 4 h 9"/>
                <a:gd name="T2" fmla="*/ 3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7"/>
                    <a:pt x="5" y="9"/>
                    <a:pt x="3" y="7"/>
                  </a:cubicBezTo>
                  <a:cubicBezTo>
                    <a:pt x="0" y="5"/>
                    <a:pt x="0" y="1"/>
                    <a:pt x="4" y="0"/>
                  </a:cubicBezTo>
                  <a:cubicBezTo>
                    <a:pt x="6" y="0"/>
                    <a:pt x="7"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2" name="Freeform 1614">
              <a:extLst>
                <a:ext uri="{FF2B5EF4-FFF2-40B4-BE49-F238E27FC236}">
                  <a16:creationId xmlns:a16="http://schemas.microsoft.com/office/drawing/2014/main" id="{46147990-6281-42A4-87BA-F6287FEBC35E}"/>
                </a:ext>
              </a:extLst>
            </p:cNvPr>
            <p:cNvSpPr>
              <a:spLocks/>
            </p:cNvSpPr>
            <p:nvPr/>
          </p:nvSpPr>
          <p:spPr bwMode="auto">
            <a:xfrm>
              <a:off x="5923755" y="6304248"/>
              <a:ext cx="60635" cy="62230"/>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2" y="6"/>
                  </a:cubicBezTo>
                  <a:cubicBezTo>
                    <a:pt x="0" y="4"/>
                    <a:pt x="0" y="0"/>
                    <a:pt x="4" y="0"/>
                  </a:cubicBezTo>
                  <a:cubicBezTo>
                    <a:pt x="6" y="0"/>
                    <a:pt x="7"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3" name="Freeform 1615">
              <a:extLst>
                <a:ext uri="{FF2B5EF4-FFF2-40B4-BE49-F238E27FC236}">
                  <a16:creationId xmlns:a16="http://schemas.microsoft.com/office/drawing/2014/main" id="{F74BED0A-30C1-4544-9AFD-FA368DB338D0}"/>
                </a:ext>
              </a:extLst>
            </p:cNvPr>
            <p:cNvSpPr>
              <a:spLocks/>
            </p:cNvSpPr>
            <p:nvPr/>
          </p:nvSpPr>
          <p:spPr bwMode="auto">
            <a:xfrm>
              <a:off x="5899820" y="6203722"/>
              <a:ext cx="62230" cy="70209"/>
            </a:xfrm>
            <a:custGeom>
              <a:avLst/>
              <a:gdLst>
                <a:gd name="T0" fmla="*/ 8 w 8"/>
                <a:gd name="T1" fmla="*/ 4 h 9"/>
                <a:gd name="T2" fmla="*/ 2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4" y="9"/>
                    <a:pt x="2" y="7"/>
                  </a:cubicBezTo>
                  <a:cubicBezTo>
                    <a:pt x="0" y="5"/>
                    <a:pt x="0" y="0"/>
                    <a:pt x="4" y="0"/>
                  </a:cubicBezTo>
                  <a:cubicBezTo>
                    <a:pt x="6" y="0"/>
                    <a:pt x="8"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4" name="Freeform 1616">
              <a:extLst>
                <a:ext uri="{FF2B5EF4-FFF2-40B4-BE49-F238E27FC236}">
                  <a16:creationId xmlns:a16="http://schemas.microsoft.com/office/drawing/2014/main" id="{3CC58ECB-0139-4136-83D2-4C1502256AC7}"/>
                </a:ext>
              </a:extLst>
            </p:cNvPr>
            <p:cNvSpPr>
              <a:spLocks/>
            </p:cNvSpPr>
            <p:nvPr/>
          </p:nvSpPr>
          <p:spPr bwMode="auto">
            <a:xfrm>
              <a:off x="5807273" y="6173405"/>
              <a:ext cx="62230" cy="70209"/>
            </a:xfrm>
            <a:custGeom>
              <a:avLst/>
              <a:gdLst>
                <a:gd name="T0" fmla="*/ 8 w 8"/>
                <a:gd name="T1" fmla="*/ 4 h 9"/>
                <a:gd name="T2" fmla="*/ 2 w 8"/>
                <a:gd name="T3" fmla="*/ 7 h 9"/>
                <a:gd name="T4" fmla="*/ 3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5" y="9"/>
                    <a:pt x="2" y="7"/>
                  </a:cubicBezTo>
                  <a:cubicBezTo>
                    <a:pt x="0" y="5"/>
                    <a:pt x="0" y="0"/>
                    <a:pt x="3" y="0"/>
                  </a:cubicBezTo>
                  <a:cubicBezTo>
                    <a:pt x="6" y="0"/>
                    <a:pt x="8"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5" name="Freeform 1617">
              <a:extLst>
                <a:ext uri="{FF2B5EF4-FFF2-40B4-BE49-F238E27FC236}">
                  <a16:creationId xmlns:a16="http://schemas.microsoft.com/office/drawing/2014/main" id="{3D82EF5B-6D11-4942-8E93-8796EC4035B1}"/>
                </a:ext>
              </a:extLst>
            </p:cNvPr>
            <p:cNvSpPr>
              <a:spLocks/>
            </p:cNvSpPr>
            <p:nvPr/>
          </p:nvSpPr>
          <p:spPr bwMode="auto">
            <a:xfrm>
              <a:off x="5962051" y="6135109"/>
              <a:ext cx="68613" cy="6861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4" y="9"/>
                    <a:pt x="2" y="7"/>
                  </a:cubicBezTo>
                  <a:cubicBezTo>
                    <a:pt x="0" y="4"/>
                    <a:pt x="1" y="0"/>
                    <a:pt x="4" y="0"/>
                  </a:cubicBezTo>
                  <a:cubicBezTo>
                    <a:pt x="7" y="0"/>
                    <a:pt x="9"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6" name="Freeform 1618">
              <a:extLst>
                <a:ext uri="{FF2B5EF4-FFF2-40B4-BE49-F238E27FC236}">
                  <a16:creationId xmlns:a16="http://schemas.microsoft.com/office/drawing/2014/main" id="{0ECB0EF6-8AD1-41FC-B304-C7A571AD81FA}"/>
                </a:ext>
              </a:extLst>
            </p:cNvPr>
            <p:cNvSpPr>
              <a:spLocks/>
            </p:cNvSpPr>
            <p:nvPr/>
          </p:nvSpPr>
          <p:spPr bwMode="auto">
            <a:xfrm>
              <a:off x="6046620" y="6104792"/>
              <a:ext cx="68613" cy="76591"/>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8"/>
                    <a:pt x="5" y="10"/>
                    <a:pt x="2" y="7"/>
                  </a:cubicBezTo>
                  <a:cubicBezTo>
                    <a:pt x="0" y="4"/>
                    <a:pt x="1" y="0"/>
                    <a:pt x="5" y="0"/>
                  </a:cubicBezTo>
                  <a:cubicBezTo>
                    <a:pt x="8" y="0"/>
                    <a:pt x="9"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7" name="Freeform 1619">
              <a:extLst>
                <a:ext uri="{FF2B5EF4-FFF2-40B4-BE49-F238E27FC236}">
                  <a16:creationId xmlns:a16="http://schemas.microsoft.com/office/drawing/2014/main" id="{9564B954-02E0-4016-9606-E7149DF3ED17}"/>
                </a:ext>
              </a:extLst>
            </p:cNvPr>
            <p:cNvSpPr>
              <a:spLocks/>
            </p:cNvSpPr>
            <p:nvPr/>
          </p:nvSpPr>
          <p:spPr bwMode="auto">
            <a:xfrm>
              <a:off x="6115233" y="6020223"/>
              <a:ext cx="76591" cy="84569"/>
            </a:xfrm>
            <a:custGeom>
              <a:avLst/>
              <a:gdLst>
                <a:gd name="T0" fmla="*/ 9 w 10"/>
                <a:gd name="T1" fmla="*/ 5 h 11"/>
                <a:gd name="T2" fmla="*/ 2 w 10"/>
                <a:gd name="T3" fmla="*/ 8 h 11"/>
                <a:gd name="T4" fmla="*/ 5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9" y="9"/>
                    <a:pt x="5" y="11"/>
                    <a:pt x="2" y="8"/>
                  </a:cubicBezTo>
                  <a:cubicBezTo>
                    <a:pt x="0" y="5"/>
                    <a:pt x="2" y="1"/>
                    <a:pt x="5" y="0"/>
                  </a:cubicBezTo>
                  <a:cubicBezTo>
                    <a:pt x="9" y="1"/>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8" name="Freeform 1620">
              <a:extLst>
                <a:ext uri="{FF2B5EF4-FFF2-40B4-BE49-F238E27FC236}">
                  <a16:creationId xmlns:a16="http://schemas.microsoft.com/office/drawing/2014/main" id="{E20C06CA-EB5E-40FA-AD06-4E1282857818}"/>
                </a:ext>
              </a:extLst>
            </p:cNvPr>
            <p:cNvSpPr>
              <a:spLocks/>
            </p:cNvSpPr>
            <p:nvPr/>
          </p:nvSpPr>
          <p:spPr bwMode="auto">
            <a:xfrm>
              <a:off x="6022685" y="6004266"/>
              <a:ext cx="70209" cy="76591"/>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9"/>
                    <a:pt x="4" y="10"/>
                    <a:pt x="2" y="7"/>
                  </a:cubicBezTo>
                  <a:cubicBezTo>
                    <a:pt x="0" y="5"/>
                    <a:pt x="1" y="0"/>
                    <a:pt x="5" y="0"/>
                  </a:cubicBezTo>
                  <a:cubicBezTo>
                    <a:pt x="8" y="0"/>
                    <a:pt x="9"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79" name="Freeform 1621">
              <a:extLst>
                <a:ext uri="{FF2B5EF4-FFF2-40B4-BE49-F238E27FC236}">
                  <a16:creationId xmlns:a16="http://schemas.microsoft.com/office/drawing/2014/main" id="{880F88FE-C2C0-4FD1-A563-551691365EC2}"/>
                </a:ext>
              </a:extLst>
            </p:cNvPr>
            <p:cNvSpPr>
              <a:spLocks/>
            </p:cNvSpPr>
            <p:nvPr/>
          </p:nvSpPr>
          <p:spPr bwMode="auto">
            <a:xfrm>
              <a:off x="5923755" y="6020223"/>
              <a:ext cx="76591" cy="84569"/>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3" y="8"/>
                  </a:cubicBezTo>
                  <a:cubicBezTo>
                    <a:pt x="0" y="5"/>
                    <a:pt x="1" y="1"/>
                    <a:pt x="5" y="0"/>
                  </a:cubicBezTo>
                  <a:cubicBezTo>
                    <a:pt x="8" y="1"/>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0" name="Freeform 1622">
              <a:extLst>
                <a:ext uri="{FF2B5EF4-FFF2-40B4-BE49-F238E27FC236}">
                  <a16:creationId xmlns:a16="http://schemas.microsoft.com/office/drawing/2014/main" id="{F0073366-0553-4F6D-B214-EA87989B3B97}"/>
                </a:ext>
              </a:extLst>
            </p:cNvPr>
            <p:cNvSpPr>
              <a:spLocks/>
            </p:cNvSpPr>
            <p:nvPr/>
          </p:nvSpPr>
          <p:spPr bwMode="auto">
            <a:xfrm>
              <a:off x="5768977" y="6072879"/>
              <a:ext cx="70209" cy="70209"/>
            </a:xfrm>
            <a:custGeom>
              <a:avLst/>
              <a:gdLst>
                <a:gd name="T0" fmla="*/ 9 w 9"/>
                <a:gd name="T1" fmla="*/ 4 h 9"/>
                <a:gd name="T2" fmla="*/ 3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6" y="9"/>
                    <a:pt x="3" y="7"/>
                  </a:cubicBezTo>
                  <a:cubicBezTo>
                    <a:pt x="0" y="5"/>
                    <a:pt x="1" y="0"/>
                    <a:pt x="4" y="0"/>
                  </a:cubicBezTo>
                  <a:cubicBezTo>
                    <a:pt x="8"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1" name="Freeform 1623">
              <a:extLst>
                <a:ext uri="{FF2B5EF4-FFF2-40B4-BE49-F238E27FC236}">
                  <a16:creationId xmlns:a16="http://schemas.microsoft.com/office/drawing/2014/main" id="{62E6E243-08DA-4BE8-97B0-2C3BAD96D5F3}"/>
                </a:ext>
              </a:extLst>
            </p:cNvPr>
            <p:cNvSpPr>
              <a:spLocks/>
            </p:cNvSpPr>
            <p:nvPr/>
          </p:nvSpPr>
          <p:spPr bwMode="auto">
            <a:xfrm>
              <a:off x="5869503" y="6104792"/>
              <a:ext cx="68613" cy="6861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7"/>
                  </a:cubicBezTo>
                  <a:cubicBezTo>
                    <a:pt x="0" y="5"/>
                    <a:pt x="0" y="0"/>
                    <a:pt x="4" y="0"/>
                  </a:cubicBezTo>
                  <a:cubicBezTo>
                    <a:pt x="7" y="0"/>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2" name="Freeform 1624">
              <a:extLst>
                <a:ext uri="{FF2B5EF4-FFF2-40B4-BE49-F238E27FC236}">
                  <a16:creationId xmlns:a16="http://schemas.microsoft.com/office/drawing/2014/main" id="{8B7465A2-8AB3-4A1D-9262-C3B2285D1AB8}"/>
                </a:ext>
              </a:extLst>
            </p:cNvPr>
            <p:cNvSpPr>
              <a:spLocks/>
            </p:cNvSpPr>
            <p:nvPr/>
          </p:nvSpPr>
          <p:spPr bwMode="auto">
            <a:xfrm>
              <a:off x="5839186" y="6273931"/>
              <a:ext cx="60635" cy="60635"/>
            </a:xfrm>
            <a:custGeom>
              <a:avLst/>
              <a:gdLst>
                <a:gd name="T0" fmla="*/ 8 w 8"/>
                <a:gd name="T1" fmla="*/ 4 h 8"/>
                <a:gd name="T2" fmla="*/ 3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3" y="6"/>
                  </a:cubicBezTo>
                  <a:cubicBezTo>
                    <a:pt x="0" y="4"/>
                    <a:pt x="0" y="0"/>
                    <a:pt x="4" y="0"/>
                  </a:cubicBezTo>
                  <a:cubicBezTo>
                    <a:pt x="6"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3" name="Freeform 1625">
              <a:extLst>
                <a:ext uri="{FF2B5EF4-FFF2-40B4-BE49-F238E27FC236}">
                  <a16:creationId xmlns:a16="http://schemas.microsoft.com/office/drawing/2014/main" id="{9F84E68C-3A9B-448F-9134-99B3A31D1125}"/>
                </a:ext>
              </a:extLst>
            </p:cNvPr>
            <p:cNvSpPr>
              <a:spLocks/>
            </p:cNvSpPr>
            <p:nvPr/>
          </p:nvSpPr>
          <p:spPr bwMode="auto">
            <a:xfrm>
              <a:off x="6115233" y="5911718"/>
              <a:ext cx="76591" cy="76591"/>
            </a:xfrm>
            <a:custGeom>
              <a:avLst/>
              <a:gdLst>
                <a:gd name="T0" fmla="*/ 10 w 10"/>
                <a:gd name="T1" fmla="*/ 5 h 10"/>
                <a:gd name="T2" fmla="*/ 2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5" y="10"/>
                    <a:pt x="2" y="7"/>
                  </a:cubicBezTo>
                  <a:cubicBezTo>
                    <a:pt x="0" y="4"/>
                    <a:pt x="2" y="0"/>
                    <a:pt x="6"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4" name="Freeform 1626">
              <a:extLst>
                <a:ext uri="{FF2B5EF4-FFF2-40B4-BE49-F238E27FC236}">
                  <a16:creationId xmlns:a16="http://schemas.microsoft.com/office/drawing/2014/main" id="{D1C62B16-3D69-4D24-8E3F-0F6458B200BA}"/>
                </a:ext>
              </a:extLst>
            </p:cNvPr>
            <p:cNvSpPr>
              <a:spLocks/>
            </p:cNvSpPr>
            <p:nvPr/>
          </p:nvSpPr>
          <p:spPr bwMode="auto">
            <a:xfrm>
              <a:off x="6000346" y="5889379"/>
              <a:ext cx="76591" cy="84569"/>
            </a:xfrm>
            <a:custGeom>
              <a:avLst/>
              <a:gdLst>
                <a:gd name="T0" fmla="*/ 10 w 10"/>
                <a:gd name="T1" fmla="*/ 5 h 11"/>
                <a:gd name="T2" fmla="*/ 2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2" y="8"/>
                  </a:cubicBezTo>
                  <a:cubicBezTo>
                    <a:pt x="0" y="5"/>
                    <a:pt x="1" y="1"/>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5" name="Freeform 1627">
              <a:extLst>
                <a:ext uri="{FF2B5EF4-FFF2-40B4-BE49-F238E27FC236}">
                  <a16:creationId xmlns:a16="http://schemas.microsoft.com/office/drawing/2014/main" id="{161DB2B9-3A4E-41F8-A070-2DF09D963CE6}"/>
                </a:ext>
              </a:extLst>
            </p:cNvPr>
            <p:cNvSpPr>
              <a:spLocks/>
            </p:cNvSpPr>
            <p:nvPr/>
          </p:nvSpPr>
          <p:spPr bwMode="auto">
            <a:xfrm>
              <a:off x="5899820" y="5911718"/>
              <a:ext cx="76591" cy="84569"/>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6" y="11"/>
                    <a:pt x="3" y="8"/>
                  </a:cubicBezTo>
                  <a:cubicBezTo>
                    <a:pt x="0" y="5"/>
                    <a:pt x="1" y="0"/>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6" name="Freeform 1628">
              <a:extLst>
                <a:ext uri="{FF2B5EF4-FFF2-40B4-BE49-F238E27FC236}">
                  <a16:creationId xmlns:a16="http://schemas.microsoft.com/office/drawing/2014/main" id="{D666EBEA-302F-4104-8E66-5F1EC0368AB6}"/>
                </a:ext>
              </a:extLst>
            </p:cNvPr>
            <p:cNvSpPr>
              <a:spLocks/>
            </p:cNvSpPr>
            <p:nvPr/>
          </p:nvSpPr>
          <p:spPr bwMode="auto">
            <a:xfrm>
              <a:off x="5831207" y="5988310"/>
              <a:ext cx="76591" cy="78187"/>
            </a:xfrm>
            <a:custGeom>
              <a:avLst/>
              <a:gdLst>
                <a:gd name="T0" fmla="*/ 10 w 10"/>
                <a:gd name="T1" fmla="*/ 4 h 10"/>
                <a:gd name="T2" fmla="*/ 3 w 10"/>
                <a:gd name="T3" fmla="*/ 7 h 10"/>
                <a:gd name="T4" fmla="*/ 5 w 10"/>
                <a:gd name="T5" fmla="*/ 0 h 10"/>
                <a:gd name="T6" fmla="*/ 10 w 10"/>
                <a:gd name="T7" fmla="*/ 4 h 10"/>
              </a:gdLst>
              <a:ahLst/>
              <a:cxnLst>
                <a:cxn ang="0">
                  <a:pos x="T0" y="T1"/>
                </a:cxn>
                <a:cxn ang="0">
                  <a:pos x="T2" y="T3"/>
                </a:cxn>
                <a:cxn ang="0">
                  <a:pos x="T4" y="T5"/>
                </a:cxn>
                <a:cxn ang="0">
                  <a:pos x="T6" y="T7"/>
                </a:cxn>
              </a:cxnLst>
              <a:rect l="0" t="0" r="r" b="b"/>
              <a:pathLst>
                <a:path w="10" h="10">
                  <a:moveTo>
                    <a:pt x="10" y="4"/>
                  </a:moveTo>
                  <a:cubicBezTo>
                    <a:pt x="10" y="8"/>
                    <a:pt x="6" y="10"/>
                    <a:pt x="3" y="7"/>
                  </a:cubicBezTo>
                  <a:cubicBezTo>
                    <a:pt x="0" y="5"/>
                    <a:pt x="1" y="0"/>
                    <a:pt x="5" y="0"/>
                  </a:cubicBezTo>
                  <a:cubicBezTo>
                    <a:pt x="8" y="0"/>
                    <a:pt x="10"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7" name="Freeform 1629">
              <a:extLst>
                <a:ext uri="{FF2B5EF4-FFF2-40B4-BE49-F238E27FC236}">
                  <a16:creationId xmlns:a16="http://schemas.microsoft.com/office/drawing/2014/main" id="{D0972494-2220-4ECA-9382-15993DF3A939}"/>
                </a:ext>
              </a:extLst>
            </p:cNvPr>
            <p:cNvSpPr>
              <a:spLocks/>
            </p:cNvSpPr>
            <p:nvPr/>
          </p:nvSpPr>
          <p:spPr bwMode="auto">
            <a:xfrm>
              <a:off x="5792912" y="5881401"/>
              <a:ext cx="76591" cy="76591"/>
            </a:xfrm>
            <a:custGeom>
              <a:avLst/>
              <a:gdLst>
                <a:gd name="T0" fmla="*/ 10 w 10"/>
                <a:gd name="T1" fmla="*/ 5 h 10"/>
                <a:gd name="T2" fmla="*/ 3 w 10"/>
                <a:gd name="T3" fmla="*/ 8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6" y="10"/>
                    <a:pt x="3" y="8"/>
                  </a:cubicBezTo>
                  <a:cubicBezTo>
                    <a:pt x="0" y="5"/>
                    <a:pt x="0" y="0"/>
                    <a:pt x="5" y="0"/>
                  </a:cubicBezTo>
                  <a:cubicBezTo>
                    <a:pt x="8"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8" name="Freeform 1630">
              <a:extLst>
                <a:ext uri="{FF2B5EF4-FFF2-40B4-BE49-F238E27FC236}">
                  <a16:creationId xmlns:a16="http://schemas.microsoft.com/office/drawing/2014/main" id="{95D2FF88-FFE7-4D7F-AC23-D314BBC529D8}"/>
                </a:ext>
              </a:extLst>
            </p:cNvPr>
            <p:cNvSpPr>
              <a:spLocks/>
            </p:cNvSpPr>
            <p:nvPr/>
          </p:nvSpPr>
          <p:spPr bwMode="auto">
            <a:xfrm>
              <a:off x="5631751" y="5911718"/>
              <a:ext cx="76591" cy="76591"/>
            </a:xfrm>
            <a:custGeom>
              <a:avLst/>
              <a:gdLst>
                <a:gd name="T0" fmla="*/ 9 w 10"/>
                <a:gd name="T1" fmla="*/ 5 h 10"/>
                <a:gd name="T2" fmla="*/ 3 w 10"/>
                <a:gd name="T3" fmla="*/ 8 h 10"/>
                <a:gd name="T4" fmla="*/ 4 w 10"/>
                <a:gd name="T5" fmla="*/ 0 h 10"/>
                <a:gd name="T6" fmla="*/ 4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10" y="8"/>
                    <a:pt x="6" y="10"/>
                    <a:pt x="3" y="8"/>
                  </a:cubicBezTo>
                  <a:cubicBezTo>
                    <a:pt x="0" y="5"/>
                    <a:pt x="0" y="0"/>
                    <a:pt x="4" y="0"/>
                  </a:cubicBezTo>
                  <a:cubicBezTo>
                    <a:pt x="4" y="0"/>
                    <a:pt x="4" y="0"/>
                    <a:pt x="4" y="0"/>
                  </a:cubicBezTo>
                  <a:cubicBezTo>
                    <a:pt x="7" y="0"/>
                    <a:pt x="9"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89" name="Freeform 1631">
              <a:extLst>
                <a:ext uri="{FF2B5EF4-FFF2-40B4-BE49-F238E27FC236}">
                  <a16:creationId xmlns:a16="http://schemas.microsoft.com/office/drawing/2014/main" id="{F9552A8A-2A03-4C7B-9448-1C2A8E91A1C1}"/>
                </a:ext>
              </a:extLst>
            </p:cNvPr>
            <p:cNvSpPr>
              <a:spLocks/>
            </p:cNvSpPr>
            <p:nvPr/>
          </p:nvSpPr>
          <p:spPr bwMode="auto">
            <a:xfrm>
              <a:off x="5569521" y="5804810"/>
              <a:ext cx="84569" cy="76591"/>
            </a:xfrm>
            <a:custGeom>
              <a:avLst/>
              <a:gdLst>
                <a:gd name="T0" fmla="*/ 10 w 11"/>
                <a:gd name="T1" fmla="*/ 5 h 10"/>
                <a:gd name="T2" fmla="*/ 3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3" y="8"/>
                  </a:cubicBezTo>
                  <a:cubicBezTo>
                    <a:pt x="0" y="5"/>
                    <a:pt x="0" y="0"/>
                    <a:pt x="5" y="0"/>
                  </a:cubicBezTo>
                  <a:cubicBezTo>
                    <a:pt x="8"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0" name="Freeform 1632">
              <a:extLst>
                <a:ext uri="{FF2B5EF4-FFF2-40B4-BE49-F238E27FC236}">
                  <a16:creationId xmlns:a16="http://schemas.microsoft.com/office/drawing/2014/main" id="{819962BF-CE4A-412C-A8E1-D944F675164A}"/>
                </a:ext>
              </a:extLst>
            </p:cNvPr>
            <p:cNvSpPr>
              <a:spLocks/>
            </p:cNvSpPr>
            <p:nvPr/>
          </p:nvSpPr>
          <p:spPr bwMode="auto">
            <a:xfrm>
              <a:off x="5684408" y="5843106"/>
              <a:ext cx="84569" cy="76591"/>
            </a:xfrm>
            <a:custGeom>
              <a:avLst/>
              <a:gdLst>
                <a:gd name="T0" fmla="*/ 10 w 11"/>
                <a:gd name="T1" fmla="*/ 5 h 10"/>
                <a:gd name="T2" fmla="*/ 4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4" y="8"/>
                  </a:cubicBezTo>
                  <a:cubicBezTo>
                    <a:pt x="0" y="5"/>
                    <a:pt x="1" y="0"/>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1" name="Freeform 1633">
              <a:extLst>
                <a:ext uri="{FF2B5EF4-FFF2-40B4-BE49-F238E27FC236}">
                  <a16:creationId xmlns:a16="http://schemas.microsoft.com/office/drawing/2014/main" id="{860F0CAB-3D89-43A7-A1DD-1654AFC23054}"/>
                </a:ext>
              </a:extLst>
            </p:cNvPr>
            <p:cNvSpPr>
              <a:spLocks/>
            </p:cNvSpPr>
            <p:nvPr/>
          </p:nvSpPr>
          <p:spPr bwMode="auto">
            <a:xfrm>
              <a:off x="5654090" y="5728219"/>
              <a:ext cx="84569" cy="84569"/>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7" y="11"/>
                    <a:pt x="3" y="8"/>
                  </a:cubicBezTo>
                  <a:cubicBezTo>
                    <a:pt x="0" y="6"/>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2" name="Freeform 1634">
              <a:extLst>
                <a:ext uri="{FF2B5EF4-FFF2-40B4-BE49-F238E27FC236}">
                  <a16:creationId xmlns:a16="http://schemas.microsoft.com/office/drawing/2014/main" id="{6F00550C-A807-4F07-AD09-602B4E459D64}"/>
                </a:ext>
              </a:extLst>
            </p:cNvPr>
            <p:cNvSpPr>
              <a:spLocks/>
            </p:cNvSpPr>
            <p:nvPr/>
          </p:nvSpPr>
          <p:spPr bwMode="auto">
            <a:xfrm>
              <a:off x="5531225" y="5681945"/>
              <a:ext cx="84569" cy="84569"/>
            </a:xfrm>
            <a:custGeom>
              <a:avLst/>
              <a:gdLst>
                <a:gd name="T0" fmla="*/ 11 w 11"/>
                <a:gd name="T1" fmla="*/ 5 h 11"/>
                <a:gd name="T2" fmla="*/ 4 w 11"/>
                <a:gd name="T3" fmla="*/ 9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10"/>
                    <a:pt x="7" y="11"/>
                    <a:pt x="4" y="9"/>
                  </a:cubicBezTo>
                  <a:cubicBezTo>
                    <a:pt x="0" y="6"/>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3" name="Freeform 1635">
              <a:extLst>
                <a:ext uri="{FF2B5EF4-FFF2-40B4-BE49-F238E27FC236}">
                  <a16:creationId xmlns:a16="http://schemas.microsoft.com/office/drawing/2014/main" id="{51F75894-FEA7-49FA-9860-2D762A56288C}"/>
                </a:ext>
              </a:extLst>
            </p:cNvPr>
            <p:cNvSpPr>
              <a:spLocks/>
            </p:cNvSpPr>
            <p:nvPr/>
          </p:nvSpPr>
          <p:spPr bwMode="auto">
            <a:xfrm>
              <a:off x="5462612" y="5573441"/>
              <a:ext cx="84569" cy="92548"/>
            </a:xfrm>
            <a:custGeom>
              <a:avLst/>
              <a:gdLst>
                <a:gd name="T0" fmla="*/ 11 w 11"/>
                <a:gd name="T1" fmla="*/ 6 h 12"/>
                <a:gd name="T2" fmla="*/ 3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3" y="9"/>
                  </a:cubicBezTo>
                  <a:cubicBezTo>
                    <a:pt x="0" y="6"/>
                    <a:pt x="0" y="1"/>
                    <a:pt x="5" y="0"/>
                  </a:cubicBezTo>
                  <a:cubicBezTo>
                    <a:pt x="9" y="0"/>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4" name="Freeform 1636">
              <a:extLst>
                <a:ext uri="{FF2B5EF4-FFF2-40B4-BE49-F238E27FC236}">
                  <a16:creationId xmlns:a16="http://schemas.microsoft.com/office/drawing/2014/main" id="{A48CC50F-D29C-498D-A691-86BFEAA71831}"/>
                </a:ext>
              </a:extLst>
            </p:cNvPr>
            <p:cNvSpPr>
              <a:spLocks/>
            </p:cNvSpPr>
            <p:nvPr/>
          </p:nvSpPr>
          <p:spPr bwMode="auto">
            <a:xfrm>
              <a:off x="5599838" y="5603758"/>
              <a:ext cx="84569" cy="92548"/>
            </a:xfrm>
            <a:custGeom>
              <a:avLst/>
              <a:gdLst>
                <a:gd name="T0" fmla="*/ 11 w 11"/>
                <a:gd name="T1" fmla="*/ 6 h 12"/>
                <a:gd name="T2" fmla="*/ 4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4" y="9"/>
                  </a:cubicBezTo>
                  <a:cubicBezTo>
                    <a:pt x="0" y="6"/>
                    <a:pt x="1" y="0"/>
                    <a:pt x="6"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5" name="Freeform 1637">
              <a:extLst>
                <a:ext uri="{FF2B5EF4-FFF2-40B4-BE49-F238E27FC236}">
                  <a16:creationId xmlns:a16="http://schemas.microsoft.com/office/drawing/2014/main" id="{77AF09F3-8F5A-448B-98A2-5AB98F2BAFA2}"/>
                </a:ext>
              </a:extLst>
            </p:cNvPr>
            <p:cNvSpPr>
              <a:spLocks/>
            </p:cNvSpPr>
            <p:nvPr/>
          </p:nvSpPr>
          <p:spPr bwMode="auto">
            <a:xfrm>
              <a:off x="5631751" y="5496850"/>
              <a:ext cx="84569" cy="92548"/>
            </a:xfrm>
            <a:custGeom>
              <a:avLst/>
              <a:gdLst>
                <a:gd name="T0" fmla="*/ 11 w 11"/>
                <a:gd name="T1" fmla="*/ 5 h 12"/>
                <a:gd name="T2" fmla="*/ 4 w 11"/>
                <a:gd name="T3" fmla="*/ 9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4" y="9"/>
                  </a:cubicBezTo>
                  <a:cubicBezTo>
                    <a:pt x="0" y="6"/>
                    <a:pt x="1" y="0"/>
                    <a:pt x="6"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6" name="Freeform 1638">
              <a:extLst>
                <a:ext uri="{FF2B5EF4-FFF2-40B4-BE49-F238E27FC236}">
                  <a16:creationId xmlns:a16="http://schemas.microsoft.com/office/drawing/2014/main" id="{19A73AE8-C512-411D-B77E-E3D4AD1EEFBC}"/>
                </a:ext>
              </a:extLst>
            </p:cNvPr>
            <p:cNvSpPr>
              <a:spLocks/>
            </p:cNvSpPr>
            <p:nvPr/>
          </p:nvSpPr>
          <p:spPr bwMode="auto">
            <a:xfrm>
              <a:off x="5515269" y="5480893"/>
              <a:ext cx="84569" cy="9254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7" name="Freeform 1639">
              <a:extLst>
                <a:ext uri="{FF2B5EF4-FFF2-40B4-BE49-F238E27FC236}">
                  <a16:creationId xmlns:a16="http://schemas.microsoft.com/office/drawing/2014/main" id="{340B050B-7289-42AA-8DA0-5BC7D16533B7}"/>
                </a:ext>
              </a:extLst>
            </p:cNvPr>
            <p:cNvSpPr>
              <a:spLocks/>
            </p:cNvSpPr>
            <p:nvPr/>
          </p:nvSpPr>
          <p:spPr bwMode="auto">
            <a:xfrm>
              <a:off x="5569521" y="5358028"/>
              <a:ext cx="92548" cy="100526"/>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8" name="Freeform 1640">
              <a:extLst>
                <a:ext uri="{FF2B5EF4-FFF2-40B4-BE49-F238E27FC236}">
                  <a16:creationId xmlns:a16="http://schemas.microsoft.com/office/drawing/2014/main" id="{F78B2EB3-80E1-4A53-9C43-D9342C7AC2A0}"/>
                </a:ext>
              </a:extLst>
            </p:cNvPr>
            <p:cNvSpPr>
              <a:spLocks/>
            </p:cNvSpPr>
            <p:nvPr/>
          </p:nvSpPr>
          <p:spPr bwMode="auto">
            <a:xfrm>
              <a:off x="5408360" y="5396324"/>
              <a:ext cx="92548" cy="92548"/>
            </a:xfrm>
            <a:custGeom>
              <a:avLst/>
              <a:gdLst>
                <a:gd name="T0" fmla="*/ 11 w 12"/>
                <a:gd name="T1" fmla="*/ 5 h 12"/>
                <a:gd name="T2" fmla="*/ 4 w 12"/>
                <a:gd name="T3" fmla="*/ 9 h 12"/>
                <a:gd name="T4" fmla="*/ 5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2" y="10"/>
                    <a:pt x="7" y="12"/>
                    <a:pt x="4" y="9"/>
                  </a:cubicBezTo>
                  <a:cubicBezTo>
                    <a:pt x="0" y="6"/>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99" name="Freeform 1641">
              <a:extLst>
                <a:ext uri="{FF2B5EF4-FFF2-40B4-BE49-F238E27FC236}">
                  <a16:creationId xmlns:a16="http://schemas.microsoft.com/office/drawing/2014/main" id="{719EA82F-65A0-4CBD-9D1C-E6CABBCF521A}"/>
                </a:ext>
              </a:extLst>
            </p:cNvPr>
            <p:cNvSpPr>
              <a:spLocks/>
            </p:cNvSpPr>
            <p:nvPr/>
          </p:nvSpPr>
          <p:spPr bwMode="auto">
            <a:xfrm>
              <a:off x="5362086" y="5488871"/>
              <a:ext cx="92548" cy="92548"/>
            </a:xfrm>
            <a:custGeom>
              <a:avLst/>
              <a:gdLst>
                <a:gd name="T0" fmla="*/ 12 w 12"/>
                <a:gd name="T1" fmla="*/ 6 h 12"/>
                <a:gd name="T2" fmla="*/ 4 w 12"/>
                <a:gd name="T3" fmla="*/ 9 h 12"/>
                <a:gd name="T4" fmla="*/ 6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7" y="12"/>
                    <a:pt x="4" y="9"/>
                  </a:cubicBezTo>
                  <a:cubicBezTo>
                    <a:pt x="0" y="6"/>
                    <a:pt x="1" y="1"/>
                    <a:pt x="6" y="0"/>
                  </a:cubicBezTo>
                  <a:cubicBezTo>
                    <a:pt x="9" y="0"/>
                    <a:pt x="11"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0" name="Freeform 1642">
              <a:extLst>
                <a:ext uri="{FF2B5EF4-FFF2-40B4-BE49-F238E27FC236}">
                  <a16:creationId xmlns:a16="http://schemas.microsoft.com/office/drawing/2014/main" id="{D4EE624A-13B4-4151-A899-2BDA970D52FC}"/>
                </a:ext>
              </a:extLst>
            </p:cNvPr>
            <p:cNvSpPr>
              <a:spLocks/>
            </p:cNvSpPr>
            <p:nvPr/>
          </p:nvSpPr>
          <p:spPr bwMode="auto">
            <a:xfrm>
              <a:off x="5255178" y="5420258"/>
              <a:ext cx="84569" cy="9254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0" y="0"/>
                    <a:pt x="5" y="0"/>
                  </a:cubicBezTo>
                  <a:cubicBezTo>
                    <a:pt x="8"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1" name="Freeform 1643">
              <a:extLst>
                <a:ext uri="{FF2B5EF4-FFF2-40B4-BE49-F238E27FC236}">
                  <a16:creationId xmlns:a16="http://schemas.microsoft.com/office/drawing/2014/main" id="{8D1235B0-9A47-4A3D-85C4-AEF7CB78140F}"/>
                </a:ext>
              </a:extLst>
            </p:cNvPr>
            <p:cNvSpPr>
              <a:spLocks/>
            </p:cNvSpPr>
            <p:nvPr/>
          </p:nvSpPr>
          <p:spPr bwMode="auto">
            <a:xfrm>
              <a:off x="5307834" y="5319733"/>
              <a:ext cx="92548" cy="92548"/>
            </a:xfrm>
            <a:custGeom>
              <a:avLst/>
              <a:gdLst>
                <a:gd name="T0" fmla="*/ 11 w 12"/>
                <a:gd name="T1" fmla="*/ 6 h 12"/>
                <a:gd name="T2" fmla="*/ 3 w 12"/>
                <a:gd name="T3" fmla="*/ 9 h 12"/>
                <a:gd name="T4" fmla="*/ 5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2" y="10"/>
                    <a:pt x="7" y="12"/>
                    <a:pt x="3" y="9"/>
                  </a:cubicBezTo>
                  <a:cubicBezTo>
                    <a:pt x="0" y="6"/>
                    <a:pt x="0" y="0"/>
                    <a:pt x="5"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2" name="Freeform 1644">
              <a:extLst>
                <a:ext uri="{FF2B5EF4-FFF2-40B4-BE49-F238E27FC236}">
                  <a16:creationId xmlns:a16="http://schemas.microsoft.com/office/drawing/2014/main" id="{BE3CAF1E-E9AF-4DB6-86DA-271C2EE5D053}"/>
                </a:ext>
              </a:extLst>
            </p:cNvPr>
            <p:cNvSpPr>
              <a:spLocks/>
            </p:cNvSpPr>
            <p:nvPr/>
          </p:nvSpPr>
          <p:spPr bwMode="auto">
            <a:xfrm>
              <a:off x="5176991" y="5303776"/>
              <a:ext cx="84569" cy="100526"/>
            </a:xfrm>
            <a:custGeom>
              <a:avLst/>
              <a:gdLst>
                <a:gd name="T0" fmla="*/ 11 w 11"/>
                <a:gd name="T1" fmla="*/ 6 h 13"/>
                <a:gd name="T2" fmla="*/ 3 w 11"/>
                <a:gd name="T3" fmla="*/ 9 h 13"/>
                <a:gd name="T4" fmla="*/ 5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0"/>
                    <a:pt x="7" y="13"/>
                    <a:pt x="3" y="9"/>
                  </a:cubicBezTo>
                  <a:cubicBezTo>
                    <a:pt x="0" y="6"/>
                    <a:pt x="0" y="1"/>
                    <a:pt x="5"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3" name="Freeform 1645">
              <a:extLst>
                <a:ext uri="{FF2B5EF4-FFF2-40B4-BE49-F238E27FC236}">
                  <a16:creationId xmlns:a16="http://schemas.microsoft.com/office/drawing/2014/main" id="{9375FFC2-74B1-4C63-B2F7-E11F128F3F15}"/>
                </a:ext>
              </a:extLst>
            </p:cNvPr>
            <p:cNvSpPr>
              <a:spLocks/>
            </p:cNvSpPr>
            <p:nvPr/>
          </p:nvSpPr>
          <p:spPr bwMode="auto">
            <a:xfrm>
              <a:off x="5084443" y="5188889"/>
              <a:ext cx="92548" cy="92548"/>
            </a:xfrm>
            <a:custGeom>
              <a:avLst/>
              <a:gdLst>
                <a:gd name="T0" fmla="*/ 12 w 12"/>
                <a:gd name="T1" fmla="*/ 6 h 12"/>
                <a:gd name="T2" fmla="*/ 4 w 12"/>
                <a:gd name="T3" fmla="*/ 9 h 12"/>
                <a:gd name="T4" fmla="*/ 5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8" y="12"/>
                    <a:pt x="4" y="9"/>
                  </a:cubicBezTo>
                  <a:cubicBezTo>
                    <a:pt x="0" y="6"/>
                    <a:pt x="1" y="0"/>
                    <a:pt x="5" y="0"/>
                  </a:cubicBezTo>
                  <a:cubicBezTo>
                    <a:pt x="9"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4" name="Freeform 1646">
              <a:extLst>
                <a:ext uri="{FF2B5EF4-FFF2-40B4-BE49-F238E27FC236}">
                  <a16:creationId xmlns:a16="http://schemas.microsoft.com/office/drawing/2014/main" id="{0D5BBE21-4BEF-4378-BAD2-D04A08442B27}"/>
                </a:ext>
              </a:extLst>
            </p:cNvPr>
            <p:cNvSpPr>
              <a:spLocks/>
            </p:cNvSpPr>
            <p:nvPr/>
          </p:nvSpPr>
          <p:spPr bwMode="auto">
            <a:xfrm>
              <a:off x="5108378" y="5050068"/>
              <a:ext cx="92548" cy="100526"/>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8" y="13"/>
                    <a:pt x="4" y="10"/>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5" name="Freeform 1647">
              <a:extLst>
                <a:ext uri="{FF2B5EF4-FFF2-40B4-BE49-F238E27FC236}">
                  <a16:creationId xmlns:a16="http://schemas.microsoft.com/office/drawing/2014/main" id="{6A14FF83-0ADD-49D7-BE51-4183A141A454}"/>
                </a:ext>
              </a:extLst>
            </p:cNvPr>
            <p:cNvSpPr>
              <a:spLocks/>
            </p:cNvSpPr>
            <p:nvPr/>
          </p:nvSpPr>
          <p:spPr bwMode="auto">
            <a:xfrm>
              <a:off x="4993491" y="4965498"/>
              <a:ext cx="90952" cy="100526"/>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6" name="Freeform 1648">
              <a:extLst>
                <a:ext uri="{FF2B5EF4-FFF2-40B4-BE49-F238E27FC236}">
                  <a16:creationId xmlns:a16="http://schemas.microsoft.com/office/drawing/2014/main" id="{7E74E001-0271-4AC2-9B95-A73C62051534}"/>
                </a:ext>
              </a:extLst>
            </p:cNvPr>
            <p:cNvSpPr>
              <a:spLocks/>
            </p:cNvSpPr>
            <p:nvPr/>
          </p:nvSpPr>
          <p:spPr bwMode="auto">
            <a:xfrm>
              <a:off x="5170609" y="4766042"/>
              <a:ext cx="90952" cy="106909"/>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7" name="Freeform 1649">
              <a:extLst>
                <a:ext uri="{FF2B5EF4-FFF2-40B4-BE49-F238E27FC236}">
                  <a16:creationId xmlns:a16="http://schemas.microsoft.com/office/drawing/2014/main" id="{7791D53B-2CC3-4D15-82D3-74F46BCA9EBD}"/>
                </a:ext>
              </a:extLst>
            </p:cNvPr>
            <p:cNvSpPr>
              <a:spLocks/>
            </p:cNvSpPr>
            <p:nvPr/>
          </p:nvSpPr>
          <p:spPr bwMode="auto">
            <a:xfrm>
              <a:off x="5215287" y="4651155"/>
              <a:ext cx="100526" cy="106909"/>
            </a:xfrm>
            <a:custGeom>
              <a:avLst/>
              <a:gdLst>
                <a:gd name="T0" fmla="*/ 13 w 13"/>
                <a:gd name="T1" fmla="*/ 7 h 14"/>
                <a:gd name="T2" fmla="*/ 4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8" y="14"/>
                    <a:pt x="4" y="11"/>
                  </a:cubicBezTo>
                  <a:cubicBezTo>
                    <a:pt x="0" y="7"/>
                    <a:pt x="2" y="1"/>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8" name="Freeform 1650">
              <a:extLst>
                <a:ext uri="{FF2B5EF4-FFF2-40B4-BE49-F238E27FC236}">
                  <a16:creationId xmlns:a16="http://schemas.microsoft.com/office/drawing/2014/main" id="{A23D86FF-EB07-4E2D-BA10-FA8618B55361}"/>
                </a:ext>
              </a:extLst>
            </p:cNvPr>
            <p:cNvSpPr>
              <a:spLocks/>
            </p:cNvSpPr>
            <p:nvPr/>
          </p:nvSpPr>
          <p:spPr bwMode="auto">
            <a:xfrm>
              <a:off x="5269539" y="4526695"/>
              <a:ext cx="100526" cy="108504"/>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6" y="14"/>
                    <a:pt x="3" y="10"/>
                  </a:cubicBezTo>
                  <a:cubicBezTo>
                    <a:pt x="0" y="7"/>
                    <a:pt x="1" y="0"/>
                    <a:pt x="6"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09" name="Freeform 1651">
              <a:extLst>
                <a:ext uri="{FF2B5EF4-FFF2-40B4-BE49-F238E27FC236}">
                  <a16:creationId xmlns:a16="http://schemas.microsoft.com/office/drawing/2014/main" id="{77D90424-8C2A-4185-9A14-B75BF4A84D26}"/>
                </a:ext>
              </a:extLst>
            </p:cNvPr>
            <p:cNvSpPr>
              <a:spLocks/>
            </p:cNvSpPr>
            <p:nvPr/>
          </p:nvSpPr>
          <p:spPr bwMode="auto">
            <a:xfrm>
              <a:off x="5416339" y="4542651"/>
              <a:ext cx="98930" cy="108504"/>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1" y="0"/>
                    <a:pt x="7"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0" name="Freeform 1652">
              <a:extLst>
                <a:ext uri="{FF2B5EF4-FFF2-40B4-BE49-F238E27FC236}">
                  <a16:creationId xmlns:a16="http://schemas.microsoft.com/office/drawing/2014/main" id="{5EA9CC05-AD34-4B04-957A-7F3DABAEAC68}"/>
                </a:ext>
              </a:extLst>
            </p:cNvPr>
            <p:cNvSpPr>
              <a:spLocks/>
            </p:cNvSpPr>
            <p:nvPr/>
          </p:nvSpPr>
          <p:spPr bwMode="auto">
            <a:xfrm>
              <a:off x="5307834" y="4788381"/>
              <a:ext cx="92548" cy="100526"/>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1" name="Freeform 1653">
              <a:extLst>
                <a:ext uri="{FF2B5EF4-FFF2-40B4-BE49-F238E27FC236}">
                  <a16:creationId xmlns:a16="http://schemas.microsoft.com/office/drawing/2014/main" id="{E2230EBE-7D04-4EC6-A1EB-8444BF0B4352}"/>
                </a:ext>
              </a:extLst>
            </p:cNvPr>
            <p:cNvSpPr>
              <a:spLocks/>
            </p:cNvSpPr>
            <p:nvPr/>
          </p:nvSpPr>
          <p:spPr bwMode="auto">
            <a:xfrm>
              <a:off x="5231243" y="4896885"/>
              <a:ext cx="92548" cy="100526"/>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2" name="Freeform 1654">
              <a:extLst>
                <a:ext uri="{FF2B5EF4-FFF2-40B4-BE49-F238E27FC236}">
                  <a16:creationId xmlns:a16="http://schemas.microsoft.com/office/drawing/2014/main" id="{C9480033-9B1F-4BCB-9CAC-38656E1269EE}"/>
                </a:ext>
              </a:extLst>
            </p:cNvPr>
            <p:cNvSpPr>
              <a:spLocks/>
            </p:cNvSpPr>
            <p:nvPr/>
          </p:nvSpPr>
          <p:spPr bwMode="auto">
            <a:xfrm>
              <a:off x="5354108" y="4951137"/>
              <a:ext cx="92548" cy="98930"/>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3" name="Freeform 1655">
              <a:extLst>
                <a:ext uri="{FF2B5EF4-FFF2-40B4-BE49-F238E27FC236}">
                  <a16:creationId xmlns:a16="http://schemas.microsoft.com/office/drawing/2014/main" id="{EC45FB19-E338-4F5A-854A-AB3FFA07D5E9}"/>
                </a:ext>
              </a:extLst>
            </p:cNvPr>
            <p:cNvSpPr>
              <a:spLocks/>
            </p:cNvSpPr>
            <p:nvPr/>
          </p:nvSpPr>
          <p:spPr bwMode="auto">
            <a:xfrm>
              <a:off x="5430699" y="4850612"/>
              <a:ext cx="100526" cy="106909"/>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0"/>
                  </a:cubicBezTo>
                  <a:cubicBezTo>
                    <a:pt x="0" y="6"/>
                    <a:pt x="1" y="0"/>
                    <a:pt x="6"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4" name="Freeform 1656">
              <a:extLst>
                <a:ext uri="{FF2B5EF4-FFF2-40B4-BE49-F238E27FC236}">
                  <a16:creationId xmlns:a16="http://schemas.microsoft.com/office/drawing/2014/main" id="{2D7099A4-1404-46FE-8515-035935B472EA}"/>
                </a:ext>
              </a:extLst>
            </p:cNvPr>
            <p:cNvSpPr>
              <a:spLocks/>
            </p:cNvSpPr>
            <p:nvPr/>
          </p:nvSpPr>
          <p:spPr bwMode="auto">
            <a:xfrm>
              <a:off x="5370065" y="4665516"/>
              <a:ext cx="98930" cy="108504"/>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2" y="1"/>
                    <a:pt x="7" y="0"/>
                  </a:cubicBezTo>
                  <a:cubicBezTo>
                    <a:pt x="11" y="1"/>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5" name="Freeform 1657">
              <a:extLst>
                <a:ext uri="{FF2B5EF4-FFF2-40B4-BE49-F238E27FC236}">
                  <a16:creationId xmlns:a16="http://schemas.microsoft.com/office/drawing/2014/main" id="{C6F7CE4F-58E5-4B57-A05F-AB5C82ECBC6C}"/>
                </a:ext>
              </a:extLst>
            </p:cNvPr>
            <p:cNvSpPr>
              <a:spLocks/>
            </p:cNvSpPr>
            <p:nvPr/>
          </p:nvSpPr>
          <p:spPr bwMode="auto">
            <a:xfrm>
              <a:off x="5492930" y="4719768"/>
              <a:ext cx="100526" cy="106909"/>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3" y="10"/>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6" name="Freeform 1658">
              <a:extLst>
                <a:ext uri="{FF2B5EF4-FFF2-40B4-BE49-F238E27FC236}">
                  <a16:creationId xmlns:a16="http://schemas.microsoft.com/office/drawing/2014/main" id="{2C236AA6-CA03-4A51-8463-4B63F2CF7370}"/>
                </a:ext>
              </a:extLst>
            </p:cNvPr>
            <p:cNvSpPr>
              <a:spLocks/>
            </p:cNvSpPr>
            <p:nvPr/>
          </p:nvSpPr>
          <p:spPr bwMode="auto">
            <a:xfrm>
              <a:off x="5092422" y="4635199"/>
              <a:ext cx="100526" cy="106909"/>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3" y="11"/>
                    <a:pt x="7" y="14"/>
                    <a:pt x="3" y="10"/>
                  </a:cubicBezTo>
                  <a:cubicBezTo>
                    <a:pt x="0" y="7"/>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7" name="Freeform 1659">
              <a:extLst>
                <a:ext uri="{FF2B5EF4-FFF2-40B4-BE49-F238E27FC236}">
                  <a16:creationId xmlns:a16="http://schemas.microsoft.com/office/drawing/2014/main" id="{B112732E-FA0D-4ED1-AF2A-2962E24541B2}"/>
                </a:ext>
              </a:extLst>
            </p:cNvPr>
            <p:cNvSpPr>
              <a:spLocks/>
            </p:cNvSpPr>
            <p:nvPr/>
          </p:nvSpPr>
          <p:spPr bwMode="auto">
            <a:xfrm>
              <a:off x="5138696" y="4496377"/>
              <a:ext cx="100526" cy="108504"/>
            </a:xfrm>
            <a:custGeom>
              <a:avLst/>
              <a:gdLst>
                <a:gd name="T0" fmla="*/ 13 w 13"/>
                <a:gd name="T1" fmla="*/ 7 h 14"/>
                <a:gd name="T2" fmla="*/ 3 w 13"/>
                <a:gd name="T3" fmla="*/ 11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1"/>
                    <a:pt x="6"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8" name="Freeform 1660">
              <a:extLst>
                <a:ext uri="{FF2B5EF4-FFF2-40B4-BE49-F238E27FC236}">
                  <a16:creationId xmlns:a16="http://schemas.microsoft.com/office/drawing/2014/main" id="{2CA87DEE-645D-463A-91B5-D8E84AD83040}"/>
                </a:ext>
              </a:extLst>
            </p:cNvPr>
            <p:cNvSpPr>
              <a:spLocks/>
            </p:cNvSpPr>
            <p:nvPr/>
          </p:nvSpPr>
          <p:spPr bwMode="auto">
            <a:xfrm>
              <a:off x="4961579" y="4572969"/>
              <a:ext cx="92548" cy="108504"/>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19" name="Freeform 1661">
              <a:extLst>
                <a:ext uri="{FF2B5EF4-FFF2-40B4-BE49-F238E27FC236}">
                  <a16:creationId xmlns:a16="http://schemas.microsoft.com/office/drawing/2014/main" id="{EBE31E9A-5954-4187-A053-5E4C300442CF}"/>
                </a:ext>
              </a:extLst>
            </p:cNvPr>
            <p:cNvSpPr>
              <a:spLocks/>
            </p:cNvSpPr>
            <p:nvPr/>
          </p:nvSpPr>
          <p:spPr bwMode="auto">
            <a:xfrm>
              <a:off x="4830735" y="4643177"/>
              <a:ext cx="92548" cy="106909"/>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0"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0" name="Freeform 1662">
              <a:extLst>
                <a:ext uri="{FF2B5EF4-FFF2-40B4-BE49-F238E27FC236}">
                  <a16:creationId xmlns:a16="http://schemas.microsoft.com/office/drawing/2014/main" id="{77C863BF-B29A-4684-8257-6967E1CEA84A}"/>
                </a:ext>
              </a:extLst>
            </p:cNvPr>
            <p:cNvSpPr>
              <a:spLocks/>
            </p:cNvSpPr>
            <p:nvPr/>
          </p:nvSpPr>
          <p:spPr bwMode="auto">
            <a:xfrm>
              <a:off x="4754144" y="4504356"/>
              <a:ext cx="92548" cy="106909"/>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8"/>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1" name="Freeform 1663">
              <a:extLst>
                <a:ext uri="{FF2B5EF4-FFF2-40B4-BE49-F238E27FC236}">
                  <a16:creationId xmlns:a16="http://schemas.microsoft.com/office/drawing/2014/main" id="{EC4DA82E-EC7C-4874-9903-4BBC7CCEFDF0}"/>
                </a:ext>
              </a:extLst>
            </p:cNvPr>
            <p:cNvSpPr>
              <a:spLocks/>
            </p:cNvSpPr>
            <p:nvPr/>
          </p:nvSpPr>
          <p:spPr bwMode="auto">
            <a:xfrm>
              <a:off x="4770101" y="4357556"/>
              <a:ext cx="100526" cy="108504"/>
            </a:xfrm>
            <a:custGeom>
              <a:avLst/>
              <a:gdLst>
                <a:gd name="T0" fmla="*/ 13 w 13"/>
                <a:gd name="T1" fmla="*/ 6 h 14"/>
                <a:gd name="T2" fmla="*/ 4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4" y="10"/>
                  </a:cubicBezTo>
                  <a:cubicBezTo>
                    <a:pt x="0" y="7"/>
                    <a:pt x="1" y="0"/>
                    <a:pt x="6"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2" name="Freeform 1664">
              <a:extLst>
                <a:ext uri="{FF2B5EF4-FFF2-40B4-BE49-F238E27FC236}">
                  <a16:creationId xmlns:a16="http://schemas.microsoft.com/office/drawing/2014/main" id="{1E19C590-904D-4176-BCA9-4C9A573CFBD8}"/>
                </a:ext>
              </a:extLst>
            </p:cNvPr>
            <p:cNvSpPr>
              <a:spLocks/>
            </p:cNvSpPr>
            <p:nvPr/>
          </p:nvSpPr>
          <p:spPr bwMode="auto">
            <a:xfrm>
              <a:off x="4639257" y="4395852"/>
              <a:ext cx="92548" cy="116482"/>
            </a:xfrm>
            <a:custGeom>
              <a:avLst/>
              <a:gdLst>
                <a:gd name="T0" fmla="*/ 12 w 12"/>
                <a:gd name="T1" fmla="*/ 7 h 15"/>
                <a:gd name="T2" fmla="*/ 4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4" y="11"/>
                  </a:cubicBezTo>
                  <a:cubicBezTo>
                    <a:pt x="0" y="8"/>
                    <a:pt x="1" y="1"/>
                    <a:pt x="6"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3" name="Freeform 1665">
              <a:extLst>
                <a:ext uri="{FF2B5EF4-FFF2-40B4-BE49-F238E27FC236}">
                  <a16:creationId xmlns:a16="http://schemas.microsoft.com/office/drawing/2014/main" id="{6EC51B5C-C7DC-4A1E-89B3-745BC169B577}"/>
                </a:ext>
              </a:extLst>
            </p:cNvPr>
            <p:cNvSpPr>
              <a:spLocks/>
            </p:cNvSpPr>
            <p:nvPr/>
          </p:nvSpPr>
          <p:spPr bwMode="auto">
            <a:xfrm>
              <a:off x="4500436" y="4357556"/>
              <a:ext cx="92548" cy="108504"/>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2"/>
                    <a:pt x="7" y="14"/>
                    <a:pt x="4" y="11"/>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4" name="Freeform 1666">
              <a:extLst>
                <a:ext uri="{FF2B5EF4-FFF2-40B4-BE49-F238E27FC236}">
                  <a16:creationId xmlns:a16="http://schemas.microsoft.com/office/drawing/2014/main" id="{524D9CB6-D8B9-432D-A8D9-FE33BEF17D55}"/>
                </a:ext>
              </a:extLst>
            </p:cNvPr>
            <p:cNvSpPr>
              <a:spLocks/>
            </p:cNvSpPr>
            <p:nvPr/>
          </p:nvSpPr>
          <p:spPr bwMode="auto">
            <a:xfrm>
              <a:off x="4562666" y="4234691"/>
              <a:ext cx="98930" cy="108504"/>
            </a:xfrm>
            <a:custGeom>
              <a:avLst/>
              <a:gdLst>
                <a:gd name="T0" fmla="*/ 13 w 13"/>
                <a:gd name="T1" fmla="*/ 6 h 14"/>
                <a:gd name="T2" fmla="*/ 4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4" y="11"/>
                  </a:cubicBezTo>
                  <a:cubicBezTo>
                    <a:pt x="0" y="7"/>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5" name="Freeform 1667">
              <a:extLst>
                <a:ext uri="{FF2B5EF4-FFF2-40B4-BE49-F238E27FC236}">
                  <a16:creationId xmlns:a16="http://schemas.microsoft.com/office/drawing/2014/main" id="{61217E8A-9BE9-4FAE-B63D-591A86D3A84A}"/>
                </a:ext>
              </a:extLst>
            </p:cNvPr>
            <p:cNvSpPr>
              <a:spLocks/>
            </p:cNvSpPr>
            <p:nvPr/>
          </p:nvSpPr>
          <p:spPr bwMode="auto">
            <a:xfrm>
              <a:off x="4608940" y="4073530"/>
              <a:ext cx="98930" cy="114887"/>
            </a:xfrm>
            <a:custGeom>
              <a:avLst/>
              <a:gdLst>
                <a:gd name="T0" fmla="*/ 13 w 13"/>
                <a:gd name="T1" fmla="*/ 7 h 15"/>
                <a:gd name="T2" fmla="*/ 4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4" y="11"/>
                  </a:cubicBezTo>
                  <a:cubicBezTo>
                    <a:pt x="0" y="8"/>
                    <a:pt x="2" y="1"/>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6" name="Freeform 1668">
              <a:extLst>
                <a:ext uri="{FF2B5EF4-FFF2-40B4-BE49-F238E27FC236}">
                  <a16:creationId xmlns:a16="http://schemas.microsoft.com/office/drawing/2014/main" id="{C150FB01-F101-4C9F-821A-32A999D83F60}"/>
                </a:ext>
              </a:extLst>
            </p:cNvPr>
            <p:cNvSpPr>
              <a:spLocks/>
            </p:cNvSpPr>
            <p:nvPr/>
          </p:nvSpPr>
          <p:spPr bwMode="auto">
            <a:xfrm>
              <a:off x="4415866" y="4234691"/>
              <a:ext cx="92548" cy="116482"/>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3" y="11"/>
                  </a:cubicBezTo>
                  <a:cubicBezTo>
                    <a:pt x="0" y="8"/>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7" name="Freeform 1669">
              <a:extLst>
                <a:ext uri="{FF2B5EF4-FFF2-40B4-BE49-F238E27FC236}">
                  <a16:creationId xmlns:a16="http://schemas.microsoft.com/office/drawing/2014/main" id="{074F4B5A-CE9A-46ED-92FD-153DDE72FF02}"/>
                </a:ext>
              </a:extLst>
            </p:cNvPr>
            <p:cNvSpPr>
              <a:spLocks/>
            </p:cNvSpPr>
            <p:nvPr/>
          </p:nvSpPr>
          <p:spPr bwMode="auto">
            <a:xfrm>
              <a:off x="4293002" y="4272987"/>
              <a:ext cx="92548" cy="108504"/>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1"/>
                  </a:cubicBezTo>
                  <a:cubicBezTo>
                    <a:pt x="0" y="7"/>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8" name="Freeform 1670">
              <a:extLst>
                <a:ext uri="{FF2B5EF4-FFF2-40B4-BE49-F238E27FC236}">
                  <a16:creationId xmlns:a16="http://schemas.microsoft.com/office/drawing/2014/main" id="{484EEB1F-3318-4899-8400-498B976801AE}"/>
                </a:ext>
              </a:extLst>
            </p:cNvPr>
            <p:cNvSpPr>
              <a:spLocks/>
            </p:cNvSpPr>
            <p:nvPr/>
          </p:nvSpPr>
          <p:spPr bwMode="auto">
            <a:xfrm>
              <a:off x="4262684" y="4119804"/>
              <a:ext cx="92548" cy="114887"/>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29" name="Freeform 1671">
              <a:extLst>
                <a:ext uri="{FF2B5EF4-FFF2-40B4-BE49-F238E27FC236}">
                  <a16:creationId xmlns:a16="http://schemas.microsoft.com/office/drawing/2014/main" id="{6D14782D-62E2-4055-BE6E-864B46B7B8AC}"/>
                </a:ext>
              </a:extLst>
            </p:cNvPr>
            <p:cNvSpPr>
              <a:spLocks/>
            </p:cNvSpPr>
            <p:nvPr/>
          </p:nvSpPr>
          <p:spPr bwMode="auto">
            <a:xfrm>
              <a:off x="4178115" y="4212352"/>
              <a:ext cx="84569" cy="106909"/>
            </a:xfrm>
            <a:custGeom>
              <a:avLst/>
              <a:gdLst>
                <a:gd name="T0" fmla="*/ 11 w 11"/>
                <a:gd name="T1" fmla="*/ 7 h 14"/>
                <a:gd name="T2" fmla="*/ 3 w 11"/>
                <a:gd name="T3" fmla="*/ 11 h 14"/>
                <a:gd name="T4" fmla="*/ 5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0" y="1"/>
                    <a:pt x="5"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0" name="Freeform 1672">
              <a:extLst>
                <a:ext uri="{FF2B5EF4-FFF2-40B4-BE49-F238E27FC236}">
                  <a16:creationId xmlns:a16="http://schemas.microsoft.com/office/drawing/2014/main" id="{23FC69A1-5932-4E6B-99BC-0C5B74116782}"/>
                </a:ext>
              </a:extLst>
            </p:cNvPr>
            <p:cNvSpPr>
              <a:spLocks/>
            </p:cNvSpPr>
            <p:nvPr/>
          </p:nvSpPr>
          <p:spPr bwMode="auto">
            <a:xfrm>
              <a:off x="4238749" y="3966622"/>
              <a:ext cx="92548" cy="114887"/>
            </a:xfrm>
            <a:custGeom>
              <a:avLst/>
              <a:gdLst>
                <a:gd name="T0" fmla="*/ 12 w 12"/>
                <a:gd name="T1" fmla="*/ 7 h 15"/>
                <a:gd name="T2" fmla="*/ 3 w 12"/>
                <a:gd name="T3" fmla="*/ 12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2"/>
                  </a:cubicBezTo>
                  <a:cubicBezTo>
                    <a:pt x="0" y="8"/>
                    <a:pt x="1" y="1"/>
                    <a:pt x="6"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1" name="Freeform 1673">
              <a:extLst>
                <a:ext uri="{FF2B5EF4-FFF2-40B4-BE49-F238E27FC236}">
                  <a16:creationId xmlns:a16="http://schemas.microsoft.com/office/drawing/2014/main" id="{6BFDFF65-2D0A-4EE3-8606-8E8641EB723B}"/>
                </a:ext>
              </a:extLst>
            </p:cNvPr>
            <p:cNvSpPr>
              <a:spLocks/>
            </p:cNvSpPr>
            <p:nvPr/>
          </p:nvSpPr>
          <p:spPr bwMode="auto">
            <a:xfrm>
              <a:off x="4808396" y="4073530"/>
              <a:ext cx="100526" cy="114887"/>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7" y="15"/>
                    <a:pt x="3" y="11"/>
                  </a:cubicBezTo>
                  <a:cubicBezTo>
                    <a:pt x="0" y="8"/>
                    <a:pt x="1" y="1"/>
                    <a:pt x="7" y="0"/>
                  </a:cubicBezTo>
                  <a:cubicBezTo>
                    <a:pt x="11"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2" name="Freeform 1674">
              <a:extLst>
                <a:ext uri="{FF2B5EF4-FFF2-40B4-BE49-F238E27FC236}">
                  <a16:creationId xmlns:a16="http://schemas.microsoft.com/office/drawing/2014/main" id="{3973A1D5-20B6-461C-86C4-CA56588C8CAB}"/>
                </a:ext>
              </a:extLst>
            </p:cNvPr>
            <p:cNvSpPr>
              <a:spLocks/>
            </p:cNvSpPr>
            <p:nvPr/>
          </p:nvSpPr>
          <p:spPr bwMode="auto">
            <a:xfrm>
              <a:off x="4939239" y="4057574"/>
              <a:ext cx="100526" cy="108504"/>
            </a:xfrm>
            <a:custGeom>
              <a:avLst/>
              <a:gdLst>
                <a:gd name="T0" fmla="*/ 13 w 13"/>
                <a:gd name="T1" fmla="*/ 7 h 14"/>
                <a:gd name="T2" fmla="*/ 3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0"/>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3" name="Freeform 1675">
              <a:extLst>
                <a:ext uri="{FF2B5EF4-FFF2-40B4-BE49-F238E27FC236}">
                  <a16:creationId xmlns:a16="http://schemas.microsoft.com/office/drawing/2014/main" id="{57475406-CB32-4016-A204-DEBD13C97156}"/>
                </a:ext>
              </a:extLst>
            </p:cNvPr>
            <p:cNvSpPr>
              <a:spLocks/>
            </p:cNvSpPr>
            <p:nvPr/>
          </p:nvSpPr>
          <p:spPr bwMode="auto">
            <a:xfrm>
              <a:off x="5062104" y="4127782"/>
              <a:ext cx="100526" cy="106909"/>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3" y="11"/>
                  </a:cubicBezTo>
                  <a:cubicBezTo>
                    <a:pt x="0" y="7"/>
                    <a:pt x="1"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4" name="Freeform 1676">
              <a:extLst>
                <a:ext uri="{FF2B5EF4-FFF2-40B4-BE49-F238E27FC236}">
                  <a16:creationId xmlns:a16="http://schemas.microsoft.com/office/drawing/2014/main" id="{FD085D33-866A-4A61-847B-262D96764EA3}"/>
                </a:ext>
              </a:extLst>
            </p:cNvPr>
            <p:cNvSpPr>
              <a:spLocks/>
            </p:cNvSpPr>
            <p:nvPr/>
          </p:nvSpPr>
          <p:spPr bwMode="auto">
            <a:xfrm>
              <a:off x="5223265" y="4204374"/>
              <a:ext cx="108504" cy="106909"/>
            </a:xfrm>
            <a:custGeom>
              <a:avLst/>
              <a:gdLst>
                <a:gd name="T0" fmla="*/ 13 w 14"/>
                <a:gd name="T1" fmla="*/ 6 h 14"/>
                <a:gd name="T2" fmla="*/ 3 w 14"/>
                <a:gd name="T3" fmla="*/ 10 h 14"/>
                <a:gd name="T4" fmla="*/ 7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2"/>
                    <a:pt x="7" y="14"/>
                    <a:pt x="3" y="10"/>
                  </a:cubicBezTo>
                  <a:cubicBezTo>
                    <a:pt x="0" y="7"/>
                    <a:pt x="2" y="0"/>
                    <a:pt x="7" y="0"/>
                  </a:cubicBezTo>
                  <a:cubicBezTo>
                    <a:pt x="12" y="0"/>
                    <a:pt x="14"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5" name="Freeform 1677">
              <a:extLst>
                <a:ext uri="{FF2B5EF4-FFF2-40B4-BE49-F238E27FC236}">
                  <a16:creationId xmlns:a16="http://schemas.microsoft.com/office/drawing/2014/main" id="{4B0BCC26-BB97-4A8C-89C6-2BCA64EDCA63}"/>
                </a:ext>
              </a:extLst>
            </p:cNvPr>
            <p:cNvSpPr>
              <a:spLocks/>
            </p:cNvSpPr>
            <p:nvPr/>
          </p:nvSpPr>
          <p:spPr bwMode="auto">
            <a:xfrm>
              <a:off x="5362086" y="4220330"/>
              <a:ext cx="106908" cy="106909"/>
            </a:xfrm>
            <a:custGeom>
              <a:avLst/>
              <a:gdLst>
                <a:gd name="T0" fmla="*/ 14 w 14"/>
                <a:gd name="T1" fmla="*/ 6 h 14"/>
                <a:gd name="T2" fmla="*/ 4 w 14"/>
                <a:gd name="T3" fmla="*/ 10 h 14"/>
                <a:gd name="T4" fmla="*/ 8 w 14"/>
                <a:gd name="T5" fmla="*/ 0 h 14"/>
                <a:gd name="T6" fmla="*/ 14 w 14"/>
                <a:gd name="T7" fmla="*/ 6 h 14"/>
              </a:gdLst>
              <a:ahLst/>
              <a:cxnLst>
                <a:cxn ang="0">
                  <a:pos x="T0" y="T1"/>
                </a:cxn>
                <a:cxn ang="0">
                  <a:pos x="T2" y="T3"/>
                </a:cxn>
                <a:cxn ang="0">
                  <a:pos x="T4" y="T5"/>
                </a:cxn>
                <a:cxn ang="0">
                  <a:pos x="T6" y="T7"/>
                </a:cxn>
              </a:cxnLst>
              <a:rect l="0" t="0" r="r" b="b"/>
              <a:pathLst>
                <a:path w="14" h="14">
                  <a:moveTo>
                    <a:pt x="14" y="6"/>
                  </a:moveTo>
                  <a:cubicBezTo>
                    <a:pt x="14" y="12"/>
                    <a:pt x="7" y="14"/>
                    <a:pt x="4" y="10"/>
                  </a:cubicBezTo>
                  <a:cubicBezTo>
                    <a:pt x="0" y="6"/>
                    <a:pt x="2" y="0"/>
                    <a:pt x="8" y="0"/>
                  </a:cubicBezTo>
                  <a:cubicBezTo>
                    <a:pt x="12" y="0"/>
                    <a:pt x="14" y="4"/>
                    <a:pt x="1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6" name="Freeform 1678">
              <a:extLst>
                <a:ext uri="{FF2B5EF4-FFF2-40B4-BE49-F238E27FC236}">
                  <a16:creationId xmlns:a16="http://schemas.microsoft.com/office/drawing/2014/main" id="{A237075D-F402-4DF6-A481-0326501FDB00}"/>
                </a:ext>
              </a:extLst>
            </p:cNvPr>
            <p:cNvSpPr>
              <a:spLocks/>
            </p:cNvSpPr>
            <p:nvPr/>
          </p:nvSpPr>
          <p:spPr bwMode="auto">
            <a:xfrm>
              <a:off x="4884987" y="3866096"/>
              <a:ext cx="100526" cy="114887"/>
            </a:xfrm>
            <a:custGeom>
              <a:avLst/>
              <a:gdLst>
                <a:gd name="T0" fmla="*/ 13 w 13"/>
                <a:gd name="T1" fmla="*/ 6 h 15"/>
                <a:gd name="T2" fmla="*/ 3 w 13"/>
                <a:gd name="T3" fmla="*/ 10 h 15"/>
                <a:gd name="T4" fmla="*/ 7 w 13"/>
                <a:gd name="T5" fmla="*/ 0 h 15"/>
                <a:gd name="T6" fmla="*/ 13 w 13"/>
                <a:gd name="T7" fmla="*/ 6 h 15"/>
              </a:gdLst>
              <a:ahLst/>
              <a:cxnLst>
                <a:cxn ang="0">
                  <a:pos x="T0" y="T1"/>
                </a:cxn>
                <a:cxn ang="0">
                  <a:pos x="T2" y="T3"/>
                </a:cxn>
                <a:cxn ang="0">
                  <a:pos x="T4" y="T5"/>
                </a:cxn>
                <a:cxn ang="0">
                  <a:pos x="T6" y="T7"/>
                </a:cxn>
              </a:cxnLst>
              <a:rect l="0" t="0" r="r" b="b"/>
              <a:pathLst>
                <a:path w="13" h="15">
                  <a:moveTo>
                    <a:pt x="13" y="6"/>
                  </a:moveTo>
                  <a:cubicBezTo>
                    <a:pt x="12" y="12"/>
                    <a:pt x="6" y="15"/>
                    <a:pt x="3" y="10"/>
                  </a:cubicBezTo>
                  <a:cubicBezTo>
                    <a:pt x="0" y="7"/>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7" name="Freeform 1679">
              <a:extLst>
                <a:ext uri="{FF2B5EF4-FFF2-40B4-BE49-F238E27FC236}">
                  <a16:creationId xmlns:a16="http://schemas.microsoft.com/office/drawing/2014/main" id="{D87760CE-F6AF-4DE5-B33E-E9AA06A4E7B8}"/>
                </a:ext>
              </a:extLst>
            </p:cNvPr>
            <p:cNvSpPr>
              <a:spLocks/>
            </p:cNvSpPr>
            <p:nvPr/>
          </p:nvSpPr>
          <p:spPr bwMode="auto">
            <a:xfrm>
              <a:off x="4838714" y="3704935"/>
              <a:ext cx="100526" cy="114887"/>
            </a:xfrm>
            <a:custGeom>
              <a:avLst/>
              <a:gdLst>
                <a:gd name="T0" fmla="*/ 13 w 13"/>
                <a:gd name="T1" fmla="*/ 7 h 15"/>
                <a:gd name="T2" fmla="*/ 3 w 13"/>
                <a:gd name="T3" fmla="*/ 12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3"/>
                    <a:pt x="7" y="15"/>
                    <a:pt x="3" y="12"/>
                  </a:cubicBezTo>
                  <a:cubicBezTo>
                    <a:pt x="0" y="8"/>
                    <a:pt x="2" y="1"/>
                    <a:pt x="7" y="0"/>
                  </a:cubicBezTo>
                  <a:cubicBezTo>
                    <a:pt x="12"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8" name="Freeform 1680">
              <a:extLst>
                <a:ext uri="{FF2B5EF4-FFF2-40B4-BE49-F238E27FC236}">
                  <a16:creationId xmlns:a16="http://schemas.microsoft.com/office/drawing/2014/main" id="{530405B5-1C58-473A-9FEC-65E193A87E68}"/>
                </a:ext>
              </a:extLst>
            </p:cNvPr>
            <p:cNvSpPr>
              <a:spLocks/>
            </p:cNvSpPr>
            <p:nvPr/>
          </p:nvSpPr>
          <p:spPr bwMode="auto">
            <a:xfrm>
              <a:off x="4715849" y="3658661"/>
              <a:ext cx="100526" cy="114887"/>
            </a:xfrm>
            <a:custGeom>
              <a:avLst/>
              <a:gdLst>
                <a:gd name="T0" fmla="*/ 13 w 13"/>
                <a:gd name="T1" fmla="*/ 7 h 15"/>
                <a:gd name="T2" fmla="*/ 3 w 13"/>
                <a:gd name="T3" fmla="*/ 11 h 15"/>
                <a:gd name="T4" fmla="*/ 8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3" y="11"/>
                  </a:cubicBezTo>
                  <a:cubicBezTo>
                    <a:pt x="0" y="8"/>
                    <a:pt x="2" y="1"/>
                    <a:pt x="8" y="0"/>
                  </a:cubicBezTo>
                  <a:cubicBezTo>
                    <a:pt x="12"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39" name="Freeform 1681">
              <a:extLst>
                <a:ext uri="{FF2B5EF4-FFF2-40B4-BE49-F238E27FC236}">
                  <a16:creationId xmlns:a16="http://schemas.microsoft.com/office/drawing/2014/main" id="{E1EBE5A6-26C8-4D0D-91D7-43C9492F9BCD}"/>
                </a:ext>
              </a:extLst>
            </p:cNvPr>
            <p:cNvSpPr>
              <a:spLocks/>
            </p:cNvSpPr>
            <p:nvPr/>
          </p:nvSpPr>
          <p:spPr bwMode="auto">
            <a:xfrm>
              <a:off x="4585005" y="3620366"/>
              <a:ext cx="92548" cy="114887"/>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0" name="Freeform 1682">
              <a:extLst>
                <a:ext uri="{FF2B5EF4-FFF2-40B4-BE49-F238E27FC236}">
                  <a16:creationId xmlns:a16="http://schemas.microsoft.com/office/drawing/2014/main" id="{BE7C441A-900D-4CC8-9FC8-DD58F7F0B36F}"/>
                </a:ext>
              </a:extLst>
            </p:cNvPr>
            <p:cNvSpPr>
              <a:spLocks/>
            </p:cNvSpPr>
            <p:nvPr/>
          </p:nvSpPr>
          <p:spPr bwMode="auto">
            <a:xfrm>
              <a:off x="4532349" y="3757592"/>
              <a:ext cx="98930" cy="116482"/>
            </a:xfrm>
            <a:custGeom>
              <a:avLst/>
              <a:gdLst>
                <a:gd name="T0" fmla="*/ 13 w 13"/>
                <a:gd name="T1" fmla="*/ 7 h 15"/>
                <a:gd name="T2" fmla="*/ 3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7" y="15"/>
                    <a:pt x="3" y="11"/>
                  </a:cubicBezTo>
                  <a:cubicBezTo>
                    <a:pt x="0" y="7"/>
                    <a:pt x="2" y="0"/>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1" name="Freeform 1683">
              <a:extLst>
                <a:ext uri="{FF2B5EF4-FFF2-40B4-BE49-F238E27FC236}">
                  <a16:creationId xmlns:a16="http://schemas.microsoft.com/office/drawing/2014/main" id="{F143414A-284B-4FC8-BD58-09770D31833A}"/>
                </a:ext>
              </a:extLst>
            </p:cNvPr>
            <p:cNvSpPr>
              <a:spLocks/>
            </p:cNvSpPr>
            <p:nvPr/>
          </p:nvSpPr>
          <p:spPr bwMode="auto">
            <a:xfrm>
              <a:off x="4131841" y="3880457"/>
              <a:ext cx="84569" cy="116482"/>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6" y="15"/>
                    <a:pt x="3" y="11"/>
                  </a:cubicBezTo>
                  <a:cubicBezTo>
                    <a:pt x="0" y="8"/>
                    <a:pt x="2" y="1"/>
                    <a:pt x="6"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2" name="Freeform 1684">
              <a:extLst>
                <a:ext uri="{FF2B5EF4-FFF2-40B4-BE49-F238E27FC236}">
                  <a16:creationId xmlns:a16="http://schemas.microsoft.com/office/drawing/2014/main" id="{CCC849DA-53FF-4B10-81CB-F83AB3D3AD99}"/>
                </a:ext>
              </a:extLst>
            </p:cNvPr>
            <p:cNvSpPr>
              <a:spLocks/>
            </p:cNvSpPr>
            <p:nvPr/>
          </p:nvSpPr>
          <p:spPr bwMode="auto">
            <a:xfrm>
              <a:off x="4024932" y="3996939"/>
              <a:ext cx="84569" cy="114887"/>
            </a:xfrm>
            <a:custGeom>
              <a:avLst/>
              <a:gdLst>
                <a:gd name="T0" fmla="*/ 11 w 11"/>
                <a:gd name="T1" fmla="*/ 7 h 15"/>
                <a:gd name="T2" fmla="*/ 4 w 11"/>
                <a:gd name="T3" fmla="*/ 12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7" y="15"/>
                    <a:pt x="4" y="12"/>
                  </a:cubicBezTo>
                  <a:cubicBezTo>
                    <a:pt x="0" y="8"/>
                    <a:pt x="1" y="1"/>
                    <a:pt x="6"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3" name="Freeform 1685">
              <a:extLst>
                <a:ext uri="{FF2B5EF4-FFF2-40B4-BE49-F238E27FC236}">
                  <a16:creationId xmlns:a16="http://schemas.microsoft.com/office/drawing/2014/main" id="{314C78D7-2695-4F22-AA57-FE3F42DEE6CC}"/>
                </a:ext>
              </a:extLst>
            </p:cNvPr>
            <p:cNvSpPr>
              <a:spLocks/>
            </p:cNvSpPr>
            <p:nvPr/>
          </p:nvSpPr>
          <p:spPr bwMode="auto">
            <a:xfrm>
              <a:off x="4024932" y="3835779"/>
              <a:ext cx="76591" cy="114887"/>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8"/>
                    <a:pt x="1" y="1"/>
                    <a:pt x="6" y="0"/>
                  </a:cubicBezTo>
                  <a:cubicBezTo>
                    <a:pt x="9"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4" name="Freeform 1686">
              <a:extLst>
                <a:ext uri="{FF2B5EF4-FFF2-40B4-BE49-F238E27FC236}">
                  <a16:creationId xmlns:a16="http://schemas.microsoft.com/office/drawing/2014/main" id="{06009454-6F04-4741-829C-F70B16D6EBA4}"/>
                </a:ext>
              </a:extLst>
            </p:cNvPr>
            <p:cNvSpPr>
              <a:spLocks/>
            </p:cNvSpPr>
            <p:nvPr/>
          </p:nvSpPr>
          <p:spPr bwMode="auto">
            <a:xfrm>
              <a:off x="3932385" y="3926731"/>
              <a:ext cx="76591" cy="11648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9"/>
                    <a:pt x="1" y="1"/>
                    <a:pt x="6" y="0"/>
                  </a:cubicBezTo>
                  <a:cubicBezTo>
                    <a:pt x="9"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5" name="Freeform 1687">
              <a:extLst>
                <a:ext uri="{FF2B5EF4-FFF2-40B4-BE49-F238E27FC236}">
                  <a16:creationId xmlns:a16="http://schemas.microsoft.com/office/drawing/2014/main" id="{E8D22743-2E17-415A-93BC-693D73062D7A}"/>
                </a:ext>
              </a:extLst>
            </p:cNvPr>
            <p:cNvSpPr>
              <a:spLocks/>
            </p:cNvSpPr>
            <p:nvPr/>
          </p:nvSpPr>
          <p:spPr bwMode="auto">
            <a:xfrm>
              <a:off x="3870154" y="4089487"/>
              <a:ext cx="76591" cy="106909"/>
            </a:xfrm>
            <a:custGeom>
              <a:avLst/>
              <a:gdLst>
                <a:gd name="T0" fmla="*/ 10 w 10"/>
                <a:gd name="T1" fmla="*/ 6 h 14"/>
                <a:gd name="T2" fmla="*/ 3 w 10"/>
                <a:gd name="T3" fmla="*/ 11 h 14"/>
                <a:gd name="T4" fmla="*/ 5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10" y="12"/>
                    <a:pt x="6" y="14"/>
                    <a:pt x="3" y="11"/>
                  </a:cubicBezTo>
                  <a:cubicBezTo>
                    <a:pt x="0" y="8"/>
                    <a:pt x="1" y="1"/>
                    <a:pt x="5" y="0"/>
                  </a:cubicBezTo>
                  <a:cubicBezTo>
                    <a:pt x="8"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6" name="Freeform 1688">
              <a:extLst>
                <a:ext uri="{FF2B5EF4-FFF2-40B4-BE49-F238E27FC236}">
                  <a16:creationId xmlns:a16="http://schemas.microsoft.com/office/drawing/2014/main" id="{8735D80A-4573-4FC2-BAFD-22E55A608BA0}"/>
                </a:ext>
              </a:extLst>
            </p:cNvPr>
            <p:cNvSpPr>
              <a:spLocks/>
            </p:cNvSpPr>
            <p:nvPr/>
          </p:nvSpPr>
          <p:spPr bwMode="auto">
            <a:xfrm>
              <a:off x="3801542" y="3973004"/>
              <a:ext cx="68613" cy="108504"/>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6" y="14"/>
                    <a:pt x="3" y="11"/>
                  </a:cubicBezTo>
                  <a:cubicBezTo>
                    <a:pt x="0" y="8"/>
                    <a:pt x="1" y="0"/>
                    <a:pt x="5" y="0"/>
                  </a:cubicBezTo>
                  <a:cubicBezTo>
                    <a:pt x="8" y="0"/>
                    <a:pt x="9"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7" name="Freeform 1689">
              <a:extLst>
                <a:ext uri="{FF2B5EF4-FFF2-40B4-BE49-F238E27FC236}">
                  <a16:creationId xmlns:a16="http://schemas.microsoft.com/office/drawing/2014/main" id="{FD7AC542-2A5A-4367-99EA-88952E2DC262}"/>
                </a:ext>
              </a:extLst>
            </p:cNvPr>
            <p:cNvSpPr>
              <a:spLocks/>
            </p:cNvSpPr>
            <p:nvPr/>
          </p:nvSpPr>
          <p:spPr bwMode="auto">
            <a:xfrm>
              <a:off x="3731333" y="3850139"/>
              <a:ext cx="70209" cy="116482"/>
            </a:xfrm>
            <a:custGeom>
              <a:avLst/>
              <a:gdLst>
                <a:gd name="T0" fmla="*/ 9 w 9"/>
                <a:gd name="T1" fmla="*/ 7 h 15"/>
                <a:gd name="T2" fmla="*/ 3 w 9"/>
                <a:gd name="T3" fmla="*/ 13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8" y="12"/>
                    <a:pt x="5" y="15"/>
                    <a:pt x="3" y="13"/>
                  </a:cubicBezTo>
                  <a:cubicBezTo>
                    <a:pt x="0" y="10"/>
                    <a:pt x="1" y="1"/>
                    <a:pt x="5" y="1"/>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8" name="Freeform 1690">
              <a:extLst>
                <a:ext uri="{FF2B5EF4-FFF2-40B4-BE49-F238E27FC236}">
                  <a16:creationId xmlns:a16="http://schemas.microsoft.com/office/drawing/2014/main" id="{93CC6286-7569-4711-BF95-667C7F56A506}"/>
                </a:ext>
              </a:extLst>
            </p:cNvPr>
            <p:cNvSpPr>
              <a:spLocks/>
            </p:cNvSpPr>
            <p:nvPr/>
          </p:nvSpPr>
          <p:spPr bwMode="auto">
            <a:xfrm>
              <a:off x="3708994" y="3696957"/>
              <a:ext cx="68613" cy="106909"/>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2"/>
                  </a:cubicBezTo>
                  <a:cubicBezTo>
                    <a:pt x="0" y="9"/>
                    <a:pt x="1" y="1"/>
                    <a:pt x="5" y="0"/>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49" name="Freeform 1691">
              <a:extLst>
                <a:ext uri="{FF2B5EF4-FFF2-40B4-BE49-F238E27FC236}">
                  <a16:creationId xmlns:a16="http://schemas.microsoft.com/office/drawing/2014/main" id="{2E00EBA1-6FC4-4B0B-8C49-DD57AD63904A}"/>
                </a:ext>
              </a:extLst>
            </p:cNvPr>
            <p:cNvSpPr>
              <a:spLocks/>
            </p:cNvSpPr>
            <p:nvPr/>
          </p:nvSpPr>
          <p:spPr bwMode="auto">
            <a:xfrm>
              <a:off x="3886111" y="3795887"/>
              <a:ext cx="68613" cy="116482"/>
            </a:xfrm>
            <a:custGeom>
              <a:avLst/>
              <a:gdLst>
                <a:gd name="T0" fmla="*/ 9 w 9"/>
                <a:gd name="T1" fmla="*/ 7 h 15"/>
                <a:gd name="T2" fmla="*/ 2 w 9"/>
                <a:gd name="T3" fmla="*/ 12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9" y="12"/>
                    <a:pt x="5" y="15"/>
                    <a:pt x="2" y="12"/>
                  </a:cubicBezTo>
                  <a:cubicBezTo>
                    <a:pt x="0" y="9"/>
                    <a:pt x="1" y="1"/>
                    <a:pt x="5" y="1"/>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0" name="Freeform 1692">
              <a:extLst>
                <a:ext uri="{FF2B5EF4-FFF2-40B4-BE49-F238E27FC236}">
                  <a16:creationId xmlns:a16="http://schemas.microsoft.com/office/drawing/2014/main" id="{759C3318-3A2B-4861-B522-EA29817C868A}"/>
                </a:ext>
              </a:extLst>
            </p:cNvPr>
            <p:cNvSpPr>
              <a:spLocks/>
            </p:cNvSpPr>
            <p:nvPr/>
          </p:nvSpPr>
          <p:spPr bwMode="auto">
            <a:xfrm>
              <a:off x="3978659" y="3696957"/>
              <a:ext cx="76591" cy="114887"/>
            </a:xfrm>
            <a:custGeom>
              <a:avLst/>
              <a:gdLst>
                <a:gd name="T0" fmla="*/ 10 w 10"/>
                <a:gd name="T1" fmla="*/ 7 h 15"/>
                <a:gd name="T2" fmla="*/ 3 w 10"/>
                <a:gd name="T3" fmla="*/ 12 h 15"/>
                <a:gd name="T4" fmla="*/ 6 w 10"/>
                <a:gd name="T5" fmla="*/ 1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5" y="15"/>
                    <a:pt x="3" y="12"/>
                  </a:cubicBezTo>
                  <a:cubicBezTo>
                    <a:pt x="0" y="9"/>
                    <a:pt x="1" y="1"/>
                    <a:pt x="6" y="1"/>
                  </a:cubicBezTo>
                  <a:cubicBezTo>
                    <a:pt x="9" y="0"/>
                    <a:pt x="10" y="5"/>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1" name="Freeform 1693">
              <a:extLst>
                <a:ext uri="{FF2B5EF4-FFF2-40B4-BE49-F238E27FC236}">
                  <a16:creationId xmlns:a16="http://schemas.microsoft.com/office/drawing/2014/main" id="{5FE71859-538A-441A-9A37-B8A9EEBD5EA8}"/>
                </a:ext>
              </a:extLst>
            </p:cNvPr>
            <p:cNvSpPr>
              <a:spLocks/>
            </p:cNvSpPr>
            <p:nvPr/>
          </p:nvSpPr>
          <p:spPr bwMode="auto">
            <a:xfrm>
              <a:off x="4077589" y="3596431"/>
              <a:ext cx="84569" cy="114887"/>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2" name="Freeform 1694">
              <a:extLst>
                <a:ext uri="{FF2B5EF4-FFF2-40B4-BE49-F238E27FC236}">
                  <a16:creationId xmlns:a16="http://schemas.microsoft.com/office/drawing/2014/main" id="{0BEB31F4-C3B9-4380-9157-915C3CD33CA8}"/>
                </a:ext>
              </a:extLst>
            </p:cNvPr>
            <p:cNvSpPr>
              <a:spLocks/>
            </p:cNvSpPr>
            <p:nvPr/>
          </p:nvSpPr>
          <p:spPr bwMode="auto">
            <a:xfrm>
              <a:off x="4178115" y="3511862"/>
              <a:ext cx="84569" cy="108504"/>
            </a:xfrm>
            <a:custGeom>
              <a:avLst/>
              <a:gdLst>
                <a:gd name="T0" fmla="*/ 11 w 11"/>
                <a:gd name="T1" fmla="*/ 6 h 14"/>
                <a:gd name="T2" fmla="*/ 3 w 11"/>
                <a:gd name="T3" fmla="*/ 11 h 14"/>
                <a:gd name="T4" fmla="*/ 7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0" y="12"/>
                    <a:pt x="5" y="14"/>
                    <a:pt x="3" y="11"/>
                  </a:cubicBezTo>
                  <a:cubicBezTo>
                    <a:pt x="0" y="7"/>
                    <a:pt x="2" y="0"/>
                    <a:pt x="7" y="0"/>
                  </a:cubicBezTo>
                  <a:cubicBezTo>
                    <a:pt x="10"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3" name="Freeform 1695">
              <a:extLst>
                <a:ext uri="{FF2B5EF4-FFF2-40B4-BE49-F238E27FC236}">
                  <a16:creationId xmlns:a16="http://schemas.microsoft.com/office/drawing/2014/main" id="{0260469F-B068-4981-847E-9D91F427845F}"/>
                </a:ext>
              </a:extLst>
            </p:cNvPr>
            <p:cNvSpPr>
              <a:spLocks/>
            </p:cNvSpPr>
            <p:nvPr/>
          </p:nvSpPr>
          <p:spPr bwMode="auto">
            <a:xfrm>
              <a:off x="3801542" y="3688979"/>
              <a:ext cx="68613" cy="106909"/>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5" y="14"/>
                    <a:pt x="3" y="11"/>
                  </a:cubicBezTo>
                  <a:cubicBezTo>
                    <a:pt x="0" y="8"/>
                    <a:pt x="1" y="1"/>
                    <a:pt x="5" y="0"/>
                  </a:cubicBezTo>
                  <a:cubicBezTo>
                    <a:pt x="8" y="0"/>
                    <a:pt x="9"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4" name="Freeform 1696">
              <a:extLst>
                <a:ext uri="{FF2B5EF4-FFF2-40B4-BE49-F238E27FC236}">
                  <a16:creationId xmlns:a16="http://schemas.microsoft.com/office/drawing/2014/main" id="{0A535AEA-C817-497E-8BBD-B551F52D2962}"/>
                </a:ext>
              </a:extLst>
            </p:cNvPr>
            <p:cNvSpPr>
              <a:spLocks/>
            </p:cNvSpPr>
            <p:nvPr/>
          </p:nvSpPr>
          <p:spPr bwMode="auto">
            <a:xfrm>
              <a:off x="3894089" y="3642705"/>
              <a:ext cx="76591" cy="108504"/>
            </a:xfrm>
            <a:custGeom>
              <a:avLst/>
              <a:gdLst>
                <a:gd name="T0" fmla="*/ 9 w 10"/>
                <a:gd name="T1" fmla="*/ 7 h 14"/>
                <a:gd name="T2" fmla="*/ 2 w 10"/>
                <a:gd name="T3" fmla="*/ 11 h 14"/>
                <a:gd name="T4" fmla="*/ 5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2" y="11"/>
                  </a:cubicBezTo>
                  <a:cubicBezTo>
                    <a:pt x="0" y="8"/>
                    <a:pt x="1" y="1"/>
                    <a:pt x="5"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5" name="Freeform 1697">
              <a:extLst>
                <a:ext uri="{FF2B5EF4-FFF2-40B4-BE49-F238E27FC236}">
                  <a16:creationId xmlns:a16="http://schemas.microsoft.com/office/drawing/2014/main" id="{B30A45FC-7BF7-48B4-A149-0D858E62C00B}"/>
                </a:ext>
              </a:extLst>
            </p:cNvPr>
            <p:cNvSpPr>
              <a:spLocks/>
            </p:cNvSpPr>
            <p:nvPr/>
          </p:nvSpPr>
          <p:spPr bwMode="auto">
            <a:xfrm>
              <a:off x="3970680" y="3535796"/>
              <a:ext cx="76591" cy="106909"/>
            </a:xfrm>
            <a:custGeom>
              <a:avLst/>
              <a:gdLst>
                <a:gd name="T0" fmla="*/ 10 w 10"/>
                <a:gd name="T1" fmla="*/ 6 h 14"/>
                <a:gd name="T2" fmla="*/ 3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6" y="0"/>
                  </a:cubicBezTo>
                  <a:cubicBezTo>
                    <a:pt x="9"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6" name="Freeform 1698">
              <a:extLst>
                <a:ext uri="{FF2B5EF4-FFF2-40B4-BE49-F238E27FC236}">
                  <a16:creationId xmlns:a16="http://schemas.microsoft.com/office/drawing/2014/main" id="{8D031526-0901-410B-A072-CCE23533C2EE}"/>
                </a:ext>
              </a:extLst>
            </p:cNvPr>
            <p:cNvSpPr>
              <a:spLocks/>
            </p:cNvSpPr>
            <p:nvPr/>
          </p:nvSpPr>
          <p:spPr bwMode="auto">
            <a:xfrm>
              <a:off x="4085567" y="3443249"/>
              <a:ext cx="84569" cy="114887"/>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2" y="1"/>
                    <a:pt x="6"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7" name="Freeform 1699">
              <a:extLst>
                <a:ext uri="{FF2B5EF4-FFF2-40B4-BE49-F238E27FC236}">
                  <a16:creationId xmlns:a16="http://schemas.microsoft.com/office/drawing/2014/main" id="{6A76187D-5BCE-4C6C-9BA3-9BD5E76607C0}"/>
                </a:ext>
              </a:extLst>
            </p:cNvPr>
            <p:cNvSpPr>
              <a:spLocks/>
            </p:cNvSpPr>
            <p:nvPr/>
          </p:nvSpPr>
          <p:spPr bwMode="auto">
            <a:xfrm>
              <a:off x="4186093" y="3358679"/>
              <a:ext cx="92548" cy="114887"/>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3" y="1"/>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8" name="Freeform 1700">
              <a:extLst>
                <a:ext uri="{FF2B5EF4-FFF2-40B4-BE49-F238E27FC236}">
                  <a16:creationId xmlns:a16="http://schemas.microsoft.com/office/drawing/2014/main" id="{888A8F89-7225-48A7-A95B-0C43E115FC3F}"/>
                </a:ext>
              </a:extLst>
            </p:cNvPr>
            <p:cNvSpPr>
              <a:spLocks/>
            </p:cNvSpPr>
            <p:nvPr/>
          </p:nvSpPr>
          <p:spPr bwMode="auto">
            <a:xfrm>
              <a:off x="4278641" y="3419314"/>
              <a:ext cx="90952" cy="108504"/>
            </a:xfrm>
            <a:custGeom>
              <a:avLst/>
              <a:gdLst>
                <a:gd name="T0" fmla="*/ 12 w 12"/>
                <a:gd name="T1" fmla="*/ 6 h 14"/>
                <a:gd name="T2" fmla="*/ 3 w 12"/>
                <a:gd name="T3" fmla="*/ 11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6" y="14"/>
                    <a:pt x="3" y="11"/>
                  </a:cubicBezTo>
                  <a:cubicBezTo>
                    <a:pt x="0" y="7"/>
                    <a:pt x="3"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59" name="Freeform 1701">
              <a:extLst>
                <a:ext uri="{FF2B5EF4-FFF2-40B4-BE49-F238E27FC236}">
                  <a16:creationId xmlns:a16="http://schemas.microsoft.com/office/drawing/2014/main" id="{FF9586C5-937B-45C1-B56E-5809CA4C56C9}"/>
                </a:ext>
              </a:extLst>
            </p:cNvPr>
            <p:cNvSpPr>
              <a:spLocks/>
            </p:cNvSpPr>
            <p:nvPr/>
          </p:nvSpPr>
          <p:spPr bwMode="auto">
            <a:xfrm>
              <a:off x="4407888" y="3381019"/>
              <a:ext cx="92548" cy="108504"/>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6"/>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0" name="Freeform 1702">
              <a:extLst>
                <a:ext uri="{FF2B5EF4-FFF2-40B4-BE49-F238E27FC236}">
                  <a16:creationId xmlns:a16="http://schemas.microsoft.com/office/drawing/2014/main" id="{675FEC3B-C3A1-4F9C-91F7-47C98850B9CC}"/>
                </a:ext>
              </a:extLst>
            </p:cNvPr>
            <p:cNvSpPr>
              <a:spLocks/>
            </p:cNvSpPr>
            <p:nvPr/>
          </p:nvSpPr>
          <p:spPr bwMode="auto">
            <a:xfrm>
              <a:off x="4508414" y="3304427"/>
              <a:ext cx="100526" cy="106909"/>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0"/>
                    <a:pt x="7" y="0"/>
                  </a:cubicBezTo>
                  <a:cubicBezTo>
                    <a:pt x="11"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1" name="Freeform 1703">
              <a:extLst>
                <a:ext uri="{FF2B5EF4-FFF2-40B4-BE49-F238E27FC236}">
                  <a16:creationId xmlns:a16="http://schemas.microsoft.com/office/drawing/2014/main" id="{5387488C-0773-4E1D-AE77-A0D3922186A5}"/>
                </a:ext>
              </a:extLst>
            </p:cNvPr>
            <p:cNvSpPr>
              <a:spLocks/>
            </p:cNvSpPr>
            <p:nvPr/>
          </p:nvSpPr>
          <p:spPr bwMode="auto">
            <a:xfrm>
              <a:off x="4623301" y="3350701"/>
              <a:ext cx="92548" cy="106909"/>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7"/>
                    <a:pt x="2" y="1"/>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2" name="Freeform 1704">
              <a:extLst>
                <a:ext uri="{FF2B5EF4-FFF2-40B4-BE49-F238E27FC236}">
                  <a16:creationId xmlns:a16="http://schemas.microsoft.com/office/drawing/2014/main" id="{A03FCACD-7C80-42A3-8010-5D15ED162AD3}"/>
                </a:ext>
              </a:extLst>
            </p:cNvPr>
            <p:cNvSpPr>
              <a:spLocks/>
            </p:cNvSpPr>
            <p:nvPr/>
          </p:nvSpPr>
          <p:spPr bwMode="auto">
            <a:xfrm>
              <a:off x="4423845" y="3203901"/>
              <a:ext cx="92548" cy="108504"/>
            </a:xfrm>
            <a:custGeom>
              <a:avLst/>
              <a:gdLst>
                <a:gd name="T0" fmla="*/ 12 w 12"/>
                <a:gd name="T1" fmla="*/ 7 h 14"/>
                <a:gd name="T2" fmla="*/ 2 w 12"/>
                <a:gd name="T3" fmla="*/ 11 h 14"/>
                <a:gd name="T4" fmla="*/ 8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5" y="14"/>
                    <a:pt x="2" y="11"/>
                  </a:cubicBezTo>
                  <a:cubicBezTo>
                    <a:pt x="0" y="7"/>
                    <a:pt x="3" y="1"/>
                    <a:pt x="8"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3" name="Freeform 1705">
              <a:extLst>
                <a:ext uri="{FF2B5EF4-FFF2-40B4-BE49-F238E27FC236}">
                  <a16:creationId xmlns:a16="http://schemas.microsoft.com/office/drawing/2014/main" id="{67B78819-1963-4A6F-A1AA-A764AEABED16}"/>
                </a:ext>
              </a:extLst>
            </p:cNvPr>
            <p:cNvSpPr>
              <a:spLocks/>
            </p:cNvSpPr>
            <p:nvPr/>
          </p:nvSpPr>
          <p:spPr bwMode="auto">
            <a:xfrm>
              <a:off x="4508414" y="2958171"/>
              <a:ext cx="92548" cy="100526"/>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2" y="0"/>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4" name="Freeform 1706">
              <a:extLst>
                <a:ext uri="{FF2B5EF4-FFF2-40B4-BE49-F238E27FC236}">
                  <a16:creationId xmlns:a16="http://schemas.microsoft.com/office/drawing/2014/main" id="{3240BAC9-20DD-422D-8C68-42CC3EAC5C1A}"/>
                </a:ext>
              </a:extLst>
            </p:cNvPr>
            <p:cNvSpPr>
              <a:spLocks/>
            </p:cNvSpPr>
            <p:nvPr/>
          </p:nvSpPr>
          <p:spPr bwMode="auto">
            <a:xfrm>
              <a:off x="4616918" y="2865624"/>
              <a:ext cx="98930" cy="100526"/>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5" name="Freeform 1707">
              <a:extLst>
                <a:ext uri="{FF2B5EF4-FFF2-40B4-BE49-F238E27FC236}">
                  <a16:creationId xmlns:a16="http://schemas.microsoft.com/office/drawing/2014/main" id="{24C79059-7113-436B-94C4-9C801432E401}"/>
                </a:ext>
              </a:extLst>
            </p:cNvPr>
            <p:cNvSpPr>
              <a:spLocks/>
            </p:cNvSpPr>
            <p:nvPr/>
          </p:nvSpPr>
          <p:spPr bwMode="auto">
            <a:xfrm>
              <a:off x="4739783" y="2789033"/>
              <a:ext cx="98930" cy="100526"/>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4" y="13"/>
                    <a:pt x="2" y="9"/>
                  </a:cubicBezTo>
                  <a:cubicBezTo>
                    <a:pt x="0" y="6"/>
                    <a:pt x="3"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6" name="Freeform 1708">
              <a:extLst>
                <a:ext uri="{FF2B5EF4-FFF2-40B4-BE49-F238E27FC236}">
                  <a16:creationId xmlns:a16="http://schemas.microsoft.com/office/drawing/2014/main" id="{7814F87D-14EC-47A7-89E4-5C77FBE8D9A9}"/>
                </a:ext>
              </a:extLst>
            </p:cNvPr>
            <p:cNvSpPr>
              <a:spLocks/>
            </p:cNvSpPr>
            <p:nvPr/>
          </p:nvSpPr>
          <p:spPr bwMode="auto">
            <a:xfrm>
              <a:off x="4639257" y="2734781"/>
              <a:ext cx="92548" cy="100526"/>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1"/>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7" name="Freeform 1709">
              <a:extLst>
                <a:ext uri="{FF2B5EF4-FFF2-40B4-BE49-F238E27FC236}">
                  <a16:creationId xmlns:a16="http://schemas.microsoft.com/office/drawing/2014/main" id="{EF878C49-4003-4993-B4C3-A0DCADD5C626}"/>
                </a:ext>
              </a:extLst>
            </p:cNvPr>
            <p:cNvSpPr>
              <a:spLocks/>
            </p:cNvSpPr>
            <p:nvPr/>
          </p:nvSpPr>
          <p:spPr bwMode="auto">
            <a:xfrm>
              <a:off x="4931261" y="2758715"/>
              <a:ext cx="100526" cy="98930"/>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8" name="Freeform 1710">
              <a:extLst>
                <a:ext uri="{FF2B5EF4-FFF2-40B4-BE49-F238E27FC236}">
                  <a16:creationId xmlns:a16="http://schemas.microsoft.com/office/drawing/2014/main" id="{68F633C1-42E1-41CF-B7B9-2B304F1EB3CF}"/>
                </a:ext>
              </a:extLst>
            </p:cNvPr>
            <p:cNvSpPr>
              <a:spLocks/>
            </p:cNvSpPr>
            <p:nvPr/>
          </p:nvSpPr>
          <p:spPr bwMode="auto">
            <a:xfrm>
              <a:off x="4838714" y="2680528"/>
              <a:ext cx="100526" cy="100526"/>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69" name="Freeform 1711">
              <a:extLst>
                <a:ext uri="{FF2B5EF4-FFF2-40B4-BE49-F238E27FC236}">
                  <a16:creationId xmlns:a16="http://schemas.microsoft.com/office/drawing/2014/main" id="{18842115-8273-42E3-8FDE-4F99DCBE7069}"/>
                </a:ext>
              </a:extLst>
            </p:cNvPr>
            <p:cNvSpPr>
              <a:spLocks/>
            </p:cNvSpPr>
            <p:nvPr/>
          </p:nvSpPr>
          <p:spPr bwMode="auto">
            <a:xfrm>
              <a:off x="4939239" y="2603937"/>
              <a:ext cx="92548" cy="9254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2" y="1"/>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0" name="Freeform 1712">
              <a:extLst>
                <a:ext uri="{FF2B5EF4-FFF2-40B4-BE49-F238E27FC236}">
                  <a16:creationId xmlns:a16="http://schemas.microsoft.com/office/drawing/2014/main" id="{DFAD5C48-4987-4A52-80D5-3AD8104691E6}"/>
                </a:ext>
              </a:extLst>
            </p:cNvPr>
            <p:cNvSpPr>
              <a:spLocks/>
            </p:cNvSpPr>
            <p:nvPr/>
          </p:nvSpPr>
          <p:spPr bwMode="auto">
            <a:xfrm>
              <a:off x="4731805" y="2642233"/>
              <a:ext cx="92548" cy="92548"/>
            </a:xfrm>
            <a:custGeom>
              <a:avLst/>
              <a:gdLst>
                <a:gd name="T0" fmla="*/ 12 w 12"/>
                <a:gd name="T1" fmla="*/ 5 h 12"/>
                <a:gd name="T2" fmla="*/ 2 w 12"/>
                <a:gd name="T3" fmla="*/ 9 h 12"/>
                <a:gd name="T4" fmla="*/ 8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0" y="10"/>
                    <a:pt x="4" y="12"/>
                    <a:pt x="2" y="9"/>
                  </a:cubicBezTo>
                  <a:cubicBezTo>
                    <a:pt x="0" y="6"/>
                    <a:pt x="3" y="0"/>
                    <a:pt x="8" y="0"/>
                  </a:cubicBezTo>
                  <a:cubicBezTo>
                    <a:pt x="12" y="0"/>
                    <a:pt x="12" y="3"/>
                    <a:pt x="12"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1" name="Freeform 1713">
              <a:extLst>
                <a:ext uri="{FF2B5EF4-FFF2-40B4-BE49-F238E27FC236}">
                  <a16:creationId xmlns:a16="http://schemas.microsoft.com/office/drawing/2014/main" id="{90438F55-97EA-4F95-B963-52F00AA3105A}"/>
                </a:ext>
              </a:extLst>
            </p:cNvPr>
            <p:cNvSpPr>
              <a:spLocks/>
            </p:cNvSpPr>
            <p:nvPr/>
          </p:nvSpPr>
          <p:spPr bwMode="auto">
            <a:xfrm>
              <a:off x="4830735" y="2549685"/>
              <a:ext cx="92548" cy="9254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1" y="9"/>
                  </a:cubicBezTo>
                  <a:cubicBezTo>
                    <a:pt x="0" y="6"/>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2" name="Freeform 1714">
              <a:extLst>
                <a:ext uri="{FF2B5EF4-FFF2-40B4-BE49-F238E27FC236}">
                  <a16:creationId xmlns:a16="http://schemas.microsoft.com/office/drawing/2014/main" id="{38CFAD8A-3096-4221-9E0A-FD59667C800B}"/>
                </a:ext>
              </a:extLst>
            </p:cNvPr>
            <p:cNvSpPr>
              <a:spLocks/>
            </p:cNvSpPr>
            <p:nvPr/>
          </p:nvSpPr>
          <p:spPr bwMode="auto">
            <a:xfrm>
              <a:off x="4931261" y="2465116"/>
              <a:ext cx="92548" cy="92548"/>
            </a:xfrm>
            <a:custGeom>
              <a:avLst/>
              <a:gdLst>
                <a:gd name="T0" fmla="*/ 11 w 12"/>
                <a:gd name="T1" fmla="*/ 6 h 12"/>
                <a:gd name="T2" fmla="*/ 2 w 12"/>
                <a:gd name="T3" fmla="*/ 9 h 12"/>
                <a:gd name="T4" fmla="*/ 8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3" y="1"/>
                    <a:pt x="8"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3" name="Freeform 1715">
              <a:extLst>
                <a:ext uri="{FF2B5EF4-FFF2-40B4-BE49-F238E27FC236}">
                  <a16:creationId xmlns:a16="http://schemas.microsoft.com/office/drawing/2014/main" id="{E269E06D-07E2-4755-B530-0108BFB907C4}"/>
                </a:ext>
              </a:extLst>
            </p:cNvPr>
            <p:cNvSpPr>
              <a:spLocks/>
            </p:cNvSpPr>
            <p:nvPr/>
          </p:nvSpPr>
          <p:spPr bwMode="auto">
            <a:xfrm>
              <a:off x="4838714" y="2418842"/>
              <a:ext cx="92548" cy="92548"/>
            </a:xfrm>
            <a:custGeom>
              <a:avLst/>
              <a:gdLst>
                <a:gd name="T0" fmla="*/ 11 w 12"/>
                <a:gd name="T1" fmla="*/ 5 h 12"/>
                <a:gd name="T2" fmla="*/ 1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4" name="Freeform 1716">
              <a:extLst>
                <a:ext uri="{FF2B5EF4-FFF2-40B4-BE49-F238E27FC236}">
                  <a16:creationId xmlns:a16="http://schemas.microsoft.com/office/drawing/2014/main" id="{E505CD58-90C9-4A4A-BAA3-4AC38B996A06}"/>
                </a:ext>
              </a:extLst>
            </p:cNvPr>
            <p:cNvSpPr>
              <a:spLocks/>
            </p:cNvSpPr>
            <p:nvPr/>
          </p:nvSpPr>
          <p:spPr bwMode="auto">
            <a:xfrm>
              <a:off x="4723827" y="2497029"/>
              <a:ext cx="92548" cy="9254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1" y="0"/>
                    <a:pt x="12" y="3"/>
                    <a:pt x="11" y="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5" name="Freeform 1717">
              <a:extLst>
                <a:ext uri="{FF2B5EF4-FFF2-40B4-BE49-F238E27FC236}">
                  <a16:creationId xmlns:a16="http://schemas.microsoft.com/office/drawing/2014/main" id="{9511CB04-C452-4035-A278-A4B50BF9D181}"/>
                </a:ext>
              </a:extLst>
            </p:cNvPr>
            <p:cNvSpPr>
              <a:spLocks/>
            </p:cNvSpPr>
            <p:nvPr/>
          </p:nvSpPr>
          <p:spPr bwMode="auto">
            <a:xfrm>
              <a:off x="4308958" y="3266132"/>
              <a:ext cx="92548" cy="106909"/>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5" y="14"/>
                    <a:pt x="2" y="10"/>
                  </a:cubicBezTo>
                  <a:cubicBezTo>
                    <a:pt x="0" y="7"/>
                    <a:pt x="2" y="0"/>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6" name="Freeform 1718">
              <a:extLst>
                <a:ext uri="{FF2B5EF4-FFF2-40B4-BE49-F238E27FC236}">
                  <a16:creationId xmlns:a16="http://schemas.microsoft.com/office/drawing/2014/main" id="{200F8961-0DE0-4805-8B02-BDE41C432CAD}"/>
                </a:ext>
              </a:extLst>
            </p:cNvPr>
            <p:cNvSpPr>
              <a:spLocks/>
            </p:cNvSpPr>
            <p:nvPr/>
          </p:nvSpPr>
          <p:spPr bwMode="auto">
            <a:xfrm>
              <a:off x="4731805" y="3365062"/>
              <a:ext cx="98930" cy="108504"/>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3" y="0"/>
                    <a:pt x="8"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7" name="Freeform 1719">
              <a:extLst>
                <a:ext uri="{FF2B5EF4-FFF2-40B4-BE49-F238E27FC236}">
                  <a16:creationId xmlns:a16="http://schemas.microsoft.com/office/drawing/2014/main" id="{71D02888-BB44-4426-B81A-1D5163F63395}"/>
                </a:ext>
              </a:extLst>
            </p:cNvPr>
            <p:cNvSpPr>
              <a:spLocks/>
            </p:cNvSpPr>
            <p:nvPr/>
          </p:nvSpPr>
          <p:spPr bwMode="auto">
            <a:xfrm>
              <a:off x="4824353" y="3258154"/>
              <a:ext cx="98930" cy="106909"/>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4"/>
                    <a:pt x="13"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8" name="Freeform 1720">
              <a:extLst>
                <a:ext uri="{FF2B5EF4-FFF2-40B4-BE49-F238E27FC236}">
                  <a16:creationId xmlns:a16="http://schemas.microsoft.com/office/drawing/2014/main" id="{7751D84E-2504-46E2-A2E9-12374D39F052}"/>
                </a:ext>
              </a:extLst>
            </p:cNvPr>
            <p:cNvSpPr>
              <a:spLocks/>
            </p:cNvSpPr>
            <p:nvPr/>
          </p:nvSpPr>
          <p:spPr bwMode="auto">
            <a:xfrm>
              <a:off x="4947218" y="3181562"/>
              <a:ext cx="98930" cy="106909"/>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6" y="14"/>
                    <a:pt x="3" y="10"/>
                  </a:cubicBezTo>
                  <a:cubicBezTo>
                    <a:pt x="0" y="6"/>
                    <a:pt x="3" y="0"/>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79" name="Freeform 1721">
              <a:extLst>
                <a:ext uri="{FF2B5EF4-FFF2-40B4-BE49-F238E27FC236}">
                  <a16:creationId xmlns:a16="http://schemas.microsoft.com/office/drawing/2014/main" id="{74986A88-BFAD-4DAF-A95E-0F938CE815D7}"/>
                </a:ext>
              </a:extLst>
            </p:cNvPr>
            <p:cNvSpPr>
              <a:spLocks/>
            </p:cNvSpPr>
            <p:nvPr/>
          </p:nvSpPr>
          <p:spPr bwMode="auto">
            <a:xfrm>
              <a:off x="5176991" y="3165606"/>
              <a:ext cx="100526" cy="108504"/>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0" name="Freeform 1722">
              <a:extLst>
                <a:ext uri="{FF2B5EF4-FFF2-40B4-BE49-F238E27FC236}">
                  <a16:creationId xmlns:a16="http://schemas.microsoft.com/office/drawing/2014/main" id="{640C31AF-46B6-4E7F-B5BD-42CBFD22924D}"/>
                </a:ext>
              </a:extLst>
            </p:cNvPr>
            <p:cNvSpPr>
              <a:spLocks/>
            </p:cNvSpPr>
            <p:nvPr/>
          </p:nvSpPr>
          <p:spPr bwMode="auto">
            <a:xfrm>
              <a:off x="5070083" y="3089015"/>
              <a:ext cx="100526" cy="106909"/>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1" name="Freeform 1723">
              <a:extLst>
                <a:ext uri="{FF2B5EF4-FFF2-40B4-BE49-F238E27FC236}">
                  <a16:creationId xmlns:a16="http://schemas.microsoft.com/office/drawing/2014/main" id="{5F6C0339-497B-4032-A5B7-A7C6BC78EB86}"/>
                </a:ext>
              </a:extLst>
            </p:cNvPr>
            <p:cNvSpPr>
              <a:spLocks/>
            </p:cNvSpPr>
            <p:nvPr/>
          </p:nvSpPr>
          <p:spPr bwMode="auto">
            <a:xfrm>
              <a:off x="5285495" y="3081036"/>
              <a:ext cx="106908" cy="108504"/>
            </a:xfrm>
            <a:custGeom>
              <a:avLst/>
              <a:gdLst>
                <a:gd name="T0" fmla="*/ 13 w 14"/>
                <a:gd name="T1" fmla="*/ 6 h 14"/>
                <a:gd name="T2" fmla="*/ 3 w 14"/>
                <a:gd name="T3" fmla="*/ 10 h 14"/>
                <a:gd name="T4" fmla="*/ 8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1"/>
                    <a:pt x="6" y="14"/>
                    <a:pt x="3" y="10"/>
                  </a:cubicBezTo>
                  <a:cubicBezTo>
                    <a:pt x="0" y="6"/>
                    <a:pt x="3" y="0"/>
                    <a:pt x="8" y="0"/>
                  </a:cubicBezTo>
                  <a:cubicBezTo>
                    <a:pt x="12" y="0"/>
                    <a:pt x="14"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2" name="Freeform 1724">
              <a:extLst>
                <a:ext uri="{FF2B5EF4-FFF2-40B4-BE49-F238E27FC236}">
                  <a16:creationId xmlns:a16="http://schemas.microsoft.com/office/drawing/2014/main" id="{3EA3A3D5-14A1-4E53-923E-515073E45727}"/>
                </a:ext>
              </a:extLst>
            </p:cNvPr>
            <p:cNvSpPr>
              <a:spLocks/>
            </p:cNvSpPr>
            <p:nvPr/>
          </p:nvSpPr>
          <p:spPr bwMode="auto">
            <a:xfrm>
              <a:off x="5184969" y="2996467"/>
              <a:ext cx="100526" cy="108504"/>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5" y="14"/>
                    <a:pt x="3" y="10"/>
                  </a:cubicBezTo>
                  <a:cubicBezTo>
                    <a:pt x="0" y="7"/>
                    <a:pt x="2" y="1"/>
                    <a:pt x="8" y="0"/>
                  </a:cubicBezTo>
                  <a:cubicBezTo>
                    <a:pt x="12" y="1"/>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3" name="Freeform 1725">
              <a:extLst>
                <a:ext uri="{FF2B5EF4-FFF2-40B4-BE49-F238E27FC236}">
                  <a16:creationId xmlns:a16="http://schemas.microsoft.com/office/drawing/2014/main" id="{ED8D7E84-7F5E-4BEC-AF20-83868C8C68CF}"/>
                </a:ext>
              </a:extLst>
            </p:cNvPr>
            <p:cNvSpPr>
              <a:spLocks/>
            </p:cNvSpPr>
            <p:nvPr/>
          </p:nvSpPr>
          <p:spPr bwMode="auto">
            <a:xfrm>
              <a:off x="5315813" y="2934237"/>
              <a:ext cx="100526" cy="108504"/>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5" y="14"/>
                    <a:pt x="2" y="10"/>
                  </a:cubicBezTo>
                  <a:cubicBezTo>
                    <a:pt x="0" y="6"/>
                    <a:pt x="2" y="1"/>
                    <a:pt x="7"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4" name="Freeform 1726">
              <a:extLst>
                <a:ext uri="{FF2B5EF4-FFF2-40B4-BE49-F238E27FC236}">
                  <a16:creationId xmlns:a16="http://schemas.microsoft.com/office/drawing/2014/main" id="{16F06568-AB45-4CDB-A6A7-7D6AC7F7B7BB}"/>
                </a:ext>
              </a:extLst>
            </p:cNvPr>
            <p:cNvSpPr>
              <a:spLocks/>
            </p:cNvSpPr>
            <p:nvPr/>
          </p:nvSpPr>
          <p:spPr bwMode="auto">
            <a:xfrm>
              <a:off x="5424317" y="2843285"/>
              <a:ext cx="98930" cy="98930"/>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0"/>
                    <a:pt x="8" y="0"/>
                  </a:cubicBezTo>
                  <a:cubicBezTo>
                    <a:pt x="12" y="0"/>
                    <a:pt x="13" y="3"/>
                    <a:pt x="13"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5" name="Freeform 1727">
              <a:extLst>
                <a:ext uri="{FF2B5EF4-FFF2-40B4-BE49-F238E27FC236}">
                  <a16:creationId xmlns:a16="http://schemas.microsoft.com/office/drawing/2014/main" id="{3FA89A69-E7ED-4DD5-AC0D-B036BACE318C}"/>
                </a:ext>
              </a:extLst>
            </p:cNvPr>
            <p:cNvSpPr>
              <a:spLocks/>
            </p:cNvSpPr>
            <p:nvPr/>
          </p:nvSpPr>
          <p:spPr bwMode="auto">
            <a:xfrm>
              <a:off x="5569521" y="2958171"/>
              <a:ext cx="100526" cy="100526"/>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6" name="Freeform 1728">
              <a:extLst>
                <a:ext uri="{FF2B5EF4-FFF2-40B4-BE49-F238E27FC236}">
                  <a16:creationId xmlns:a16="http://schemas.microsoft.com/office/drawing/2014/main" id="{2EF3840F-082F-4A67-B34D-19AA5834F656}"/>
                </a:ext>
              </a:extLst>
            </p:cNvPr>
            <p:cNvSpPr>
              <a:spLocks/>
            </p:cNvSpPr>
            <p:nvPr/>
          </p:nvSpPr>
          <p:spPr bwMode="auto">
            <a:xfrm>
              <a:off x="6000346" y="2758715"/>
              <a:ext cx="100526" cy="98930"/>
            </a:xfrm>
            <a:custGeom>
              <a:avLst/>
              <a:gdLst>
                <a:gd name="T0" fmla="*/ 13 w 13"/>
                <a:gd name="T1" fmla="*/ 6 h 13"/>
                <a:gd name="T2" fmla="*/ 3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6" y="13"/>
                    <a:pt x="3" y="10"/>
                  </a:cubicBezTo>
                  <a:cubicBezTo>
                    <a:pt x="0" y="6"/>
                    <a:pt x="2" y="1"/>
                    <a:pt x="7" y="0"/>
                  </a:cubicBezTo>
                  <a:cubicBezTo>
                    <a:pt x="12" y="1"/>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7" name="Freeform 1729">
              <a:extLst>
                <a:ext uri="{FF2B5EF4-FFF2-40B4-BE49-F238E27FC236}">
                  <a16:creationId xmlns:a16="http://schemas.microsoft.com/office/drawing/2014/main" id="{9FDFA41B-5959-415D-B5E3-76565B268C52}"/>
                </a:ext>
              </a:extLst>
            </p:cNvPr>
            <p:cNvSpPr>
              <a:spLocks/>
            </p:cNvSpPr>
            <p:nvPr/>
          </p:nvSpPr>
          <p:spPr bwMode="auto">
            <a:xfrm>
              <a:off x="5853546" y="2704463"/>
              <a:ext cx="100526"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8" name="Freeform 1730">
              <a:extLst>
                <a:ext uri="{FF2B5EF4-FFF2-40B4-BE49-F238E27FC236}">
                  <a16:creationId xmlns:a16="http://schemas.microsoft.com/office/drawing/2014/main" id="{469994AD-C26D-40FE-82A8-4A0699359229}"/>
                </a:ext>
              </a:extLst>
            </p:cNvPr>
            <p:cNvSpPr>
              <a:spLocks/>
            </p:cNvSpPr>
            <p:nvPr/>
          </p:nvSpPr>
          <p:spPr bwMode="auto">
            <a:xfrm>
              <a:off x="5722703" y="2581598"/>
              <a:ext cx="100526" cy="92548"/>
            </a:xfrm>
            <a:custGeom>
              <a:avLst/>
              <a:gdLst>
                <a:gd name="T0" fmla="*/ 13 w 13"/>
                <a:gd name="T1" fmla="*/ 5 h 12"/>
                <a:gd name="T2" fmla="*/ 3 w 13"/>
                <a:gd name="T3" fmla="*/ 8 h 12"/>
                <a:gd name="T4" fmla="*/ 8 w 13"/>
                <a:gd name="T5" fmla="*/ 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2" y="10"/>
                    <a:pt x="6" y="12"/>
                    <a:pt x="3" y="8"/>
                  </a:cubicBezTo>
                  <a:cubicBezTo>
                    <a:pt x="0" y="5"/>
                    <a:pt x="2" y="0"/>
                    <a:pt x="8" y="0"/>
                  </a:cubicBezTo>
                  <a:cubicBezTo>
                    <a:pt x="12" y="0"/>
                    <a:pt x="13" y="3"/>
                    <a:pt x="13"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89" name="Freeform 1731">
              <a:extLst>
                <a:ext uri="{FF2B5EF4-FFF2-40B4-BE49-F238E27FC236}">
                  <a16:creationId xmlns:a16="http://schemas.microsoft.com/office/drawing/2014/main" id="{EDA8698F-2CC1-47A1-A2D4-74ACCD81A67A}"/>
                </a:ext>
              </a:extLst>
            </p:cNvPr>
            <p:cNvSpPr>
              <a:spLocks/>
            </p:cNvSpPr>
            <p:nvPr/>
          </p:nvSpPr>
          <p:spPr bwMode="auto">
            <a:xfrm>
              <a:off x="5847164" y="2527346"/>
              <a:ext cx="98930"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0" name="Freeform 1732">
              <a:extLst>
                <a:ext uri="{FF2B5EF4-FFF2-40B4-BE49-F238E27FC236}">
                  <a16:creationId xmlns:a16="http://schemas.microsoft.com/office/drawing/2014/main" id="{7A6CECBD-4F78-4386-B52D-D9E46E67E982}"/>
                </a:ext>
              </a:extLst>
            </p:cNvPr>
            <p:cNvSpPr>
              <a:spLocks/>
            </p:cNvSpPr>
            <p:nvPr/>
          </p:nvSpPr>
          <p:spPr bwMode="auto">
            <a:xfrm>
              <a:off x="5654090" y="2489051"/>
              <a:ext cx="92548" cy="92548"/>
            </a:xfrm>
            <a:custGeom>
              <a:avLst/>
              <a:gdLst>
                <a:gd name="T0" fmla="*/ 12 w 12"/>
                <a:gd name="T1" fmla="*/ 5 h 12"/>
                <a:gd name="T2" fmla="*/ 2 w 12"/>
                <a:gd name="T3" fmla="*/ 8 h 12"/>
                <a:gd name="T4" fmla="*/ 7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1" y="10"/>
                    <a:pt x="5" y="12"/>
                    <a:pt x="2" y="8"/>
                  </a:cubicBezTo>
                  <a:cubicBezTo>
                    <a:pt x="0" y="5"/>
                    <a:pt x="2" y="0"/>
                    <a:pt x="7" y="0"/>
                  </a:cubicBezTo>
                  <a:cubicBezTo>
                    <a:pt x="11" y="0"/>
                    <a:pt x="12" y="3"/>
                    <a:pt x="12"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1" name="Freeform 1733">
              <a:extLst>
                <a:ext uri="{FF2B5EF4-FFF2-40B4-BE49-F238E27FC236}">
                  <a16:creationId xmlns:a16="http://schemas.microsoft.com/office/drawing/2014/main" id="{F7798E3C-A255-43B3-AB59-878F421A3F89}"/>
                </a:ext>
              </a:extLst>
            </p:cNvPr>
            <p:cNvSpPr>
              <a:spLocks/>
            </p:cNvSpPr>
            <p:nvPr/>
          </p:nvSpPr>
          <p:spPr bwMode="auto">
            <a:xfrm>
              <a:off x="5523247" y="2481072"/>
              <a:ext cx="100526" cy="92548"/>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6" y="12"/>
                    <a:pt x="3" y="9"/>
                  </a:cubicBezTo>
                  <a:cubicBezTo>
                    <a:pt x="0" y="6"/>
                    <a:pt x="3" y="1"/>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2" name="Freeform 1734">
              <a:extLst>
                <a:ext uri="{FF2B5EF4-FFF2-40B4-BE49-F238E27FC236}">
                  <a16:creationId xmlns:a16="http://schemas.microsoft.com/office/drawing/2014/main" id="{3B8B10E2-169D-4655-8CE2-FCE11ACD5FEF}"/>
                </a:ext>
              </a:extLst>
            </p:cNvPr>
            <p:cNvSpPr>
              <a:spLocks/>
            </p:cNvSpPr>
            <p:nvPr/>
          </p:nvSpPr>
          <p:spPr bwMode="auto">
            <a:xfrm>
              <a:off x="5746638" y="2404481"/>
              <a:ext cx="100526" cy="92548"/>
            </a:xfrm>
            <a:custGeom>
              <a:avLst/>
              <a:gdLst>
                <a:gd name="T0" fmla="*/ 12 w 13"/>
                <a:gd name="T1" fmla="*/ 6 h 12"/>
                <a:gd name="T2" fmla="*/ 3 w 13"/>
                <a:gd name="T3" fmla="*/ 8 h 12"/>
                <a:gd name="T4" fmla="*/ 7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6" y="12"/>
                    <a:pt x="3" y="8"/>
                  </a:cubicBezTo>
                  <a:cubicBezTo>
                    <a:pt x="0" y="5"/>
                    <a:pt x="2" y="0"/>
                    <a:pt x="7" y="0"/>
                  </a:cubicBezTo>
                  <a:cubicBezTo>
                    <a:pt x="11"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3" name="Freeform 1735">
              <a:extLst>
                <a:ext uri="{FF2B5EF4-FFF2-40B4-BE49-F238E27FC236}">
                  <a16:creationId xmlns:a16="http://schemas.microsoft.com/office/drawing/2014/main" id="{B40C3796-E87A-4FE0-9511-8D99906C9AC4}"/>
                </a:ext>
              </a:extLst>
            </p:cNvPr>
            <p:cNvSpPr>
              <a:spLocks/>
            </p:cNvSpPr>
            <p:nvPr/>
          </p:nvSpPr>
          <p:spPr bwMode="auto">
            <a:xfrm>
              <a:off x="5623773" y="2366185"/>
              <a:ext cx="92548" cy="92548"/>
            </a:xfrm>
            <a:custGeom>
              <a:avLst/>
              <a:gdLst>
                <a:gd name="T0" fmla="*/ 11 w 12"/>
                <a:gd name="T1" fmla="*/ 5 h 12"/>
                <a:gd name="T2" fmla="*/ 2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1" y="10"/>
                    <a:pt x="4" y="12"/>
                    <a:pt x="2" y="8"/>
                  </a:cubicBezTo>
                  <a:cubicBezTo>
                    <a:pt x="0" y="5"/>
                    <a:pt x="2" y="0"/>
                    <a:pt x="7" y="0"/>
                  </a:cubicBezTo>
                  <a:cubicBezTo>
                    <a:pt x="10"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4" name="Freeform 1736">
              <a:extLst>
                <a:ext uri="{FF2B5EF4-FFF2-40B4-BE49-F238E27FC236}">
                  <a16:creationId xmlns:a16="http://schemas.microsoft.com/office/drawing/2014/main" id="{4D5E74B2-1586-4E04-B1BF-DC0DA9DF907C}"/>
                </a:ext>
              </a:extLst>
            </p:cNvPr>
            <p:cNvSpPr>
              <a:spLocks/>
            </p:cNvSpPr>
            <p:nvPr/>
          </p:nvSpPr>
          <p:spPr bwMode="auto">
            <a:xfrm>
              <a:off x="5623773" y="2243320"/>
              <a:ext cx="92548" cy="84569"/>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2"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5" name="Freeform 1737">
              <a:extLst>
                <a:ext uri="{FF2B5EF4-FFF2-40B4-BE49-F238E27FC236}">
                  <a16:creationId xmlns:a16="http://schemas.microsoft.com/office/drawing/2014/main" id="{CFCFD733-4DD6-44AC-9A70-6AF13DE1534A}"/>
                </a:ext>
              </a:extLst>
            </p:cNvPr>
            <p:cNvSpPr>
              <a:spLocks/>
            </p:cNvSpPr>
            <p:nvPr/>
          </p:nvSpPr>
          <p:spPr bwMode="auto">
            <a:xfrm>
              <a:off x="5523247" y="2295977"/>
              <a:ext cx="84569" cy="92548"/>
            </a:xfrm>
            <a:custGeom>
              <a:avLst/>
              <a:gdLst>
                <a:gd name="T0" fmla="*/ 11 w 11"/>
                <a:gd name="T1" fmla="*/ 5 h 12"/>
                <a:gd name="T2" fmla="*/ 1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4" y="12"/>
                    <a:pt x="1" y="8"/>
                  </a:cubicBezTo>
                  <a:cubicBezTo>
                    <a:pt x="0" y="5"/>
                    <a:pt x="2" y="0"/>
                    <a:pt x="6"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6" name="Freeform 1738">
              <a:extLst>
                <a:ext uri="{FF2B5EF4-FFF2-40B4-BE49-F238E27FC236}">
                  <a16:creationId xmlns:a16="http://schemas.microsoft.com/office/drawing/2014/main" id="{F68B4B4D-05CD-4EE5-A7BE-CB0113D5B5A7}"/>
                </a:ext>
              </a:extLst>
            </p:cNvPr>
            <p:cNvSpPr>
              <a:spLocks/>
            </p:cNvSpPr>
            <p:nvPr/>
          </p:nvSpPr>
          <p:spPr bwMode="auto">
            <a:xfrm>
              <a:off x="5454634" y="2404481"/>
              <a:ext cx="92548" cy="84569"/>
            </a:xfrm>
            <a:custGeom>
              <a:avLst/>
              <a:gdLst>
                <a:gd name="T0" fmla="*/ 11 w 12"/>
                <a:gd name="T1" fmla="*/ 5 h 11"/>
                <a:gd name="T2" fmla="*/ 1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1" y="8"/>
                  </a:cubicBezTo>
                  <a:cubicBezTo>
                    <a:pt x="0" y="5"/>
                    <a:pt x="2"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7" name="Freeform 1739">
              <a:extLst>
                <a:ext uri="{FF2B5EF4-FFF2-40B4-BE49-F238E27FC236}">
                  <a16:creationId xmlns:a16="http://schemas.microsoft.com/office/drawing/2014/main" id="{513CF6F6-7095-47EA-AB30-98D2FA7FA4A6}"/>
                </a:ext>
              </a:extLst>
            </p:cNvPr>
            <p:cNvSpPr>
              <a:spLocks/>
            </p:cNvSpPr>
            <p:nvPr/>
          </p:nvSpPr>
          <p:spPr bwMode="auto">
            <a:xfrm>
              <a:off x="5392404" y="2303955"/>
              <a:ext cx="92548" cy="84569"/>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4"/>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8" name="Freeform 1740">
              <a:extLst>
                <a:ext uri="{FF2B5EF4-FFF2-40B4-BE49-F238E27FC236}">
                  <a16:creationId xmlns:a16="http://schemas.microsoft.com/office/drawing/2014/main" id="{8CFA0331-EDF6-438F-ACE0-64A35665DA64}"/>
                </a:ext>
              </a:extLst>
            </p:cNvPr>
            <p:cNvSpPr>
              <a:spLocks/>
            </p:cNvSpPr>
            <p:nvPr/>
          </p:nvSpPr>
          <p:spPr bwMode="auto">
            <a:xfrm>
              <a:off x="5331769" y="2404481"/>
              <a:ext cx="84569" cy="92548"/>
            </a:xfrm>
            <a:custGeom>
              <a:avLst/>
              <a:gdLst>
                <a:gd name="T0" fmla="*/ 11 w 11"/>
                <a:gd name="T1" fmla="*/ 5 h 12"/>
                <a:gd name="T2" fmla="*/ 1 w 11"/>
                <a:gd name="T3" fmla="*/ 8 h 12"/>
                <a:gd name="T4" fmla="*/ 7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3" y="12"/>
                    <a:pt x="1" y="8"/>
                  </a:cubicBezTo>
                  <a:cubicBezTo>
                    <a:pt x="0" y="5"/>
                    <a:pt x="2" y="0"/>
                    <a:pt x="7"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499" name="Freeform 1741">
              <a:extLst>
                <a:ext uri="{FF2B5EF4-FFF2-40B4-BE49-F238E27FC236}">
                  <a16:creationId xmlns:a16="http://schemas.microsoft.com/office/drawing/2014/main" id="{23980364-ADBE-4380-A1F4-695521C5FF7A}"/>
                </a:ext>
              </a:extLst>
            </p:cNvPr>
            <p:cNvSpPr>
              <a:spLocks/>
            </p:cNvSpPr>
            <p:nvPr/>
          </p:nvSpPr>
          <p:spPr bwMode="auto">
            <a:xfrm>
              <a:off x="5255178" y="2505007"/>
              <a:ext cx="90952" cy="98930"/>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0" y="11"/>
                    <a:pt x="4" y="13"/>
                    <a:pt x="2" y="9"/>
                  </a:cubicBezTo>
                  <a:cubicBezTo>
                    <a:pt x="0" y="6"/>
                    <a:pt x="3" y="1"/>
                    <a:pt x="7" y="0"/>
                  </a:cubicBezTo>
                  <a:cubicBezTo>
                    <a:pt x="11" y="1"/>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0" name="Freeform 1742">
              <a:extLst>
                <a:ext uri="{FF2B5EF4-FFF2-40B4-BE49-F238E27FC236}">
                  <a16:creationId xmlns:a16="http://schemas.microsoft.com/office/drawing/2014/main" id="{3767F20F-CEF8-4DA1-89F0-32E9D90A60FA}"/>
                </a:ext>
              </a:extLst>
            </p:cNvPr>
            <p:cNvSpPr>
              <a:spLocks/>
            </p:cNvSpPr>
            <p:nvPr/>
          </p:nvSpPr>
          <p:spPr bwMode="auto">
            <a:xfrm>
              <a:off x="5215287" y="2380546"/>
              <a:ext cx="92548" cy="84569"/>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1" name="Freeform 1743">
              <a:extLst>
                <a:ext uri="{FF2B5EF4-FFF2-40B4-BE49-F238E27FC236}">
                  <a16:creationId xmlns:a16="http://schemas.microsoft.com/office/drawing/2014/main" id="{031FD08B-198D-4E30-89AA-4F47E59C61AE}"/>
                </a:ext>
              </a:extLst>
            </p:cNvPr>
            <p:cNvSpPr>
              <a:spLocks/>
            </p:cNvSpPr>
            <p:nvPr/>
          </p:nvSpPr>
          <p:spPr bwMode="auto">
            <a:xfrm>
              <a:off x="5293474" y="2273638"/>
              <a:ext cx="84569" cy="84569"/>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0"/>
                    <a:pt x="7" y="0"/>
                  </a:cubicBezTo>
                  <a:cubicBezTo>
                    <a:pt x="10"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2" name="Freeform 1744">
              <a:extLst>
                <a:ext uri="{FF2B5EF4-FFF2-40B4-BE49-F238E27FC236}">
                  <a16:creationId xmlns:a16="http://schemas.microsoft.com/office/drawing/2014/main" id="{CF37671C-F256-42BF-9BFD-D46328C861F6}"/>
                </a:ext>
              </a:extLst>
            </p:cNvPr>
            <p:cNvSpPr>
              <a:spLocks/>
            </p:cNvSpPr>
            <p:nvPr/>
          </p:nvSpPr>
          <p:spPr bwMode="auto">
            <a:xfrm>
              <a:off x="5408360" y="2189068"/>
              <a:ext cx="92548" cy="84569"/>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5"/>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3" name="Freeform 1745">
              <a:extLst>
                <a:ext uri="{FF2B5EF4-FFF2-40B4-BE49-F238E27FC236}">
                  <a16:creationId xmlns:a16="http://schemas.microsoft.com/office/drawing/2014/main" id="{39489B6A-DB42-4E24-809D-E06AD2373E8C}"/>
                </a:ext>
              </a:extLst>
            </p:cNvPr>
            <p:cNvSpPr>
              <a:spLocks/>
            </p:cNvSpPr>
            <p:nvPr/>
          </p:nvSpPr>
          <p:spPr bwMode="auto">
            <a:xfrm>
              <a:off x="5215287" y="2211408"/>
              <a:ext cx="84569" cy="84569"/>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1"/>
                    <a:pt x="7" y="0"/>
                  </a:cubicBezTo>
                  <a:cubicBezTo>
                    <a:pt x="10"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4" name="Freeform 1746">
              <a:extLst>
                <a:ext uri="{FF2B5EF4-FFF2-40B4-BE49-F238E27FC236}">
                  <a16:creationId xmlns:a16="http://schemas.microsoft.com/office/drawing/2014/main" id="{52A9C939-33E5-408F-9E3E-C43F9D39DC62}"/>
                </a:ext>
              </a:extLst>
            </p:cNvPr>
            <p:cNvSpPr>
              <a:spLocks/>
            </p:cNvSpPr>
            <p:nvPr/>
          </p:nvSpPr>
          <p:spPr bwMode="auto">
            <a:xfrm>
              <a:off x="5339747" y="2126838"/>
              <a:ext cx="84569" cy="84569"/>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2" y="0"/>
                    <a:pt x="7"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5" name="Freeform 1747">
              <a:extLst>
                <a:ext uri="{FF2B5EF4-FFF2-40B4-BE49-F238E27FC236}">
                  <a16:creationId xmlns:a16="http://schemas.microsoft.com/office/drawing/2014/main" id="{8D539E7D-9E81-4786-85A9-EEBF66DFC712}"/>
                </a:ext>
              </a:extLst>
            </p:cNvPr>
            <p:cNvSpPr>
              <a:spLocks/>
            </p:cNvSpPr>
            <p:nvPr/>
          </p:nvSpPr>
          <p:spPr bwMode="auto">
            <a:xfrm>
              <a:off x="5247200" y="2104499"/>
              <a:ext cx="84569" cy="84569"/>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3" y="0"/>
                    <a:pt x="7" y="0"/>
                  </a:cubicBezTo>
                  <a:cubicBezTo>
                    <a:pt x="10"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6" name="Freeform 1748">
              <a:extLst>
                <a:ext uri="{FF2B5EF4-FFF2-40B4-BE49-F238E27FC236}">
                  <a16:creationId xmlns:a16="http://schemas.microsoft.com/office/drawing/2014/main" id="{CF2052C4-C7AB-4196-8150-D00F6B6F167A}"/>
                </a:ext>
              </a:extLst>
            </p:cNvPr>
            <p:cNvSpPr>
              <a:spLocks/>
            </p:cNvSpPr>
            <p:nvPr/>
          </p:nvSpPr>
          <p:spPr bwMode="auto">
            <a:xfrm>
              <a:off x="5138696" y="2473094"/>
              <a:ext cx="92548" cy="92548"/>
            </a:xfrm>
            <a:custGeom>
              <a:avLst/>
              <a:gdLst>
                <a:gd name="T0" fmla="*/ 11 w 12"/>
                <a:gd name="T1" fmla="*/ 6 h 12"/>
                <a:gd name="T2" fmla="*/ 1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1"/>
                    <a:pt x="3" y="12"/>
                    <a:pt x="1" y="9"/>
                  </a:cubicBezTo>
                  <a:cubicBezTo>
                    <a:pt x="0" y="6"/>
                    <a:pt x="2" y="1"/>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7" name="Freeform 1749">
              <a:extLst>
                <a:ext uri="{FF2B5EF4-FFF2-40B4-BE49-F238E27FC236}">
                  <a16:creationId xmlns:a16="http://schemas.microsoft.com/office/drawing/2014/main" id="{40B7B82D-78D6-4242-B4E6-1FDD137A2F55}"/>
                </a:ext>
              </a:extLst>
            </p:cNvPr>
            <p:cNvSpPr>
              <a:spLocks/>
            </p:cNvSpPr>
            <p:nvPr/>
          </p:nvSpPr>
          <p:spPr bwMode="auto">
            <a:xfrm>
              <a:off x="5378043" y="2519368"/>
              <a:ext cx="98930" cy="100526"/>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8" name="Freeform 1750">
              <a:extLst>
                <a:ext uri="{FF2B5EF4-FFF2-40B4-BE49-F238E27FC236}">
                  <a16:creationId xmlns:a16="http://schemas.microsoft.com/office/drawing/2014/main" id="{70D277CD-50FC-41D9-BB83-E911D048B07F}"/>
                </a:ext>
              </a:extLst>
            </p:cNvPr>
            <p:cNvSpPr>
              <a:spLocks/>
            </p:cNvSpPr>
            <p:nvPr/>
          </p:nvSpPr>
          <p:spPr bwMode="auto">
            <a:xfrm>
              <a:off x="5646112" y="2849667"/>
              <a:ext cx="108504" cy="100526"/>
            </a:xfrm>
            <a:custGeom>
              <a:avLst/>
              <a:gdLst>
                <a:gd name="T0" fmla="*/ 13 w 14"/>
                <a:gd name="T1" fmla="*/ 6 h 13"/>
                <a:gd name="T2" fmla="*/ 3 w 14"/>
                <a:gd name="T3" fmla="*/ 9 h 13"/>
                <a:gd name="T4" fmla="*/ 8 w 14"/>
                <a:gd name="T5" fmla="*/ 0 h 13"/>
                <a:gd name="T6" fmla="*/ 13 w 14"/>
                <a:gd name="T7" fmla="*/ 6 h 13"/>
              </a:gdLst>
              <a:ahLst/>
              <a:cxnLst>
                <a:cxn ang="0">
                  <a:pos x="T0" y="T1"/>
                </a:cxn>
                <a:cxn ang="0">
                  <a:pos x="T2" y="T3"/>
                </a:cxn>
                <a:cxn ang="0">
                  <a:pos x="T4" y="T5"/>
                </a:cxn>
                <a:cxn ang="0">
                  <a:pos x="T6" y="T7"/>
                </a:cxn>
              </a:cxnLst>
              <a:rect l="0" t="0" r="r" b="b"/>
              <a:pathLst>
                <a:path w="14" h="13">
                  <a:moveTo>
                    <a:pt x="13" y="6"/>
                  </a:moveTo>
                  <a:cubicBezTo>
                    <a:pt x="13" y="11"/>
                    <a:pt x="6" y="13"/>
                    <a:pt x="3" y="9"/>
                  </a:cubicBezTo>
                  <a:cubicBezTo>
                    <a:pt x="0" y="6"/>
                    <a:pt x="3" y="0"/>
                    <a:pt x="8" y="0"/>
                  </a:cubicBezTo>
                  <a:cubicBezTo>
                    <a:pt x="12" y="0"/>
                    <a:pt x="14"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09" name="Freeform 1751">
              <a:extLst>
                <a:ext uri="{FF2B5EF4-FFF2-40B4-BE49-F238E27FC236}">
                  <a16:creationId xmlns:a16="http://schemas.microsoft.com/office/drawing/2014/main" id="{0116A2E0-4253-4B25-9D4E-B00A08BB8AD9}"/>
                </a:ext>
              </a:extLst>
            </p:cNvPr>
            <p:cNvSpPr>
              <a:spLocks/>
            </p:cNvSpPr>
            <p:nvPr/>
          </p:nvSpPr>
          <p:spPr bwMode="auto">
            <a:xfrm>
              <a:off x="5547182" y="2781054"/>
              <a:ext cx="98930" cy="100526"/>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1"/>
                    <a:pt x="7"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0" name="Freeform 1752">
              <a:extLst>
                <a:ext uri="{FF2B5EF4-FFF2-40B4-BE49-F238E27FC236}">
                  <a16:creationId xmlns:a16="http://schemas.microsoft.com/office/drawing/2014/main" id="{0DAE18D0-4763-449B-B3ED-4E5CB66B6BA2}"/>
                </a:ext>
              </a:extLst>
            </p:cNvPr>
            <p:cNvSpPr>
              <a:spLocks/>
            </p:cNvSpPr>
            <p:nvPr/>
          </p:nvSpPr>
          <p:spPr bwMode="auto">
            <a:xfrm>
              <a:off x="5354108" y="2696485"/>
              <a:ext cx="100526" cy="92548"/>
            </a:xfrm>
            <a:custGeom>
              <a:avLst/>
              <a:gdLst>
                <a:gd name="T0" fmla="*/ 12 w 13"/>
                <a:gd name="T1" fmla="*/ 6 h 12"/>
                <a:gd name="T2" fmla="*/ 2 w 13"/>
                <a:gd name="T3" fmla="*/ 9 h 12"/>
                <a:gd name="T4" fmla="*/ 8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5" y="12"/>
                    <a:pt x="2" y="9"/>
                  </a:cubicBezTo>
                  <a:cubicBezTo>
                    <a:pt x="0" y="6"/>
                    <a:pt x="2"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1" name="Freeform 1753">
              <a:extLst>
                <a:ext uri="{FF2B5EF4-FFF2-40B4-BE49-F238E27FC236}">
                  <a16:creationId xmlns:a16="http://schemas.microsoft.com/office/drawing/2014/main" id="{EF8F1CCE-DDBC-4C5D-A260-CC893101185A}"/>
                </a:ext>
              </a:extLst>
            </p:cNvPr>
            <p:cNvSpPr>
              <a:spLocks/>
            </p:cNvSpPr>
            <p:nvPr/>
          </p:nvSpPr>
          <p:spPr bwMode="auto">
            <a:xfrm>
              <a:off x="5468995" y="2611916"/>
              <a:ext cx="100526" cy="92548"/>
            </a:xfrm>
            <a:custGeom>
              <a:avLst/>
              <a:gdLst>
                <a:gd name="T0" fmla="*/ 12 w 13"/>
                <a:gd name="T1" fmla="*/ 5 h 12"/>
                <a:gd name="T2" fmla="*/ 2 w 13"/>
                <a:gd name="T3" fmla="*/ 9 h 12"/>
                <a:gd name="T4" fmla="*/ 7 w 13"/>
                <a:gd name="T5" fmla="*/ 0 h 12"/>
                <a:gd name="T6" fmla="*/ 12 w 13"/>
                <a:gd name="T7" fmla="*/ 5 h 12"/>
              </a:gdLst>
              <a:ahLst/>
              <a:cxnLst>
                <a:cxn ang="0">
                  <a:pos x="T0" y="T1"/>
                </a:cxn>
                <a:cxn ang="0">
                  <a:pos x="T2" y="T3"/>
                </a:cxn>
                <a:cxn ang="0">
                  <a:pos x="T4" y="T5"/>
                </a:cxn>
                <a:cxn ang="0">
                  <a:pos x="T6" y="T7"/>
                </a:cxn>
              </a:cxnLst>
              <a:rect l="0" t="0" r="r" b="b"/>
              <a:pathLst>
                <a:path w="13" h="12">
                  <a:moveTo>
                    <a:pt x="12" y="5"/>
                  </a:moveTo>
                  <a:cubicBezTo>
                    <a:pt x="11" y="10"/>
                    <a:pt x="5" y="12"/>
                    <a:pt x="2" y="9"/>
                  </a:cubicBezTo>
                  <a:cubicBezTo>
                    <a:pt x="0" y="5"/>
                    <a:pt x="2" y="0"/>
                    <a:pt x="7" y="0"/>
                  </a:cubicBezTo>
                  <a:cubicBezTo>
                    <a:pt x="11" y="0"/>
                    <a:pt x="13" y="3"/>
                    <a:pt x="12"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2" name="Freeform 1754">
              <a:extLst>
                <a:ext uri="{FF2B5EF4-FFF2-40B4-BE49-F238E27FC236}">
                  <a16:creationId xmlns:a16="http://schemas.microsoft.com/office/drawing/2014/main" id="{BF56BF25-608C-41A4-B708-2B5284E54C7F}"/>
                </a:ext>
              </a:extLst>
            </p:cNvPr>
            <p:cNvSpPr>
              <a:spLocks/>
            </p:cNvSpPr>
            <p:nvPr/>
          </p:nvSpPr>
          <p:spPr bwMode="auto">
            <a:xfrm>
              <a:off x="5593456" y="2603937"/>
              <a:ext cx="98930"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1"/>
                    <a:pt x="7" y="0"/>
                  </a:cubicBezTo>
                  <a:cubicBezTo>
                    <a:pt x="12" y="1"/>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3" name="Freeform 1755">
              <a:extLst>
                <a:ext uri="{FF2B5EF4-FFF2-40B4-BE49-F238E27FC236}">
                  <a16:creationId xmlns:a16="http://schemas.microsoft.com/office/drawing/2014/main" id="{D296588B-2D39-436B-9F81-F0D982F4F129}"/>
                </a:ext>
              </a:extLst>
            </p:cNvPr>
            <p:cNvSpPr>
              <a:spLocks/>
            </p:cNvSpPr>
            <p:nvPr/>
          </p:nvSpPr>
          <p:spPr bwMode="auto">
            <a:xfrm>
              <a:off x="5170609" y="2734781"/>
              <a:ext cx="98930" cy="100526"/>
            </a:xfrm>
            <a:custGeom>
              <a:avLst/>
              <a:gdLst>
                <a:gd name="T0" fmla="*/ 12 w 13"/>
                <a:gd name="T1" fmla="*/ 6 h 13"/>
                <a:gd name="T2" fmla="*/ 2 w 13"/>
                <a:gd name="T3" fmla="*/ 10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10"/>
                  </a:cubicBezTo>
                  <a:cubicBezTo>
                    <a:pt x="0" y="6"/>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4" name="Freeform 1756">
              <a:extLst>
                <a:ext uri="{FF2B5EF4-FFF2-40B4-BE49-F238E27FC236}">
                  <a16:creationId xmlns:a16="http://schemas.microsoft.com/office/drawing/2014/main" id="{C5F4F056-4C04-4A9B-9E3F-901B2B6A9A96}"/>
                </a:ext>
              </a:extLst>
            </p:cNvPr>
            <p:cNvSpPr>
              <a:spLocks/>
            </p:cNvSpPr>
            <p:nvPr/>
          </p:nvSpPr>
          <p:spPr bwMode="auto">
            <a:xfrm>
              <a:off x="5261561" y="2627872"/>
              <a:ext cx="100526" cy="90952"/>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5" y="12"/>
                    <a:pt x="3" y="9"/>
                  </a:cubicBezTo>
                  <a:cubicBezTo>
                    <a:pt x="0" y="6"/>
                    <a:pt x="3" y="0"/>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5" name="Freeform 1757">
              <a:extLst>
                <a:ext uri="{FF2B5EF4-FFF2-40B4-BE49-F238E27FC236}">
                  <a16:creationId xmlns:a16="http://schemas.microsoft.com/office/drawing/2014/main" id="{D60AAAA1-2D6E-4420-95AE-52EB94332FA7}"/>
                </a:ext>
              </a:extLst>
            </p:cNvPr>
            <p:cNvSpPr>
              <a:spLocks/>
            </p:cNvSpPr>
            <p:nvPr/>
          </p:nvSpPr>
          <p:spPr bwMode="auto">
            <a:xfrm>
              <a:off x="5138696" y="2603937"/>
              <a:ext cx="100526" cy="100526"/>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0"/>
                    <a:pt x="5" y="13"/>
                    <a:pt x="3" y="9"/>
                  </a:cubicBezTo>
                  <a:cubicBezTo>
                    <a:pt x="0" y="6"/>
                    <a:pt x="3" y="0"/>
                    <a:pt x="8" y="0"/>
                  </a:cubicBezTo>
                  <a:cubicBezTo>
                    <a:pt x="12" y="0"/>
                    <a:pt x="13" y="3"/>
                    <a:pt x="12"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6" name="Freeform 1758">
              <a:extLst>
                <a:ext uri="{FF2B5EF4-FFF2-40B4-BE49-F238E27FC236}">
                  <a16:creationId xmlns:a16="http://schemas.microsoft.com/office/drawing/2014/main" id="{BDD87C22-CC4B-427F-AA40-BDD04F7F49D5}"/>
                </a:ext>
              </a:extLst>
            </p:cNvPr>
            <p:cNvSpPr>
              <a:spLocks/>
            </p:cNvSpPr>
            <p:nvPr/>
          </p:nvSpPr>
          <p:spPr bwMode="auto">
            <a:xfrm>
              <a:off x="4701488" y="3227836"/>
              <a:ext cx="98930" cy="106909"/>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1"/>
                    <a:pt x="7"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7" name="Freeform 1759">
              <a:extLst>
                <a:ext uri="{FF2B5EF4-FFF2-40B4-BE49-F238E27FC236}">
                  <a16:creationId xmlns:a16="http://schemas.microsoft.com/office/drawing/2014/main" id="{EB2571B6-40C9-4325-8AE2-82F90AA59E98}"/>
                </a:ext>
              </a:extLst>
            </p:cNvPr>
            <p:cNvSpPr>
              <a:spLocks/>
            </p:cNvSpPr>
            <p:nvPr/>
          </p:nvSpPr>
          <p:spPr bwMode="auto">
            <a:xfrm>
              <a:off x="4585005" y="3189541"/>
              <a:ext cx="100526" cy="106909"/>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8" name="Freeform 1760">
              <a:extLst>
                <a:ext uri="{FF2B5EF4-FFF2-40B4-BE49-F238E27FC236}">
                  <a16:creationId xmlns:a16="http://schemas.microsoft.com/office/drawing/2014/main" id="{4D05EACE-D0A7-4362-86B0-4AA693804177}"/>
                </a:ext>
              </a:extLst>
            </p:cNvPr>
            <p:cNvSpPr>
              <a:spLocks/>
            </p:cNvSpPr>
            <p:nvPr/>
          </p:nvSpPr>
          <p:spPr bwMode="auto">
            <a:xfrm>
              <a:off x="4508414" y="3089015"/>
              <a:ext cx="92548" cy="106909"/>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2"/>
                    <a:pt x="4" y="14"/>
                    <a:pt x="2" y="10"/>
                  </a:cubicBezTo>
                  <a:cubicBezTo>
                    <a:pt x="0" y="7"/>
                    <a:pt x="2" y="1"/>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19" name="Freeform 1761">
              <a:extLst>
                <a:ext uri="{FF2B5EF4-FFF2-40B4-BE49-F238E27FC236}">
                  <a16:creationId xmlns:a16="http://schemas.microsoft.com/office/drawing/2014/main" id="{F67AED31-53A0-4159-8B31-7A86B8DF26BB}"/>
                </a:ext>
              </a:extLst>
            </p:cNvPr>
            <p:cNvSpPr>
              <a:spLocks/>
            </p:cNvSpPr>
            <p:nvPr/>
          </p:nvSpPr>
          <p:spPr bwMode="auto">
            <a:xfrm>
              <a:off x="4608940" y="2996467"/>
              <a:ext cx="98930" cy="108504"/>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0" name="Freeform 1762">
              <a:extLst>
                <a:ext uri="{FF2B5EF4-FFF2-40B4-BE49-F238E27FC236}">
                  <a16:creationId xmlns:a16="http://schemas.microsoft.com/office/drawing/2014/main" id="{862AB246-1EA8-4268-A7B8-D8F3314D9B72}"/>
                </a:ext>
              </a:extLst>
            </p:cNvPr>
            <p:cNvSpPr>
              <a:spLocks/>
            </p:cNvSpPr>
            <p:nvPr/>
          </p:nvSpPr>
          <p:spPr bwMode="auto">
            <a:xfrm>
              <a:off x="4715849" y="2942215"/>
              <a:ext cx="100526" cy="100526"/>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3" y="9"/>
                  </a:cubicBezTo>
                  <a:cubicBezTo>
                    <a:pt x="0" y="6"/>
                    <a:pt x="3"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1" name="Freeform 1763">
              <a:extLst>
                <a:ext uri="{FF2B5EF4-FFF2-40B4-BE49-F238E27FC236}">
                  <a16:creationId xmlns:a16="http://schemas.microsoft.com/office/drawing/2014/main" id="{F4AA8BF9-8E0D-45D8-B45D-1AE040E50379}"/>
                </a:ext>
              </a:extLst>
            </p:cNvPr>
            <p:cNvSpPr>
              <a:spLocks/>
            </p:cNvSpPr>
            <p:nvPr/>
          </p:nvSpPr>
          <p:spPr bwMode="auto">
            <a:xfrm>
              <a:off x="4824353" y="2980511"/>
              <a:ext cx="98930" cy="100526"/>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3" y="0"/>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2" name="Freeform 1764">
              <a:extLst>
                <a:ext uri="{FF2B5EF4-FFF2-40B4-BE49-F238E27FC236}">
                  <a16:creationId xmlns:a16="http://schemas.microsoft.com/office/drawing/2014/main" id="{8DF074C1-91A4-422E-95BB-3CB7804B3289}"/>
                </a:ext>
              </a:extLst>
            </p:cNvPr>
            <p:cNvSpPr>
              <a:spLocks/>
            </p:cNvSpPr>
            <p:nvPr/>
          </p:nvSpPr>
          <p:spPr bwMode="auto">
            <a:xfrm>
              <a:off x="4939239" y="2895941"/>
              <a:ext cx="92548" cy="100526"/>
            </a:xfrm>
            <a:custGeom>
              <a:avLst/>
              <a:gdLst>
                <a:gd name="T0" fmla="*/ 12 w 12"/>
                <a:gd name="T1" fmla="*/ 6 h 13"/>
                <a:gd name="T2" fmla="*/ 2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10"/>
                  </a:cubicBezTo>
                  <a:cubicBezTo>
                    <a:pt x="0" y="6"/>
                    <a:pt x="2" y="1"/>
                    <a:pt x="7" y="0"/>
                  </a:cubicBezTo>
                  <a:cubicBezTo>
                    <a:pt x="11" y="0"/>
                    <a:pt x="12" y="4"/>
                    <a:pt x="12"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3" name="Freeform 1765">
              <a:extLst>
                <a:ext uri="{FF2B5EF4-FFF2-40B4-BE49-F238E27FC236}">
                  <a16:creationId xmlns:a16="http://schemas.microsoft.com/office/drawing/2014/main" id="{4A3BCDDF-CC39-4291-9B4D-3EAF9290F164}"/>
                </a:ext>
              </a:extLst>
            </p:cNvPr>
            <p:cNvSpPr>
              <a:spLocks/>
            </p:cNvSpPr>
            <p:nvPr/>
          </p:nvSpPr>
          <p:spPr bwMode="auto">
            <a:xfrm>
              <a:off x="5046148" y="2811372"/>
              <a:ext cx="92548" cy="100526"/>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9"/>
                  </a:cubicBezTo>
                  <a:cubicBezTo>
                    <a:pt x="0" y="6"/>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4" name="Freeform 1766">
              <a:extLst>
                <a:ext uri="{FF2B5EF4-FFF2-40B4-BE49-F238E27FC236}">
                  <a16:creationId xmlns:a16="http://schemas.microsoft.com/office/drawing/2014/main" id="{FB9152BB-881A-49E0-9574-529A5374696A}"/>
                </a:ext>
              </a:extLst>
            </p:cNvPr>
            <p:cNvSpPr>
              <a:spLocks/>
            </p:cNvSpPr>
            <p:nvPr/>
          </p:nvSpPr>
          <p:spPr bwMode="auto">
            <a:xfrm>
              <a:off x="5031787" y="2680528"/>
              <a:ext cx="98930" cy="100526"/>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5" name="Freeform 1767">
              <a:extLst>
                <a:ext uri="{FF2B5EF4-FFF2-40B4-BE49-F238E27FC236}">
                  <a16:creationId xmlns:a16="http://schemas.microsoft.com/office/drawing/2014/main" id="{8E2D5901-3FE1-405D-B267-8CE049CC1B48}"/>
                </a:ext>
              </a:extLst>
            </p:cNvPr>
            <p:cNvSpPr>
              <a:spLocks/>
            </p:cNvSpPr>
            <p:nvPr/>
          </p:nvSpPr>
          <p:spPr bwMode="auto">
            <a:xfrm>
              <a:off x="4830735" y="2843285"/>
              <a:ext cx="100526" cy="98930"/>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6" name="Freeform 1768">
              <a:extLst>
                <a:ext uri="{FF2B5EF4-FFF2-40B4-BE49-F238E27FC236}">
                  <a16:creationId xmlns:a16="http://schemas.microsoft.com/office/drawing/2014/main" id="{62FB5E13-B3A5-420F-A815-053DC9576780}"/>
                </a:ext>
              </a:extLst>
            </p:cNvPr>
            <p:cNvSpPr>
              <a:spLocks/>
            </p:cNvSpPr>
            <p:nvPr/>
          </p:nvSpPr>
          <p:spPr bwMode="auto">
            <a:xfrm>
              <a:off x="4693509" y="3089015"/>
              <a:ext cx="98930" cy="106909"/>
            </a:xfrm>
            <a:custGeom>
              <a:avLst/>
              <a:gdLst>
                <a:gd name="T0" fmla="*/ 12 w 13"/>
                <a:gd name="T1" fmla="*/ 6 h 14"/>
                <a:gd name="T2" fmla="*/ 3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3" y="10"/>
                  </a:cubicBezTo>
                  <a:cubicBezTo>
                    <a:pt x="0" y="7"/>
                    <a:pt x="3" y="1"/>
                    <a:pt x="8" y="0"/>
                  </a:cubicBezTo>
                  <a:cubicBezTo>
                    <a:pt x="12"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7" name="Freeform 1769">
              <a:extLst>
                <a:ext uri="{FF2B5EF4-FFF2-40B4-BE49-F238E27FC236}">
                  <a16:creationId xmlns:a16="http://schemas.microsoft.com/office/drawing/2014/main" id="{0E9C5900-75AD-444A-B3AF-2D6BF52E29A7}"/>
                </a:ext>
              </a:extLst>
            </p:cNvPr>
            <p:cNvSpPr>
              <a:spLocks/>
            </p:cNvSpPr>
            <p:nvPr/>
          </p:nvSpPr>
          <p:spPr bwMode="auto">
            <a:xfrm>
              <a:off x="4808396" y="3119332"/>
              <a:ext cx="100526" cy="108504"/>
            </a:xfrm>
            <a:custGeom>
              <a:avLst/>
              <a:gdLst>
                <a:gd name="T0" fmla="*/ 12 w 13"/>
                <a:gd name="T1" fmla="*/ 7 h 14"/>
                <a:gd name="T2" fmla="*/ 2 w 13"/>
                <a:gd name="T3" fmla="*/ 10 h 14"/>
                <a:gd name="T4" fmla="*/ 7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1" y="12"/>
                    <a:pt x="5" y="14"/>
                    <a:pt x="2" y="10"/>
                  </a:cubicBezTo>
                  <a:cubicBezTo>
                    <a:pt x="0" y="7"/>
                    <a:pt x="2" y="1"/>
                    <a:pt x="7" y="0"/>
                  </a:cubicBezTo>
                  <a:cubicBezTo>
                    <a:pt x="11"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8" name="Freeform 1770">
              <a:extLst>
                <a:ext uri="{FF2B5EF4-FFF2-40B4-BE49-F238E27FC236}">
                  <a16:creationId xmlns:a16="http://schemas.microsoft.com/office/drawing/2014/main" id="{19CC2510-8B9A-4446-BCC8-B31B65CBEC41}"/>
                </a:ext>
              </a:extLst>
            </p:cNvPr>
            <p:cNvSpPr>
              <a:spLocks/>
            </p:cNvSpPr>
            <p:nvPr/>
          </p:nvSpPr>
          <p:spPr bwMode="auto">
            <a:xfrm>
              <a:off x="4931261" y="3058697"/>
              <a:ext cx="92548" cy="98930"/>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2"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29" name="Freeform 1771">
              <a:extLst>
                <a:ext uri="{FF2B5EF4-FFF2-40B4-BE49-F238E27FC236}">
                  <a16:creationId xmlns:a16="http://schemas.microsoft.com/office/drawing/2014/main" id="{BD01AE8D-9961-4534-AECC-1B9D19D59148}"/>
                </a:ext>
              </a:extLst>
            </p:cNvPr>
            <p:cNvSpPr>
              <a:spLocks/>
            </p:cNvSpPr>
            <p:nvPr/>
          </p:nvSpPr>
          <p:spPr bwMode="auto">
            <a:xfrm>
              <a:off x="5039765" y="2966150"/>
              <a:ext cx="98930" cy="98930"/>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0" name="Freeform 1772">
              <a:extLst>
                <a:ext uri="{FF2B5EF4-FFF2-40B4-BE49-F238E27FC236}">
                  <a16:creationId xmlns:a16="http://schemas.microsoft.com/office/drawing/2014/main" id="{267E6AAE-FBDF-444F-9057-3CEAADBA70D6}"/>
                </a:ext>
              </a:extLst>
            </p:cNvPr>
            <p:cNvSpPr>
              <a:spLocks/>
            </p:cNvSpPr>
            <p:nvPr/>
          </p:nvSpPr>
          <p:spPr bwMode="auto">
            <a:xfrm>
              <a:off x="5154652" y="2881580"/>
              <a:ext cx="100526" cy="98930"/>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1" name="Freeform 1773">
              <a:extLst>
                <a:ext uri="{FF2B5EF4-FFF2-40B4-BE49-F238E27FC236}">
                  <a16:creationId xmlns:a16="http://schemas.microsoft.com/office/drawing/2014/main" id="{DCD84458-DB43-445D-84B9-E23AA4E91378}"/>
                </a:ext>
              </a:extLst>
            </p:cNvPr>
            <p:cNvSpPr>
              <a:spLocks/>
            </p:cNvSpPr>
            <p:nvPr/>
          </p:nvSpPr>
          <p:spPr bwMode="auto">
            <a:xfrm>
              <a:off x="5285495" y="2811372"/>
              <a:ext cx="98930" cy="100526"/>
            </a:xfrm>
            <a:custGeom>
              <a:avLst/>
              <a:gdLst>
                <a:gd name="T0" fmla="*/ 13 w 13"/>
                <a:gd name="T1" fmla="*/ 5 h 13"/>
                <a:gd name="T2" fmla="*/ 2 w 13"/>
                <a:gd name="T3" fmla="*/ 9 h 13"/>
                <a:gd name="T4" fmla="*/ 8 w 13"/>
                <a:gd name="T5" fmla="*/ 0 h 13"/>
                <a:gd name="T6" fmla="*/ 13 w 13"/>
                <a:gd name="T7" fmla="*/ 5 h 13"/>
              </a:gdLst>
              <a:ahLst/>
              <a:cxnLst>
                <a:cxn ang="0">
                  <a:pos x="T0" y="T1"/>
                </a:cxn>
                <a:cxn ang="0">
                  <a:pos x="T2" y="T3"/>
                </a:cxn>
                <a:cxn ang="0">
                  <a:pos x="T4" y="T5"/>
                </a:cxn>
                <a:cxn ang="0">
                  <a:pos x="T6" y="T7"/>
                </a:cxn>
              </a:cxnLst>
              <a:rect l="0" t="0" r="r" b="b"/>
              <a:pathLst>
                <a:path w="13" h="13">
                  <a:moveTo>
                    <a:pt x="13" y="5"/>
                  </a:moveTo>
                  <a:cubicBezTo>
                    <a:pt x="12" y="10"/>
                    <a:pt x="5" y="13"/>
                    <a:pt x="2" y="9"/>
                  </a:cubicBezTo>
                  <a:cubicBezTo>
                    <a:pt x="0" y="6"/>
                    <a:pt x="2" y="0"/>
                    <a:pt x="8" y="0"/>
                  </a:cubicBezTo>
                  <a:cubicBezTo>
                    <a:pt x="12" y="0"/>
                    <a:pt x="13" y="3"/>
                    <a:pt x="13"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2" name="Freeform 1774">
              <a:extLst>
                <a:ext uri="{FF2B5EF4-FFF2-40B4-BE49-F238E27FC236}">
                  <a16:creationId xmlns:a16="http://schemas.microsoft.com/office/drawing/2014/main" id="{ED9BA3BA-04BA-4883-AF30-5A360A4F4D08}"/>
                </a:ext>
              </a:extLst>
            </p:cNvPr>
            <p:cNvSpPr>
              <a:spLocks/>
            </p:cNvSpPr>
            <p:nvPr/>
          </p:nvSpPr>
          <p:spPr bwMode="auto">
            <a:xfrm>
              <a:off x="4109502" y="3743231"/>
              <a:ext cx="84569" cy="114887"/>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3" name="Freeform 1775">
              <a:extLst>
                <a:ext uri="{FF2B5EF4-FFF2-40B4-BE49-F238E27FC236}">
                  <a16:creationId xmlns:a16="http://schemas.microsoft.com/office/drawing/2014/main" id="{4085DB71-2914-4181-A3E8-6B18877339D3}"/>
                </a:ext>
              </a:extLst>
            </p:cNvPr>
            <p:cNvSpPr>
              <a:spLocks/>
            </p:cNvSpPr>
            <p:nvPr/>
          </p:nvSpPr>
          <p:spPr bwMode="auto">
            <a:xfrm>
              <a:off x="4208432" y="3665044"/>
              <a:ext cx="84569" cy="116482"/>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5" y="15"/>
                    <a:pt x="3" y="11"/>
                  </a:cubicBezTo>
                  <a:cubicBezTo>
                    <a:pt x="0" y="8"/>
                    <a:pt x="2" y="1"/>
                    <a:pt x="6"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4" name="Freeform 1776">
              <a:extLst>
                <a:ext uri="{FF2B5EF4-FFF2-40B4-BE49-F238E27FC236}">
                  <a16:creationId xmlns:a16="http://schemas.microsoft.com/office/drawing/2014/main" id="{81CADF98-B5C4-4376-9D2E-6B8FF0AA6E73}"/>
                </a:ext>
              </a:extLst>
            </p:cNvPr>
            <p:cNvSpPr>
              <a:spLocks/>
            </p:cNvSpPr>
            <p:nvPr/>
          </p:nvSpPr>
          <p:spPr bwMode="auto">
            <a:xfrm>
              <a:off x="4293002" y="3558136"/>
              <a:ext cx="92548" cy="114887"/>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5" name="Freeform 1777">
              <a:extLst>
                <a:ext uri="{FF2B5EF4-FFF2-40B4-BE49-F238E27FC236}">
                  <a16:creationId xmlns:a16="http://schemas.microsoft.com/office/drawing/2014/main" id="{7A342A5C-CCB1-4A79-99A1-63AB92EBD409}"/>
                </a:ext>
              </a:extLst>
            </p:cNvPr>
            <p:cNvSpPr>
              <a:spLocks/>
            </p:cNvSpPr>
            <p:nvPr/>
          </p:nvSpPr>
          <p:spPr bwMode="auto">
            <a:xfrm>
              <a:off x="4415866" y="3519840"/>
              <a:ext cx="92548" cy="114887"/>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6" name="Freeform 1778">
              <a:extLst>
                <a:ext uri="{FF2B5EF4-FFF2-40B4-BE49-F238E27FC236}">
                  <a16:creationId xmlns:a16="http://schemas.microsoft.com/office/drawing/2014/main" id="{273DB982-10FF-463A-9EAB-D8198175C3B9}"/>
                </a:ext>
              </a:extLst>
            </p:cNvPr>
            <p:cNvSpPr>
              <a:spLocks/>
            </p:cNvSpPr>
            <p:nvPr/>
          </p:nvSpPr>
          <p:spPr bwMode="auto">
            <a:xfrm>
              <a:off x="4524371" y="3457610"/>
              <a:ext cx="98930" cy="116482"/>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6" y="15"/>
                    <a:pt x="3" y="11"/>
                  </a:cubicBezTo>
                  <a:cubicBezTo>
                    <a:pt x="0" y="7"/>
                    <a:pt x="2" y="1"/>
                    <a:pt x="7" y="0"/>
                  </a:cubicBezTo>
                  <a:cubicBezTo>
                    <a:pt x="12"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7" name="Freeform 1779">
              <a:extLst>
                <a:ext uri="{FF2B5EF4-FFF2-40B4-BE49-F238E27FC236}">
                  <a16:creationId xmlns:a16="http://schemas.microsoft.com/office/drawing/2014/main" id="{166562FE-904A-4D01-9AC4-96DDCF7D6597}"/>
                </a:ext>
              </a:extLst>
            </p:cNvPr>
            <p:cNvSpPr>
              <a:spLocks/>
            </p:cNvSpPr>
            <p:nvPr/>
          </p:nvSpPr>
          <p:spPr bwMode="auto">
            <a:xfrm>
              <a:off x="4647236" y="3495905"/>
              <a:ext cx="98930" cy="108504"/>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8" name="Freeform 1780">
              <a:extLst>
                <a:ext uri="{FF2B5EF4-FFF2-40B4-BE49-F238E27FC236}">
                  <a16:creationId xmlns:a16="http://schemas.microsoft.com/office/drawing/2014/main" id="{1F4939E3-49E5-4368-941B-C4B68AD60254}"/>
                </a:ext>
              </a:extLst>
            </p:cNvPr>
            <p:cNvSpPr>
              <a:spLocks/>
            </p:cNvSpPr>
            <p:nvPr/>
          </p:nvSpPr>
          <p:spPr bwMode="auto">
            <a:xfrm>
              <a:off x="4762122" y="3527818"/>
              <a:ext cx="100526" cy="106909"/>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39" name="Freeform 1781">
              <a:extLst>
                <a:ext uri="{FF2B5EF4-FFF2-40B4-BE49-F238E27FC236}">
                  <a16:creationId xmlns:a16="http://schemas.microsoft.com/office/drawing/2014/main" id="{FE55B1A4-E34D-41A9-9C5D-5514CAD8A245}"/>
                </a:ext>
              </a:extLst>
            </p:cNvPr>
            <p:cNvSpPr>
              <a:spLocks/>
            </p:cNvSpPr>
            <p:nvPr/>
          </p:nvSpPr>
          <p:spPr bwMode="auto">
            <a:xfrm>
              <a:off x="4884987" y="3558136"/>
              <a:ext cx="108504" cy="114887"/>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0" name="Freeform 1782">
              <a:extLst>
                <a:ext uri="{FF2B5EF4-FFF2-40B4-BE49-F238E27FC236}">
                  <a16:creationId xmlns:a16="http://schemas.microsoft.com/office/drawing/2014/main" id="{9CE3FC7F-A002-4D64-B0DB-F3457EC0F049}"/>
                </a:ext>
              </a:extLst>
            </p:cNvPr>
            <p:cNvSpPr>
              <a:spLocks/>
            </p:cNvSpPr>
            <p:nvPr/>
          </p:nvSpPr>
          <p:spPr bwMode="auto">
            <a:xfrm>
              <a:off x="4969557" y="3449631"/>
              <a:ext cx="108504" cy="116482"/>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1" name="Freeform 1783">
              <a:extLst>
                <a:ext uri="{FF2B5EF4-FFF2-40B4-BE49-F238E27FC236}">
                  <a16:creationId xmlns:a16="http://schemas.microsoft.com/office/drawing/2014/main" id="{210E83F6-0C05-428A-8752-578567E1AD71}"/>
                </a:ext>
              </a:extLst>
            </p:cNvPr>
            <p:cNvSpPr>
              <a:spLocks/>
            </p:cNvSpPr>
            <p:nvPr/>
          </p:nvSpPr>
          <p:spPr bwMode="auto">
            <a:xfrm>
              <a:off x="5092422" y="3381019"/>
              <a:ext cx="100526" cy="114887"/>
            </a:xfrm>
            <a:custGeom>
              <a:avLst/>
              <a:gdLst>
                <a:gd name="T0" fmla="*/ 13 w 13"/>
                <a:gd name="T1" fmla="*/ 7 h 15"/>
                <a:gd name="T2" fmla="*/ 2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5" y="15"/>
                    <a:pt x="2" y="11"/>
                  </a:cubicBezTo>
                  <a:cubicBezTo>
                    <a:pt x="0" y="7"/>
                    <a:pt x="2" y="1"/>
                    <a:pt x="7" y="0"/>
                  </a:cubicBezTo>
                  <a:cubicBezTo>
                    <a:pt x="12"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2" name="Freeform 1784">
              <a:extLst>
                <a:ext uri="{FF2B5EF4-FFF2-40B4-BE49-F238E27FC236}">
                  <a16:creationId xmlns:a16="http://schemas.microsoft.com/office/drawing/2014/main" id="{E8A20F41-3DE7-4EA4-9D61-3FCD3FDB6153}"/>
                </a:ext>
              </a:extLst>
            </p:cNvPr>
            <p:cNvSpPr>
              <a:spLocks/>
            </p:cNvSpPr>
            <p:nvPr/>
          </p:nvSpPr>
          <p:spPr bwMode="auto">
            <a:xfrm>
              <a:off x="5062104" y="3258154"/>
              <a:ext cx="100526" cy="106909"/>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5" y="14"/>
                    <a:pt x="2" y="10"/>
                  </a:cubicBezTo>
                  <a:cubicBezTo>
                    <a:pt x="0" y="6"/>
                    <a:pt x="2" y="0"/>
                    <a:pt x="7"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3" name="Freeform 1785">
              <a:extLst>
                <a:ext uri="{FF2B5EF4-FFF2-40B4-BE49-F238E27FC236}">
                  <a16:creationId xmlns:a16="http://schemas.microsoft.com/office/drawing/2014/main" id="{3FEF219E-6B59-40BD-8B99-C93DF2FA9425}"/>
                </a:ext>
              </a:extLst>
            </p:cNvPr>
            <p:cNvSpPr>
              <a:spLocks/>
            </p:cNvSpPr>
            <p:nvPr/>
          </p:nvSpPr>
          <p:spPr bwMode="auto">
            <a:xfrm>
              <a:off x="4947218" y="3326766"/>
              <a:ext cx="92548" cy="100526"/>
            </a:xfrm>
            <a:custGeom>
              <a:avLst/>
              <a:gdLst>
                <a:gd name="T0" fmla="*/ 12 w 12"/>
                <a:gd name="T1" fmla="*/ 6 h 13"/>
                <a:gd name="T2" fmla="*/ 2 w 12"/>
                <a:gd name="T3" fmla="*/ 11 h 13"/>
                <a:gd name="T4" fmla="*/ 2 w 12"/>
                <a:gd name="T5" fmla="*/ 10 h 13"/>
                <a:gd name="T6" fmla="*/ 1 w 12"/>
                <a:gd name="T7" fmla="*/ 8 h 13"/>
                <a:gd name="T8" fmla="*/ 1 w 12"/>
                <a:gd name="T9" fmla="*/ 4 h 13"/>
                <a:gd name="T10" fmla="*/ 6 w 12"/>
                <a:gd name="T11" fmla="*/ 0 h 13"/>
                <a:gd name="T12" fmla="*/ 12 w 12"/>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6"/>
                  </a:moveTo>
                  <a:cubicBezTo>
                    <a:pt x="11" y="12"/>
                    <a:pt x="4" y="13"/>
                    <a:pt x="2" y="11"/>
                  </a:cubicBezTo>
                  <a:cubicBezTo>
                    <a:pt x="2" y="11"/>
                    <a:pt x="2" y="10"/>
                    <a:pt x="2" y="10"/>
                  </a:cubicBezTo>
                  <a:cubicBezTo>
                    <a:pt x="2" y="9"/>
                    <a:pt x="1" y="9"/>
                    <a:pt x="1" y="8"/>
                  </a:cubicBezTo>
                  <a:cubicBezTo>
                    <a:pt x="0" y="7"/>
                    <a:pt x="0" y="5"/>
                    <a:pt x="1" y="4"/>
                  </a:cubicBezTo>
                  <a:cubicBezTo>
                    <a:pt x="1" y="3"/>
                    <a:pt x="3" y="0"/>
                    <a:pt x="6"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4" name="Freeform 1786">
              <a:extLst>
                <a:ext uri="{FF2B5EF4-FFF2-40B4-BE49-F238E27FC236}">
                  <a16:creationId xmlns:a16="http://schemas.microsoft.com/office/drawing/2014/main" id="{3DEDA84E-A52D-4657-8163-69EC9CC9181E}"/>
                </a:ext>
              </a:extLst>
            </p:cNvPr>
            <p:cNvSpPr>
              <a:spLocks/>
            </p:cNvSpPr>
            <p:nvPr/>
          </p:nvSpPr>
          <p:spPr bwMode="auto">
            <a:xfrm>
              <a:off x="4846692" y="3404953"/>
              <a:ext cx="100526" cy="106909"/>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2" y="0"/>
                    <a:pt x="8"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5" name="Freeform 1787">
              <a:extLst>
                <a:ext uri="{FF2B5EF4-FFF2-40B4-BE49-F238E27FC236}">
                  <a16:creationId xmlns:a16="http://schemas.microsoft.com/office/drawing/2014/main" id="{2229FEA6-AF6C-4282-A573-E296ECB74EC3}"/>
                </a:ext>
              </a:extLst>
            </p:cNvPr>
            <p:cNvSpPr>
              <a:spLocks/>
            </p:cNvSpPr>
            <p:nvPr/>
          </p:nvSpPr>
          <p:spPr bwMode="auto">
            <a:xfrm>
              <a:off x="3793563" y="3419314"/>
              <a:ext cx="76591" cy="108504"/>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1"/>
                    <a:pt x="5" y="14"/>
                    <a:pt x="3" y="11"/>
                  </a:cubicBezTo>
                  <a:cubicBezTo>
                    <a:pt x="0" y="8"/>
                    <a:pt x="2" y="1"/>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6" name="Freeform 1788">
              <a:extLst>
                <a:ext uri="{FF2B5EF4-FFF2-40B4-BE49-F238E27FC236}">
                  <a16:creationId xmlns:a16="http://schemas.microsoft.com/office/drawing/2014/main" id="{9F28140C-31B4-4AC9-BD9D-9F89F8C342A5}"/>
                </a:ext>
              </a:extLst>
            </p:cNvPr>
            <p:cNvSpPr>
              <a:spLocks/>
            </p:cNvSpPr>
            <p:nvPr/>
          </p:nvSpPr>
          <p:spPr bwMode="auto">
            <a:xfrm>
              <a:off x="3739311" y="3558136"/>
              <a:ext cx="70209" cy="106909"/>
            </a:xfrm>
            <a:custGeom>
              <a:avLst/>
              <a:gdLst>
                <a:gd name="T0" fmla="*/ 9 w 9"/>
                <a:gd name="T1" fmla="*/ 7 h 14"/>
                <a:gd name="T2" fmla="*/ 3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1"/>
                  </a:cubicBezTo>
                  <a:cubicBezTo>
                    <a:pt x="0" y="8"/>
                    <a:pt x="2" y="1"/>
                    <a:pt x="6" y="0"/>
                  </a:cubicBezTo>
                  <a:cubicBezTo>
                    <a:pt x="9"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7" name="Freeform 1789">
              <a:extLst>
                <a:ext uri="{FF2B5EF4-FFF2-40B4-BE49-F238E27FC236}">
                  <a16:creationId xmlns:a16="http://schemas.microsoft.com/office/drawing/2014/main" id="{2ADDB321-D8B3-4772-BEBA-C0265960F265}"/>
                </a:ext>
              </a:extLst>
            </p:cNvPr>
            <p:cNvSpPr>
              <a:spLocks/>
            </p:cNvSpPr>
            <p:nvPr/>
          </p:nvSpPr>
          <p:spPr bwMode="auto">
            <a:xfrm>
              <a:off x="3716972" y="3411336"/>
              <a:ext cx="68613" cy="108504"/>
            </a:xfrm>
            <a:custGeom>
              <a:avLst/>
              <a:gdLst>
                <a:gd name="T0" fmla="*/ 8 w 9"/>
                <a:gd name="T1" fmla="*/ 6 h 14"/>
                <a:gd name="T2" fmla="*/ 2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7" y="11"/>
                    <a:pt x="4" y="14"/>
                    <a:pt x="2" y="11"/>
                  </a:cubicBezTo>
                  <a:cubicBezTo>
                    <a:pt x="0" y="8"/>
                    <a:pt x="2" y="0"/>
                    <a:pt x="5" y="0"/>
                  </a:cubicBezTo>
                  <a:cubicBezTo>
                    <a:pt x="8"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8" name="Freeform 1790">
              <a:extLst>
                <a:ext uri="{FF2B5EF4-FFF2-40B4-BE49-F238E27FC236}">
                  <a16:creationId xmlns:a16="http://schemas.microsoft.com/office/drawing/2014/main" id="{05AB65D0-89E8-43A2-8046-984F3F49E6AF}"/>
                </a:ext>
              </a:extLst>
            </p:cNvPr>
            <p:cNvSpPr>
              <a:spLocks/>
            </p:cNvSpPr>
            <p:nvPr/>
          </p:nvSpPr>
          <p:spPr bwMode="auto">
            <a:xfrm>
              <a:off x="3839837" y="3519840"/>
              <a:ext cx="76591" cy="114887"/>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9" y="12"/>
                    <a:pt x="5" y="15"/>
                    <a:pt x="3" y="12"/>
                  </a:cubicBezTo>
                  <a:cubicBezTo>
                    <a:pt x="0" y="9"/>
                    <a:pt x="2" y="1"/>
                    <a:pt x="6" y="0"/>
                  </a:cubicBezTo>
                  <a:cubicBezTo>
                    <a:pt x="9"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49" name="Freeform 1791">
              <a:extLst>
                <a:ext uri="{FF2B5EF4-FFF2-40B4-BE49-F238E27FC236}">
                  <a16:creationId xmlns:a16="http://schemas.microsoft.com/office/drawing/2014/main" id="{E8074588-4E7A-4B58-8CEC-952BD63ECFCC}"/>
                </a:ext>
              </a:extLst>
            </p:cNvPr>
            <p:cNvSpPr>
              <a:spLocks/>
            </p:cNvSpPr>
            <p:nvPr/>
          </p:nvSpPr>
          <p:spPr bwMode="auto">
            <a:xfrm>
              <a:off x="3894089" y="3388997"/>
              <a:ext cx="76591" cy="106909"/>
            </a:xfrm>
            <a:custGeom>
              <a:avLst/>
              <a:gdLst>
                <a:gd name="T0" fmla="*/ 10 w 10"/>
                <a:gd name="T1" fmla="*/ 6 h 14"/>
                <a:gd name="T2" fmla="*/ 3 w 10"/>
                <a:gd name="T3" fmla="*/ 11 h 14"/>
                <a:gd name="T4" fmla="*/ 7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7" y="0"/>
                  </a:cubicBezTo>
                  <a:cubicBezTo>
                    <a:pt x="10"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50" name="Freeform 1792">
              <a:extLst>
                <a:ext uri="{FF2B5EF4-FFF2-40B4-BE49-F238E27FC236}">
                  <a16:creationId xmlns:a16="http://schemas.microsoft.com/office/drawing/2014/main" id="{116C74C6-A6F9-4F4D-9406-59901C3E5E29}"/>
                </a:ext>
              </a:extLst>
            </p:cNvPr>
            <p:cNvSpPr>
              <a:spLocks/>
            </p:cNvSpPr>
            <p:nvPr/>
          </p:nvSpPr>
          <p:spPr bwMode="auto">
            <a:xfrm>
              <a:off x="3993019" y="3396975"/>
              <a:ext cx="76591" cy="106909"/>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2"/>
                    <a:pt x="4" y="14"/>
                    <a:pt x="2" y="11"/>
                  </a:cubicBezTo>
                  <a:cubicBezTo>
                    <a:pt x="0" y="8"/>
                    <a:pt x="2" y="1"/>
                    <a:pt x="6" y="0"/>
                  </a:cubicBezTo>
                  <a:cubicBezTo>
                    <a:pt x="9"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51" name="Freeform 1793">
              <a:extLst>
                <a:ext uri="{FF2B5EF4-FFF2-40B4-BE49-F238E27FC236}">
                  <a16:creationId xmlns:a16="http://schemas.microsoft.com/office/drawing/2014/main" id="{8494D459-7A5E-494F-BE07-267DC317E59C}"/>
                </a:ext>
              </a:extLst>
            </p:cNvPr>
            <p:cNvSpPr>
              <a:spLocks/>
            </p:cNvSpPr>
            <p:nvPr/>
          </p:nvSpPr>
          <p:spPr bwMode="auto">
            <a:xfrm>
              <a:off x="3654742" y="3203901"/>
              <a:ext cx="62230" cy="108504"/>
            </a:xfrm>
            <a:custGeom>
              <a:avLst/>
              <a:gdLst>
                <a:gd name="T0" fmla="*/ 7 w 8"/>
                <a:gd name="T1" fmla="*/ 6 h 14"/>
                <a:gd name="T2" fmla="*/ 1 w 8"/>
                <a:gd name="T3" fmla="*/ 11 h 14"/>
                <a:gd name="T4" fmla="*/ 5 w 8"/>
                <a:gd name="T5" fmla="*/ 0 h 14"/>
                <a:gd name="T6" fmla="*/ 7 w 8"/>
                <a:gd name="T7" fmla="*/ 6 h 14"/>
              </a:gdLst>
              <a:ahLst/>
              <a:cxnLst>
                <a:cxn ang="0">
                  <a:pos x="T0" y="T1"/>
                </a:cxn>
                <a:cxn ang="0">
                  <a:pos x="T2" y="T3"/>
                </a:cxn>
                <a:cxn ang="0">
                  <a:pos x="T4" y="T5"/>
                </a:cxn>
                <a:cxn ang="0">
                  <a:pos x="T6" y="T7"/>
                </a:cxn>
              </a:cxnLst>
              <a:rect l="0" t="0" r="r" b="b"/>
              <a:pathLst>
                <a:path w="8" h="14">
                  <a:moveTo>
                    <a:pt x="7" y="6"/>
                  </a:moveTo>
                  <a:cubicBezTo>
                    <a:pt x="6" y="11"/>
                    <a:pt x="3" y="14"/>
                    <a:pt x="1" y="11"/>
                  </a:cubicBezTo>
                  <a:cubicBezTo>
                    <a:pt x="0" y="9"/>
                    <a:pt x="2" y="1"/>
                    <a:pt x="5" y="0"/>
                  </a:cubicBezTo>
                  <a:cubicBezTo>
                    <a:pt x="8" y="0"/>
                    <a:pt x="8"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52" name="Freeform 1794">
              <a:extLst>
                <a:ext uri="{FF2B5EF4-FFF2-40B4-BE49-F238E27FC236}">
                  <a16:creationId xmlns:a16="http://schemas.microsoft.com/office/drawing/2014/main" id="{43733AA9-DA8A-4F61-A605-2EBB0F2E70EB}"/>
                </a:ext>
              </a:extLst>
            </p:cNvPr>
            <p:cNvSpPr>
              <a:spLocks/>
            </p:cNvSpPr>
            <p:nvPr/>
          </p:nvSpPr>
          <p:spPr bwMode="auto">
            <a:xfrm>
              <a:off x="3662720" y="3558136"/>
              <a:ext cx="68613" cy="106909"/>
            </a:xfrm>
            <a:custGeom>
              <a:avLst/>
              <a:gdLst>
                <a:gd name="T0" fmla="*/ 8 w 9"/>
                <a:gd name="T1" fmla="*/ 6 h 14"/>
                <a:gd name="T2" fmla="*/ 3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8" y="11"/>
                    <a:pt x="5" y="14"/>
                    <a:pt x="3" y="11"/>
                  </a:cubicBezTo>
                  <a:cubicBezTo>
                    <a:pt x="0" y="9"/>
                    <a:pt x="2" y="0"/>
                    <a:pt x="5" y="0"/>
                  </a:cubicBezTo>
                  <a:cubicBezTo>
                    <a:pt x="8"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53" name="Freeform 1795">
              <a:extLst>
                <a:ext uri="{FF2B5EF4-FFF2-40B4-BE49-F238E27FC236}">
                  <a16:creationId xmlns:a16="http://schemas.microsoft.com/office/drawing/2014/main" id="{53A0CBC9-414E-4C28-BFD1-642BD24099B4}"/>
                </a:ext>
              </a:extLst>
            </p:cNvPr>
            <p:cNvSpPr>
              <a:spLocks/>
            </p:cNvSpPr>
            <p:nvPr/>
          </p:nvSpPr>
          <p:spPr bwMode="auto">
            <a:xfrm>
              <a:off x="3640381" y="3089015"/>
              <a:ext cx="60635" cy="106909"/>
            </a:xfrm>
            <a:custGeom>
              <a:avLst/>
              <a:gdLst>
                <a:gd name="T0" fmla="*/ 8 w 8"/>
                <a:gd name="T1" fmla="*/ 6 h 14"/>
                <a:gd name="T2" fmla="*/ 2 w 8"/>
                <a:gd name="T3" fmla="*/ 11 h 14"/>
                <a:gd name="T4" fmla="*/ 6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6" y="11"/>
                    <a:pt x="3" y="14"/>
                    <a:pt x="2" y="11"/>
                  </a:cubicBezTo>
                  <a:cubicBezTo>
                    <a:pt x="0" y="9"/>
                    <a:pt x="3" y="1"/>
                    <a:pt x="6" y="0"/>
                  </a:cubicBezTo>
                  <a:cubicBezTo>
                    <a:pt x="8" y="0"/>
                    <a:pt x="8" y="4"/>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554" name="Freeform 1796">
              <a:extLst>
                <a:ext uri="{FF2B5EF4-FFF2-40B4-BE49-F238E27FC236}">
                  <a16:creationId xmlns:a16="http://schemas.microsoft.com/office/drawing/2014/main" id="{D845DFF8-8C54-4490-82B3-737FB6BFAB6F}"/>
                </a:ext>
              </a:extLst>
            </p:cNvPr>
            <p:cNvSpPr>
              <a:spLocks/>
            </p:cNvSpPr>
            <p:nvPr/>
          </p:nvSpPr>
          <p:spPr bwMode="auto">
            <a:xfrm>
              <a:off x="3731333" y="3157628"/>
              <a:ext cx="70209" cy="108504"/>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1"/>
                    <a:pt x="3" y="14"/>
                    <a:pt x="2" y="11"/>
                  </a:cubicBezTo>
                  <a:cubicBezTo>
                    <a:pt x="0" y="8"/>
                    <a:pt x="3" y="1"/>
                    <a:pt x="6"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5" name="Freeform 1798">
              <a:extLst>
                <a:ext uri="{FF2B5EF4-FFF2-40B4-BE49-F238E27FC236}">
                  <a16:creationId xmlns:a16="http://schemas.microsoft.com/office/drawing/2014/main" id="{2E900089-1DDA-4899-BB17-D76753218781}"/>
                </a:ext>
              </a:extLst>
            </p:cNvPr>
            <p:cNvSpPr>
              <a:spLocks/>
            </p:cNvSpPr>
            <p:nvPr/>
          </p:nvSpPr>
          <p:spPr bwMode="auto">
            <a:xfrm>
              <a:off x="3815902" y="3143268"/>
              <a:ext cx="70209" cy="98930"/>
            </a:xfrm>
            <a:custGeom>
              <a:avLst/>
              <a:gdLst>
                <a:gd name="T0" fmla="*/ 9 w 9"/>
                <a:gd name="T1" fmla="*/ 6 h 13"/>
                <a:gd name="T2" fmla="*/ 2 w 9"/>
                <a:gd name="T3" fmla="*/ 10 h 13"/>
                <a:gd name="T4" fmla="*/ 6 w 9"/>
                <a:gd name="T5" fmla="*/ 0 h 13"/>
                <a:gd name="T6" fmla="*/ 9 w 9"/>
                <a:gd name="T7" fmla="*/ 6 h 13"/>
              </a:gdLst>
              <a:ahLst/>
              <a:cxnLst>
                <a:cxn ang="0">
                  <a:pos x="T0" y="T1"/>
                </a:cxn>
                <a:cxn ang="0">
                  <a:pos x="T2" y="T3"/>
                </a:cxn>
                <a:cxn ang="0">
                  <a:pos x="T4" y="T5"/>
                </a:cxn>
                <a:cxn ang="0">
                  <a:pos x="T6" y="T7"/>
                </a:cxn>
              </a:cxnLst>
              <a:rect l="0" t="0" r="r" b="b"/>
              <a:pathLst>
                <a:path w="9" h="13">
                  <a:moveTo>
                    <a:pt x="9" y="6"/>
                  </a:moveTo>
                  <a:cubicBezTo>
                    <a:pt x="8" y="10"/>
                    <a:pt x="4" y="13"/>
                    <a:pt x="2" y="10"/>
                  </a:cubicBezTo>
                  <a:cubicBezTo>
                    <a:pt x="0" y="7"/>
                    <a:pt x="3" y="0"/>
                    <a:pt x="6" y="0"/>
                  </a:cubicBezTo>
                  <a:cubicBezTo>
                    <a:pt x="9" y="0"/>
                    <a:pt x="9" y="3"/>
                    <a:pt x="9"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6" name="Freeform 1799">
              <a:extLst>
                <a:ext uri="{FF2B5EF4-FFF2-40B4-BE49-F238E27FC236}">
                  <a16:creationId xmlns:a16="http://schemas.microsoft.com/office/drawing/2014/main" id="{235C3F2E-3086-41EF-BD20-C1B1FE585A06}"/>
                </a:ext>
              </a:extLst>
            </p:cNvPr>
            <p:cNvSpPr>
              <a:spLocks/>
            </p:cNvSpPr>
            <p:nvPr/>
          </p:nvSpPr>
          <p:spPr bwMode="auto">
            <a:xfrm>
              <a:off x="3908450" y="3104972"/>
              <a:ext cx="76591" cy="106909"/>
            </a:xfrm>
            <a:custGeom>
              <a:avLst/>
              <a:gdLst>
                <a:gd name="T0" fmla="*/ 9 w 10"/>
                <a:gd name="T1" fmla="*/ 6 h 14"/>
                <a:gd name="T2" fmla="*/ 2 w 10"/>
                <a:gd name="T3" fmla="*/ 11 h 14"/>
                <a:gd name="T4" fmla="*/ 6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4" y="14"/>
                    <a:pt x="2" y="11"/>
                  </a:cubicBezTo>
                  <a:cubicBezTo>
                    <a:pt x="0" y="8"/>
                    <a:pt x="2" y="1"/>
                    <a:pt x="6" y="0"/>
                  </a:cubicBezTo>
                  <a:cubicBezTo>
                    <a:pt x="9" y="0"/>
                    <a:pt x="10"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7" name="Freeform 1800">
              <a:extLst>
                <a:ext uri="{FF2B5EF4-FFF2-40B4-BE49-F238E27FC236}">
                  <a16:creationId xmlns:a16="http://schemas.microsoft.com/office/drawing/2014/main" id="{D670497E-0811-4235-8CCD-0CD39B9F6A44}"/>
                </a:ext>
              </a:extLst>
            </p:cNvPr>
            <p:cNvSpPr>
              <a:spLocks/>
            </p:cNvSpPr>
            <p:nvPr/>
          </p:nvSpPr>
          <p:spPr bwMode="auto">
            <a:xfrm>
              <a:off x="3815902" y="2996468"/>
              <a:ext cx="70209" cy="100526"/>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3" y="13"/>
                    <a:pt x="1" y="10"/>
                  </a:cubicBezTo>
                  <a:cubicBezTo>
                    <a:pt x="0" y="7"/>
                    <a:pt x="3" y="1"/>
                    <a:pt x="6" y="0"/>
                  </a:cubicBezTo>
                  <a:cubicBezTo>
                    <a:pt x="9"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8" name="Freeform 1801">
              <a:extLst>
                <a:ext uri="{FF2B5EF4-FFF2-40B4-BE49-F238E27FC236}">
                  <a16:creationId xmlns:a16="http://schemas.microsoft.com/office/drawing/2014/main" id="{CAD91C97-6A4C-4EE5-89D0-752F239CA9DB}"/>
                </a:ext>
              </a:extLst>
            </p:cNvPr>
            <p:cNvSpPr>
              <a:spLocks/>
            </p:cNvSpPr>
            <p:nvPr/>
          </p:nvSpPr>
          <p:spPr bwMode="auto">
            <a:xfrm>
              <a:off x="3731332" y="3026785"/>
              <a:ext cx="62230" cy="100526"/>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6" y="11"/>
                    <a:pt x="2" y="13"/>
                    <a:pt x="1" y="11"/>
                  </a:cubicBezTo>
                  <a:cubicBezTo>
                    <a:pt x="0" y="8"/>
                    <a:pt x="2" y="1"/>
                    <a:pt x="6" y="0"/>
                  </a:cubicBezTo>
                  <a:cubicBezTo>
                    <a:pt x="8" y="0"/>
                    <a:pt x="8"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9" name="Freeform 1802">
              <a:extLst>
                <a:ext uri="{FF2B5EF4-FFF2-40B4-BE49-F238E27FC236}">
                  <a16:creationId xmlns:a16="http://schemas.microsoft.com/office/drawing/2014/main" id="{AB483BCE-B371-48F3-951D-AA178C91105A}"/>
                </a:ext>
              </a:extLst>
            </p:cNvPr>
            <p:cNvSpPr>
              <a:spLocks/>
            </p:cNvSpPr>
            <p:nvPr/>
          </p:nvSpPr>
          <p:spPr bwMode="auto">
            <a:xfrm>
              <a:off x="3985041" y="3119333"/>
              <a:ext cx="84569" cy="108504"/>
            </a:xfrm>
            <a:custGeom>
              <a:avLst/>
              <a:gdLst>
                <a:gd name="T0" fmla="*/ 10 w 11"/>
                <a:gd name="T1" fmla="*/ 6 h 14"/>
                <a:gd name="T2" fmla="*/ 2 w 11"/>
                <a:gd name="T3" fmla="*/ 11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1"/>
                  </a:cubicBezTo>
                  <a:cubicBezTo>
                    <a:pt x="0" y="7"/>
                    <a:pt x="3" y="1"/>
                    <a:pt x="7" y="0"/>
                  </a:cubicBezTo>
                  <a:cubicBezTo>
                    <a:pt x="10" y="0"/>
                    <a:pt x="11"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0" name="Freeform 1803">
              <a:extLst>
                <a:ext uri="{FF2B5EF4-FFF2-40B4-BE49-F238E27FC236}">
                  <a16:creationId xmlns:a16="http://schemas.microsoft.com/office/drawing/2014/main" id="{9308DA66-DC7C-4487-9CEA-7BCFE502EEAC}"/>
                </a:ext>
              </a:extLst>
            </p:cNvPr>
            <p:cNvSpPr>
              <a:spLocks/>
            </p:cNvSpPr>
            <p:nvPr/>
          </p:nvSpPr>
          <p:spPr bwMode="auto">
            <a:xfrm>
              <a:off x="4085567" y="3012424"/>
              <a:ext cx="84569" cy="98930"/>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0"/>
                    <a:pt x="4" y="13"/>
                    <a:pt x="2" y="10"/>
                  </a:cubicBezTo>
                  <a:cubicBezTo>
                    <a:pt x="0" y="7"/>
                    <a:pt x="3" y="0"/>
                    <a:pt x="7" y="0"/>
                  </a:cubicBezTo>
                  <a:cubicBezTo>
                    <a:pt x="10"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1" name="Freeform 1804">
              <a:extLst>
                <a:ext uri="{FF2B5EF4-FFF2-40B4-BE49-F238E27FC236}">
                  <a16:creationId xmlns:a16="http://schemas.microsoft.com/office/drawing/2014/main" id="{B6A7285A-6CEB-4B3C-B302-5041ED99B140}"/>
                </a:ext>
              </a:extLst>
            </p:cNvPr>
            <p:cNvSpPr>
              <a:spLocks/>
            </p:cNvSpPr>
            <p:nvPr/>
          </p:nvSpPr>
          <p:spPr bwMode="auto">
            <a:xfrm>
              <a:off x="4200453" y="2927855"/>
              <a:ext cx="84569" cy="106909"/>
            </a:xfrm>
            <a:custGeom>
              <a:avLst/>
              <a:gdLst>
                <a:gd name="T0" fmla="*/ 11 w 11"/>
                <a:gd name="T1" fmla="*/ 6 h 14"/>
                <a:gd name="T2" fmla="*/ 2 w 11"/>
                <a:gd name="T3" fmla="*/ 11 h 14"/>
                <a:gd name="T4" fmla="*/ 7 w 11"/>
                <a:gd name="T5" fmla="*/ 1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9" y="11"/>
                    <a:pt x="4" y="14"/>
                    <a:pt x="2" y="11"/>
                  </a:cubicBezTo>
                  <a:cubicBezTo>
                    <a:pt x="0" y="7"/>
                    <a:pt x="3" y="1"/>
                    <a:pt x="7" y="1"/>
                  </a:cubicBezTo>
                  <a:cubicBezTo>
                    <a:pt x="11" y="0"/>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2" name="Freeform 1805">
              <a:extLst>
                <a:ext uri="{FF2B5EF4-FFF2-40B4-BE49-F238E27FC236}">
                  <a16:creationId xmlns:a16="http://schemas.microsoft.com/office/drawing/2014/main" id="{B12B053B-6F4D-4C2B-B62A-AB3C90DCEC2F}"/>
                </a:ext>
              </a:extLst>
            </p:cNvPr>
            <p:cNvSpPr>
              <a:spLocks/>
            </p:cNvSpPr>
            <p:nvPr/>
          </p:nvSpPr>
          <p:spPr bwMode="auto">
            <a:xfrm>
              <a:off x="4393527" y="2919877"/>
              <a:ext cx="92548" cy="100526"/>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0"/>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3" name="Freeform 1806">
              <a:extLst>
                <a:ext uri="{FF2B5EF4-FFF2-40B4-BE49-F238E27FC236}">
                  <a16:creationId xmlns:a16="http://schemas.microsoft.com/office/drawing/2014/main" id="{E0537D5E-B991-41E4-8540-551A0D0D2C3D}"/>
                </a:ext>
              </a:extLst>
            </p:cNvPr>
            <p:cNvSpPr>
              <a:spLocks/>
            </p:cNvSpPr>
            <p:nvPr/>
          </p:nvSpPr>
          <p:spPr bwMode="auto">
            <a:xfrm>
              <a:off x="4308958" y="2843286"/>
              <a:ext cx="92548" cy="106909"/>
            </a:xfrm>
            <a:custGeom>
              <a:avLst/>
              <a:gdLst>
                <a:gd name="T0" fmla="*/ 11 w 12"/>
                <a:gd name="T1" fmla="*/ 6 h 14"/>
                <a:gd name="T2" fmla="*/ 2 w 12"/>
                <a:gd name="T3" fmla="*/ 10 h 14"/>
                <a:gd name="T4" fmla="*/ 8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9" y="11"/>
                    <a:pt x="4" y="14"/>
                    <a:pt x="2" y="10"/>
                  </a:cubicBezTo>
                  <a:cubicBezTo>
                    <a:pt x="0" y="7"/>
                    <a:pt x="3" y="1"/>
                    <a:pt x="8"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4" name="Freeform 1807">
              <a:extLst>
                <a:ext uri="{FF2B5EF4-FFF2-40B4-BE49-F238E27FC236}">
                  <a16:creationId xmlns:a16="http://schemas.microsoft.com/office/drawing/2014/main" id="{ED98C622-B0E5-4232-9EEA-E75E52E576E8}"/>
                </a:ext>
              </a:extLst>
            </p:cNvPr>
            <p:cNvSpPr>
              <a:spLocks/>
            </p:cNvSpPr>
            <p:nvPr/>
          </p:nvSpPr>
          <p:spPr bwMode="auto">
            <a:xfrm>
              <a:off x="4508414" y="2827329"/>
              <a:ext cx="92548" cy="100526"/>
            </a:xfrm>
            <a:custGeom>
              <a:avLst/>
              <a:gdLst>
                <a:gd name="T0" fmla="*/ 11 w 12"/>
                <a:gd name="T1" fmla="*/ 6 h 13"/>
                <a:gd name="T2" fmla="*/ 2 w 12"/>
                <a:gd name="T3" fmla="*/ 10 h 13"/>
                <a:gd name="T4" fmla="*/ 8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7"/>
                    <a:pt x="3" y="1"/>
                    <a:pt x="8"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5" name="Freeform 1808">
              <a:extLst>
                <a:ext uri="{FF2B5EF4-FFF2-40B4-BE49-F238E27FC236}">
                  <a16:creationId xmlns:a16="http://schemas.microsoft.com/office/drawing/2014/main" id="{2ABE8D7E-8363-4DCB-B099-F51E172242FE}"/>
                </a:ext>
              </a:extLst>
            </p:cNvPr>
            <p:cNvSpPr>
              <a:spLocks/>
            </p:cNvSpPr>
            <p:nvPr/>
          </p:nvSpPr>
          <p:spPr bwMode="auto">
            <a:xfrm>
              <a:off x="4415866" y="2758716"/>
              <a:ext cx="92548" cy="98930"/>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9" y="10"/>
                    <a:pt x="3" y="13"/>
                    <a:pt x="2" y="9"/>
                  </a:cubicBezTo>
                  <a:cubicBezTo>
                    <a:pt x="0" y="6"/>
                    <a:pt x="3" y="0"/>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6" name="Freeform 1809">
              <a:extLst>
                <a:ext uri="{FF2B5EF4-FFF2-40B4-BE49-F238E27FC236}">
                  <a16:creationId xmlns:a16="http://schemas.microsoft.com/office/drawing/2014/main" id="{4F9F961A-312F-40CC-8989-139FAA21FDA2}"/>
                </a:ext>
              </a:extLst>
            </p:cNvPr>
            <p:cNvSpPr>
              <a:spLocks/>
            </p:cNvSpPr>
            <p:nvPr/>
          </p:nvSpPr>
          <p:spPr bwMode="auto">
            <a:xfrm>
              <a:off x="4532348" y="2696486"/>
              <a:ext cx="90952" cy="9254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2" y="9"/>
                  </a:cubicBezTo>
                  <a:cubicBezTo>
                    <a:pt x="0" y="6"/>
                    <a:pt x="3" y="0"/>
                    <a:pt x="8" y="0"/>
                  </a:cubicBezTo>
                  <a:cubicBezTo>
                    <a:pt x="12"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7" name="Freeform 1810">
              <a:extLst>
                <a:ext uri="{FF2B5EF4-FFF2-40B4-BE49-F238E27FC236}">
                  <a16:creationId xmlns:a16="http://schemas.microsoft.com/office/drawing/2014/main" id="{A02B0F62-8004-4BD0-9893-0B52DADF647F}"/>
                </a:ext>
              </a:extLst>
            </p:cNvPr>
            <p:cNvSpPr>
              <a:spLocks/>
            </p:cNvSpPr>
            <p:nvPr/>
          </p:nvSpPr>
          <p:spPr bwMode="auto">
            <a:xfrm>
              <a:off x="4647235" y="2603938"/>
              <a:ext cx="92548" cy="9254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9"/>
                  </a:cubicBezTo>
                  <a:cubicBezTo>
                    <a:pt x="0" y="6"/>
                    <a:pt x="3" y="0"/>
                    <a:pt x="7"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8" name="Freeform 1811">
              <a:extLst>
                <a:ext uri="{FF2B5EF4-FFF2-40B4-BE49-F238E27FC236}">
                  <a16:creationId xmlns:a16="http://schemas.microsoft.com/office/drawing/2014/main" id="{255797DF-C925-4781-951B-EC691C6384C7}"/>
                </a:ext>
              </a:extLst>
            </p:cNvPr>
            <p:cNvSpPr>
              <a:spLocks/>
            </p:cNvSpPr>
            <p:nvPr/>
          </p:nvSpPr>
          <p:spPr bwMode="auto">
            <a:xfrm>
              <a:off x="4616918" y="2465117"/>
              <a:ext cx="84569" cy="92548"/>
            </a:xfrm>
            <a:custGeom>
              <a:avLst/>
              <a:gdLst>
                <a:gd name="T0" fmla="*/ 10 w 11"/>
                <a:gd name="T1" fmla="*/ 5 h 12"/>
                <a:gd name="T2" fmla="*/ 1 w 11"/>
                <a:gd name="T3" fmla="*/ 8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9" y="10"/>
                    <a:pt x="3" y="12"/>
                    <a:pt x="1" y="8"/>
                  </a:cubicBezTo>
                  <a:cubicBezTo>
                    <a:pt x="0" y="6"/>
                    <a:pt x="3" y="0"/>
                    <a:pt x="7"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69" name="Freeform 1812">
              <a:extLst>
                <a:ext uri="{FF2B5EF4-FFF2-40B4-BE49-F238E27FC236}">
                  <a16:creationId xmlns:a16="http://schemas.microsoft.com/office/drawing/2014/main" id="{7DD64406-65AF-4BED-B57F-36182F9A0E5D}"/>
                </a:ext>
              </a:extLst>
            </p:cNvPr>
            <p:cNvSpPr>
              <a:spLocks/>
            </p:cNvSpPr>
            <p:nvPr/>
          </p:nvSpPr>
          <p:spPr bwMode="auto">
            <a:xfrm>
              <a:off x="4746165" y="2380547"/>
              <a:ext cx="92548" cy="92548"/>
            </a:xfrm>
            <a:custGeom>
              <a:avLst/>
              <a:gdLst>
                <a:gd name="T0" fmla="*/ 11 w 12"/>
                <a:gd name="T1" fmla="*/ 5 h 12"/>
                <a:gd name="T2" fmla="*/ 1 w 12"/>
                <a:gd name="T3" fmla="*/ 8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1"/>
                    <a:pt x="8" y="0"/>
                  </a:cubicBezTo>
                  <a:cubicBezTo>
                    <a:pt x="11"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0" name="Freeform 1813">
              <a:extLst>
                <a:ext uri="{FF2B5EF4-FFF2-40B4-BE49-F238E27FC236}">
                  <a16:creationId xmlns:a16="http://schemas.microsoft.com/office/drawing/2014/main" id="{DE1CAA6B-F350-4723-BEEB-411204F7CD0A}"/>
                </a:ext>
              </a:extLst>
            </p:cNvPr>
            <p:cNvSpPr>
              <a:spLocks/>
            </p:cNvSpPr>
            <p:nvPr/>
          </p:nvSpPr>
          <p:spPr bwMode="auto">
            <a:xfrm>
              <a:off x="4669574" y="2327891"/>
              <a:ext cx="84569" cy="90952"/>
            </a:xfrm>
            <a:custGeom>
              <a:avLst/>
              <a:gdLst>
                <a:gd name="T0" fmla="*/ 10 w 11"/>
                <a:gd name="T1" fmla="*/ 6 h 12"/>
                <a:gd name="T2" fmla="*/ 1 w 11"/>
                <a:gd name="T3" fmla="*/ 9 h 12"/>
                <a:gd name="T4" fmla="*/ 7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2" y="12"/>
                    <a:pt x="1" y="9"/>
                  </a:cubicBezTo>
                  <a:cubicBezTo>
                    <a:pt x="0" y="6"/>
                    <a:pt x="3" y="1"/>
                    <a:pt x="7" y="0"/>
                  </a:cubicBezTo>
                  <a:cubicBezTo>
                    <a:pt x="10"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1" name="Freeform 1814">
              <a:extLst>
                <a:ext uri="{FF2B5EF4-FFF2-40B4-BE49-F238E27FC236}">
                  <a16:creationId xmlns:a16="http://schemas.microsoft.com/office/drawing/2014/main" id="{0ECA239E-D03E-41D9-AF51-41888037B018}"/>
                </a:ext>
              </a:extLst>
            </p:cNvPr>
            <p:cNvSpPr>
              <a:spLocks/>
            </p:cNvSpPr>
            <p:nvPr/>
          </p:nvSpPr>
          <p:spPr bwMode="auto">
            <a:xfrm>
              <a:off x="4639257" y="2173113"/>
              <a:ext cx="84569" cy="84569"/>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2" y="11"/>
                    <a:pt x="1" y="8"/>
                  </a:cubicBezTo>
                  <a:cubicBezTo>
                    <a:pt x="0" y="6"/>
                    <a:pt x="4" y="1"/>
                    <a:pt x="8"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2" name="Freeform 1815">
              <a:extLst>
                <a:ext uri="{FF2B5EF4-FFF2-40B4-BE49-F238E27FC236}">
                  <a16:creationId xmlns:a16="http://schemas.microsoft.com/office/drawing/2014/main" id="{B1A3B284-8E1E-4C3A-B315-B70D18032AEC}"/>
                </a:ext>
              </a:extLst>
            </p:cNvPr>
            <p:cNvSpPr>
              <a:spLocks/>
            </p:cNvSpPr>
            <p:nvPr/>
          </p:nvSpPr>
          <p:spPr bwMode="auto">
            <a:xfrm>
              <a:off x="4754144" y="2088543"/>
              <a:ext cx="76591" cy="84569"/>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1"/>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3" name="Freeform 1816">
              <a:extLst>
                <a:ext uri="{FF2B5EF4-FFF2-40B4-BE49-F238E27FC236}">
                  <a16:creationId xmlns:a16="http://schemas.microsoft.com/office/drawing/2014/main" id="{A71A740E-B645-450B-AD01-36B6388136C6}"/>
                </a:ext>
              </a:extLst>
            </p:cNvPr>
            <p:cNvSpPr>
              <a:spLocks/>
            </p:cNvSpPr>
            <p:nvPr/>
          </p:nvSpPr>
          <p:spPr bwMode="auto">
            <a:xfrm>
              <a:off x="4854670" y="2019930"/>
              <a:ext cx="76591" cy="76591"/>
            </a:xfrm>
            <a:custGeom>
              <a:avLst/>
              <a:gdLst>
                <a:gd name="T0" fmla="*/ 9 w 10"/>
                <a:gd name="T1" fmla="*/ 4 h 10"/>
                <a:gd name="T2" fmla="*/ 0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5"/>
                    <a:pt x="3" y="0"/>
                    <a:pt x="7"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4" name="Freeform 1817">
              <a:extLst>
                <a:ext uri="{FF2B5EF4-FFF2-40B4-BE49-F238E27FC236}">
                  <a16:creationId xmlns:a16="http://schemas.microsoft.com/office/drawing/2014/main" id="{7AB0B456-68A6-422F-9E2C-53D8F533AD89}"/>
                </a:ext>
              </a:extLst>
            </p:cNvPr>
            <p:cNvSpPr>
              <a:spLocks/>
            </p:cNvSpPr>
            <p:nvPr/>
          </p:nvSpPr>
          <p:spPr bwMode="auto">
            <a:xfrm>
              <a:off x="5039765" y="1981635"/>
              <a:ext cx="76591" cy="76591"/>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4"/>
                    <a:pt x="3" y="0"/>
                    <a:pt x="7" y="0"/>
                  </a:cubicBezTo>
                  <a:cubicBezTo>
                    <a:pt x="10"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5" name="Freeform 1818">
              <a:extLst>
                <a:ext uri="{FF2B5EF4-FFF2-40B4-BE49-F238E27FC236}">
                  <a16:creationId xmlns:a16="http://schemas.microsoft.com/office/drawing/2014/main" id="{1C285DA1-FE9F-497C-9B87-DAA4EC7E23B2}"/>
                </a:ext>
              </a:extLst>
            </p:cNvPr>
            <p:cNvSpPr>
              <a:spLocks/>
            </p:cNvSpPr>
            <p:nvPr/>
          </p:nvSpPr>
          <p:spPr bwMode="auto">
            <a:xfrm>
              <a:off x="4923282" y="1919404"/>
              <a:ext cx="76591" cy="76591"/>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5"/>
                    <a:pt x="3" y="0"/>
                    <a:pt x="7" y="0"/>
                  </a:cubicBezTo>
                  <a:cubicBezTo>
                    <a:pt x="10"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6" name="Freeform 1819">
              <a:extLst>
                <a:ext uri="{FF2B5EF4-FFF2-40B4-BE49-F238E27FC236}">
                  <a16:creationId xmlns:a16="http://schemas.microsoft.com/office/drawing/2014/main" id="{D86911C9-B06C-45BC-9BDA-CAF684A0720F}"/>
                </a:ext>
              </a:extLst>
            </p:cNvPr>
            <p:cNvSpPr>
              <a:spLocks/>
            </p:cNvSpPr>
            <p:nvPr/>
          </p:nvSpPr>
          <p:spPr bwMode="auto">
            <a:xfrm>
              <a:off x="5023808" y="1858770"/>
              <a:ext cx="76591" cy="68613"/>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7"/>
                  </a:cubicBezTo>
                  <a:cubicBezTo>
                    <a:pt x="0" y="4"/>
                    <a:pt x="4" y="0"/>
                    <a:pt x="7"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7" name="Freeform 1820">
              <a:extLst>
                <a:ext uri="{FF2B5EF4-FFF2-40B4-BE49-F238E27FC236}">
                  <a16:creationId xmlns:a16="http://schemas.microsoft.com/office/drawing/2014/main" id="{106BA816-3165-491C-AC02-DB0AB051D813}"/>
                </a:ext>
              </a:extLst>
            </p:cNvPr>
            <p:cNvSpPr>
              <a:spLocks/>
            </p:cNvSpPr>
            <p:nvPr/>
          </p:nvSpPr>
          <p:spPr bwMode="auto">
            <a:xfrm>
              <a:off x="5100399" y="1881109"/>
              <a:ext cx="76591" cy="76591"/>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1" y="10"/>
                    <a:pt x="1" y="7"/>
                  </a:cubicBezTo>
                  <a:cubicBezTo>
                    <a:pt x="0" y="4"/>
                    <a:pt x="3" y="1"/>
                    <a:pt x="7" y="0"/>
                  </a:cubicBezTo>
                  <a:cubicBezTo>
                    <a:pt x="10"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8" name="Freeform 1821">
              <a:extLst>
                <a:ext uri="{FF2B5EF4-FFF2-40B4-BE49-F238E27FC236}">
                  <a16:creationId xmlns:a16="http://schemas.microsoft.com/office/drawing/2014/main" id="{30EE42D0-A8C9-4126-A985-E5525A401495}"/>
                </a:ext>
              </a:extLst>
            </p:cNvPr>
            <p:cNvSpPr>
              <a:spLocks/>
            </p:cNvSpPr>
            <p:nvPr/>
          </p:nvSpPr>
          <p:spPr bwMode="auto">
            <a:xfrm>
              <a:off x="5154652" y="1780583"/>
              <a:ext cx="76591" cy="70209"/>
            </a:xfrm>
            <a:custGeom>
              <a:avLst/>
              <a:gdLst>
                <a:gd name="T0" fmla="*/ 9 w 10"/>
                <a:gd name="T1" fmla="*/ 4 h 9"/>
                <a:gd name="T2" fmla="*/ 1 w 10"/>
                <a:gd name="T3" fmla="*/ 6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6"/>
                  </a:cubicBezTo>
                  <a:cubicBezTo>
                    <a:pt x="0" y="4"/>
                    <a:pt x="3" y="0"/>
                    <a:pt x="7"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79" name="Freeform 1822">
              <a:extLst>
                <a:ext uri="{FF2B5EF4-FFF2-40B4-BE49-F238E27FC236}">
                  <a16:creationId xmlns:a16="http://schemas.microsoft.com/office/drawing/2014/main" id="{48D926F2-4A3F-4DD3-A47D-6E1F597638CB}"/>
                </a:ext>
              </a:extLst>
            </p:cNvPr>
            <p:cNvSpPr>
              <a:spLocks/>
            </p:cNvSpPr>
            <p:nvPr/>
          </p:nvSpPr>
          <p:spPr bwMode="auto">
            <a:xfrm>
              <a:off x="5285495" y="1943339"/>
              <a:ext cx="84569" cy="76591"/>
            </a:xfrm>
            <a:custGeom>
              <a:avLst/>
              <a:gdLst>
                <a:gd name="T0" fmla="*/ 10 w 11"/>
                <a:gd name="T1" fmla="*/ 5 h 10"/>
                <a:gd name="T2" fmla="*/ 1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8" y="9"/>
                    <a:pt x="3" y="10"/>
                    <a:pt x="1" y="7"/>
                  </a:cubicBezTo>
                  <a:cubicBezTo>
                    <a:pt x="0" y="4"/>
                    <a:pt x="3" y="1"/>
                    <a:pt x="7" y="0"/>
                  </a:cubicBezTo>
                  <a:cubicBezTo>
                    <a:pt x="10"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0" name="Freeform 1823">
              <a:extLst>
                <a:ext uri="{FF2B5EF4-FFF2-40B4-BE49-F238E27FC236}">
                  <a16:creationId xmlns:a16="http://schemas.microsoft.com/office/drawing/2014/main" id="{F12EA91B-21AE-43C3-AD74-5274505E49D0}"/>
                </a:ext>
              </a:extLst>
            </p:cNvPr>
            <p:cNvSpPr>
              <a:spLocks/>
            </p:cNvSpPr>
            <p:nvPr/>
          </p:nvSpPr>
          <p:spPr bwMode="auto">
            <a:xfrm>
              <a:off x="5408360" y="1943339"/>
              <a:ext cx="84569" cy="76591"/>
            </a:xfrm>
            <a:custGeom>
              <a:avLst/>
              <a:gdLst>
                <a:gd name="T0" fmla="*/ 10 w 11"/>
                <a:gd name="T1" fmla="*/ 4 h 10"/>
                <a:gd name="T2" fmla="*/ 1 w 11"/>
                <a:gd name="T3" fmla="*/ 6 h 10"/>
                <a:gd name="T4" fmla="*/ 7 w 11"/>
                <a:gd name="T5" fmla="*/ 0 h 10"/>
                <a:gd name="T6" fmla="*/ 10 w 11"/>
                <a:gd name="T7" fmla="*/ 4 h 10"/>
              </a:gdLst>
              <a:ahLst/>
              <a:cxnLst>
                <a:cxn ang="0">
                  <a:pos x="T0" y="T1"/>
                </a:cxn>
                <a:cxn ang="0">
                  <a:pos x="T2" y="T3"/>
                </a:cxn>
                <a:cxn ang="0">
                  <a:pos x="T4" y="T5"/>
                </a:cxn>
                <a:cxn ang="0">
                  <a:pos x="T6" y="T7"/>
                </a:cxn>
              </a:cxnLst>
              <a:rect l="0" t="0" r="r" b="b"/>
              <a:pathLst>
                <a:path w="11" h="10">
                  <a:moveTo>
                    <a:pt x="10" y="4"/>
                  </a:moveTo>
                  <a:cubicBezTo>
                    <a:pt x="9" y="8"/>
                    <a:pt x="3" y="10"/>
                    <a:pt x="1" y="6"/>
                  </a:cubicBezTo>
                  <a:cubicBezTo>
                    <a:pt x="0" y="4"/>
                    <a:pt x="3" y="0"/>
                    <a:pt x="7" y="0"/>
                  </a:cubicBezTo>
                  <a:cubicBezTo>
                    <a:pt x="10" y="0"/>
                    <a:pt x="11" y="2"/>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1" name="Freeform 1824">
              <a:extLst>
                <a:ext uri="{FF2B5EF4-FFF2-40B4-BE49-F238E27FC236}">
                  <a16:creationId xmlns:a16="http://schemas.microsoft.com/office/drawing/2014/main" id="{ED3A56A1-8BE7-4324-9C33-0E3F43408471}"/>
                </a:ext>
              </a:extLst>
            </p:cNvPr>
            <p:cNvSpPr>
              <a:spLocks/>
            </p:cNvSpPr>
            <p:nvPr/>
          </p:nvSpPr>
          <p:spPr bwMode="auto">
            <a:xfrm>
              <a:off x="5484951" y="2003974"/>
              <a:ext cx="76591" cy="84569"/>
            </a:xfrm>
            <a:custGeom>
              <a:avLst/>
              <a:gdLst>
                <a:gd name="T0" fmla="*/ 10 w 10"/>
                <a:gd name="T1" fmla="*/ 5 h 11"/>
                <a:gd name="T2" fmla="*/ 1 w 10"/>
                <a:gd name="T3" fmla="*/ 7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3" y="11"/>
                    <a:pt x="1" y="7"/>
                  </a:cubicBezTo>
                  <a:cubicBezTo>
                    <a:pt x="0" y="5"/>
                    <a:pt x="2" y="1"/>
                    <a:pt x="6" y="0"/>
                  </a:cubicBezTo>
                  <a:cubicBezTo>
                    <a:pt x="10" y="1"/>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2" name="Freeform 1825">
              <a:extLst>
                <a:ext uri="{FF2B5EF4-FFF2-40B4-BE49-F238E27FC236}">
                  <a16:creationId xmlns:a16="http://schemas.microsoft.com/office/drawing/2014/main" id="{E6A9E2E4-0F1D-4E9A-A4CA-358579856DD1}"/>
                </a:ext>
              </a:extLst>
            </p:cNvPr>
            <p:cNvSpPr>
              <a:spLocks/>
            </p:cNvSpPr>
            <p:nvPr/>
          </p:nvSpPr>
          <p:spPr bwMode="auto">
            <a:xfrm>
              <a:off x="5569520" y="2042269"/>
              <a:ext cx="84569" cy="84569"/>
            </a:xfrm>
            <a:custGeom>
              <a:avLst/>
              <a:gdLst>
                <a:gd name="T0" fmla="*/ 11 w 11"/>
                <a:gd name="T1" fmla="*/ 5 h 11"/>
                <a:gd name="T2" fmla="*/ 2 w 11"/>
                <a:gd name="T3" fmla="*/ 7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4" y="11"/>
                    <a:pt x="2" y="7"/>
                  </a:cubicBezTo>
                  <a:cubicBezTo>
                    <a:pt x="0" y="5"/>
                    <a:pt x="3" y="1"/>
                    <a:pt x="7"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3" name="Freeform 1826">
              <a:extLst>
                <a:ext uri="{FF2B5EF4-FFF2-40B4-BE49-F238E27FC236}">
                  <a16:creationId xmlns:a16="http://schemas.microsoft.com/office/drawing/2014/main" id="{AE86EC71-8D50-4BEC-B9B0-93EF9EF6D505}"/>
                </a:ext>
              </a:extLst>
            </p:cNvPr>
            <p:cNvSpPr>
              <a:spLocks/>
            </p:cNvSpPr>
            <p:nvPr/>
          </p:nvSpPr>
          <p:spPr bwMode="auto">
            <a:xfrm>
              <a:off x="5607816" y="1834835"/>
              <a:ext cx="76591" cy="6861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4" name="Freeform 1827">
              <a:extLst>
                <a:ext uri="{FF2B5EF4-FFF2-40B4-BE49-F238E27FC236}">
                  <a16:creationId xmlns:a16="http://schemas.microsoft.com/office/drawing/2014/main" id="{6563F1C5-1B5E-44A6-9293-05BC9AB726A1}"/>
                </a:ext>
              </a:extLst>
            </p:cNvPr>
            <p:cNvSpPr>
              <a:spLocks/>
            </p:cNvSpPr>
            <p:nvPr/>
          </p:nvSpPr>
          <p:spPr bwMode="auto">
            <a:xfrm>
              <a:off x="5708342" y="1812496"/>
              <a:ext cx="76591" cy="76591"/>
            </a:xfrm>
            <a:custGeom>
              <a:avLst/>
              <a:gdLst>
                <a:gd name="T0" fmla="*/ 9 w 10"/>
                <a:gd name="T1" fmla="*/ 5 h 10"/>
                <a:gd name="T2" fmla="*/ 1 w 10"/>
                <a:gd name="T3" fmla="*/ 7 h 10"/>
                <a:gd name="T4" fmla="*/ 6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8" y="8"/>
                    <a:pt x="3" y="10"/>
                    <a:pt x="1" y="7"/>
                  </a:cubicBezTo>
                  <a:cubicBezTo>
                    <a:pt x="0" y="4"/>
                    <a:pt x="2" y="1"/>
                    <a:pt x="6" y="0"/>
                  </a:cubicBezTo>
                  <a:cubicBezTo>
                    <a:pt x="9"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5" name="Freeform 1828">
              <a:extLst>
                <a:ext uri="{FF2B5EF4-FFF2-40B4-BE49-F238E27FC236}">
                  <a16:creationId xmlns:a16="http://schemas.microsoft.com/office/drawing/2014/main" id="{8E4AB0EC-2CDD-40C2-87DF-6B850111E8BD}"/>
                </a:ext>
              </a:extLst>
            </p:cNvPr>
            <p:cNvSpPr>
              <a:spLocks/>
            </p:cNvSpPr>
            <p:nvPr/>
          </p:nvSpPr>
          <p:spPr bwMode="auto">
            <a:xfrm>
              <a:off x="5599838" y="1943339"/>
              <a:ext cx="84569" cy="76591"/>
            </a:xfrm>
            <a:custGeom>
              <a:avLst/>
              <a:gdLst>
                <a:gd name="T0" fmla="*/ 10 w 11"/>
                <a:gd name="T1" fmla="*/ 5 h 10"/>
                <a:gd name="T2" fmla="*/ 2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9" y="9"/>
                    <a:pt x="4" y="10"/>
                    <a:pt x="2" y="7"/>
                  </a:cubicBezTo>
                  <a:cubicBezTo>
                    <a:pt x="0" y="4"/>
                    <a:pt x="3" y="0"/>
                    <a:pt x="7" y="0"/>
                  </a:cubicBezTo>
                  <a:cubicBezTo>
                    <a:pt x="10"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6" name="Freeform 1829">
              <a:extLst>
                <a:ext uri="{FF2B5EF4-FFF2-40B4-BE49-F238E27FC236}">
                  <a16:creationId xmlns:a16="http://schemas.microsoft.com/office/drawing/2014/main" id="{0055F943-C92B-4F0E-8C68-CB2909104DD1}"/>
                </a:ext>
              </a:extLst>
            </p:cNvPr>
            <p:cNvSpPr>
              <a:spLocks/>
            </p:cNvSpPr>
            <p:nvPr/>
          </p:nvSpPr>
          <p:spPr bwMode="auto">
            <a:xfrm>
              <a:off x="5130717" y="1988017"/>
              <a:ext cx="78187" cy="78187"/>
            </a:xfrm>
            <a:custGeom>
              <a:avLst/>
              <a:gdLst>
                <a:gd name="T0" fmla="*/ 9 w 10"/>
                <a:gd name="T1" fmla="*/ 4 h 10"/>
                <a:gd name="T2" fmla="*/ 0 w 10"/>
                <a:gd name="T3" fmla="*/ 7 h 10"/>
                <a:gd name="T4" fmla="*/ 6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4"/>
                    <a:pt x="3" y="0"/>
                    <a:pt x="6" y="0"/>
                  </a:cubicBezTo>
                  <a:cubicBezTo>
                    <a:pt x="10"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7" name="Freeform 1830">
              <a:extLst>
                <a:ext uri="{FF2B5EF4-FFF2-40B4-BE49-F238E27FC236}">
                  <a16:creationId xmlns:a16="http://schemas.microsoft.com/office/drawing/2014/main" id="{58BE40D0-C663-42FF-9256-95D1F6451101}"/>
                </a:ext>
              </a:extLst>
            </p:cNvPr>
            <p:cNvSpPr>
              <a:spLocks/>
            </p:cNvSpPr>
            <p:nvPr/>
          </p:nvSpPr>
          <p:spPr bwMode="auto">
            <a:xfrm>
              <a:off x="4562666" y="2150774"/>
              <a:ext cx="76591" cy="84569"/>
            </a:xfrm>
            <a:custGeom>
              <a:avLst/>
              <a:gdLst>
                <a:gd name="T0" fmla="*/ 9 w 10"/>
                <a:gd name="T1" fmla="*/ 5 h 11"/>
                <a:gd name="T2" fmla="*/ 1 w 10"/>
                <a:gd name="T3" fmla="*/ 8 h 11"/>
                <a:gd name="T4" fmla="*/ 8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4" y="1"/>
                    <a:pt x="8"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8" name="Freeform 1831">
              <a:extLst>
                <a:ext uri="{FF2B5EF4-FFF2-40B4-BE49-F238E27FC236}">
                  <a16:creationId xmlns:a16="http://schemas.microsoft.com/office/drawing/2014/main" id="{6F159D5D-A1DB-4487-88AC-356839661329}"/>
                </a:ext>
              </a:extLst>
            </p:cNvPr>
            <p:cNvSpPr>
              <a:spLocks/>
            </p:cNvSpPr>
            <p:nvPr/>
          </p:nvSpPr>
          <p:spPr bwMode="auto">
            <a:xfrm>
              <a:off x="4500435" y="2104500"/>
              <a:ext cx="76591" cy="76591"/>
            </a:xfrm>
            <a:custGeom>
              <a:avLst/>
              <a:gdLst>
                <a:gd name="T0" fmla="*/ 9 w 10"/>
                <a:gd name="T1" fmla="*/ 4 h 10"/>
                <a:gd name="T2" fmla="*/ 1 w 10"/>
                <a:gd name="T3" fmla="*/ 8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2" y="10"/>
                    <a:pt x="1" y="8"/>
                  </a:cubicBezTo>
                  <a:cubicBezTo>
                    <a:pt x="0" y="5"/>
                    <a:pt x="4" y="0"/>
                    <a:pt x="8"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89" name="Freeform 1832">
              <a:extLst>
                <a:ext uri="{FF2B5EF4-FFF2-40B4-BE49-F238E27FC236}">
                  <a16:creationId xmlns:a16="http://schemas.microsoft.com/office/drawing/2014/main" id="{8A58DB00-B15A-455A-BE85-9BB9D08DA685}"/>
                </a:ext>
              </a:extLst>
            </p:cNvPr>
            <p:cNvSpPr>
              <a:spLocks/>
            </p:cNvSpPr>
            <p:nvPr/>
          </p:nvSpPr>
          <p:spPr bwMode="auto">
            <a:xfrm>
              <a:off x="4454162" y="2511390"/>
              <a:ext cx="84569" cy="92548"/>
            </a:xfrm>
            <a:custGeom>
              <a:avLst/>
              <a:gdLst>
                <a:gd name="T0" fmla="*/ 10 w 11"/>
                <a:gd name="T1" fmla="*/ 5 h 12"/>
                <a:gd name="T2" fmla="*/ 1 w 11"/>
                <a:gd name="T3" fmla="*/ 9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2" y="12"/>
                    <a:pt x="1" y="9"/>
                  </a:cubicBezTo>
                  <a:cubicBezTo>
                    <a:pt x="0" y="6"/>
                    <a:pt x="3" y="0"/>
                    <a:pt x="7"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0" name="Freeform 1833">
              <a:extLst>
                <a:ext uri="{FF2B5EF4-FFF2-40B4-BE49-F238E27FC236}">
                  <a16:creationId xmlns:a16="http://schemas.microsoft.com/office/drawing/2014/main" id="{276815A9-2D5E-4225-81EE-A52ED943223A}"/>
                </a:ext>
              </a:extLst>
            </p:cNvPr>
            <p:cNvSpPr>
              <a:spLocks/>
            </p:cNvSpPr>
            <p:nvPr/>
          </p:nvSpPr>
          <p:spPr bwMode="auto">
            <a:xfrm>
              <a:off x="4554687" y="2404482"/>
              <a:ext cx="84569" cy="92548"/>
            </a:xfrm>
            <a:custGeom>
              <a:avLst/>
              <a:gdLst>
                <a:gd name="T0" fmla="*/ 10 w 11"/>
                <a:gd name="T1" fmla="*/ 5 h 12"/>
                <a:gd name="T2" fmla="*/ 1 w 11"/>
                <a:gd name="T3" fmla="*/ 8 h 12"/>
                <a:gd name="T4" fmla="*/ 8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3" y="12"/>
                    <a:pt x="1" y="8"/>
                  </a:cubicBezTo>
                  <a:cubicBezTo>
                    <a:pt x="0" y="5"/>
                    <a:pt x="3" y="0"/>
                    <a:pt x="8"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1" name="Freeform 1834">
              <a:extLst>
                <a:ext uri="{FF2B5EF4-FFF2-40B4-BE49-F238E27FC236}">
                  <a16:creationId xmlns:a16="http://schemas.microsoft.com/office/drawing/2014/main" id="{C9132CE3-75D6-40B4-8D23-23908956F034}"/>
                </a:ext>
              </a:extLst>
            </p:cNvPr>
            <p:cNvSpPr>
              <a:spLocks/>
            </p:cNvSpPr>
            <p:nvPr/>
          </p:nvSpPr>
          <p:spPr bwMode="auto">
            <a:xfrm>
              <a:off x="4462140" y="2388525"/>
              <a:ext cx="76591" cy="84569"/>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0"/>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2" name="Freeform 1835">
              <a:extLst>
                <a:ext uri="{FF2B5EF4-FFF2-40B4-BE49-F238E27FC236}">
                  <a16:creationId xmlns:a16="http://schemas.microsoft.com/office/drawing/2014/main" id="{A4044E1C-B067-4DB5-A79F-6AAB4D46C287}"/>
                </a:ext>
              </a:extLst>
            </p:cNvPr>
            <p:cNvSpPr>
              <a:spLocks/>
            </p:cNvSpPr>
            <p:nvPr/>
          </p:nvSpPr>
          <p:spPr bwMode="auto">
            <a:xfrm>
              <a:off x="4000997" y="2980511"/>
              <a:ext cx="76591" cy="108504"/>
            </a:xfrm>
            <a:custGeom>
              <a:avLst/>
              <a:gdLst>
                <a:gd name="T0" fmla="*/ 9 w 10"/>
                <a:gd name="T1" fmla="*/ 6 h 14"/>
                <a:gd name="T2" fmla="*/ 1 w 10"/>
                <a:gd name="T3" fmla="*/ 11 h 14"/>
                <a:gd name="T4" fmla="*/ 7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3" y="14"/>
                    <a:pt x="1" y="11"/>
                  </a:cubicBezTo>
                  <a:cubicBezTo>
                    <a:pt x="0" y="8"/>
                    <a:pt x="3" y="1"/>
                    <a:pt x="7" y="0"/>
                  </a:cubicBezTo>
                  <a:cubicBezTo>
                    <a:pt x="10" y="0"/>
                    <a:pt x="10"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3" name="Freeform 1836">
              <a:extLst>
                <a:ext uri="{FF2B5EF4-FFF2-40B4-BE49-F238E27FC236}">
                  <a16:creationId xmlns:a16="http://schemas.microsoft.com/office/drawing/2014/main" id="{CF93C864-A82C-4DD0-87D3-3D5DBD94B450}"/>
                </a:ext>
              </a:extLst>
            </p:cNvPr>
            <p:cNvSpPr>
              <a:spLocks/>
            </p:cNvSpPr>
            <p:nvPr/>
          </p:nvSpPr>
          <p:spPr bwMode="auto">
            <a:xfrm>
              <a:off x="3894089" y="2996468"/>
              <a:ext cx="76591" cy="100526"/>
            </a:xfrm>
            <a:custGeom>
              <a:avLst/>
              <a:gdLst>
                <a:gd name="T0" fmla="*/ 9 w 10"/>
                <a:gd name="T1" fmla="*/ 6 h 13"/>
                <a:gd name="T2" fmla="*/ 2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4" y="13"/>
                    <a:pt x="2" y="10"/>
                  </a:cubicBezTo>
                  <a:cubicBezTo>
                    <a:pt x="0" y="8"/>
                    <a:pt x="3" y="1"/>
                    <a:pt x="7" y="0"/>
                  </a:cubicBezTo>
                  <a:cubicBezTo>
                    <a:pt x="10" y="0"/>
                    <a:pt x="10"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4" name="Freeform 1837">
              <a:extLst>
                <a:ext uri="{FF2B5EF4-FFF2-40B4-BE49-F238E27FC236}">
                  <a16:creationId xmlns:a16="http://schemas.microsoft.com/office/drawing/2014/main" id="{96518B92-4143-4009-8B15-11B15D538423}"/>
                </a:ext>
              </a:extLst>
            </p:cNvPr>
            <p:cNvSpPr>
              <a:spLocks/>
            </p:cNvSpPr>
            <p:nvPr/>
          </p:nvSpPr>
          <p:spPr bwMode="auto">
            <a:xfrm>
              <a:off x="3847815" y="2857646"/>
              <a:ext cx="76591" cy="100526"/>
            </a:xfrm>
            <a:custGeom>
              <a:avLst/>
              <a:gdLst>
                <a:gd name="T0" fmla="*/ 9 w 10"/>
                <a:gd name="T1" fmla="*/ 6 h 13"/>
                <a:gd name="T2" fmla="*/ 2 w 10"/>
                <a:gd name="T3" fmla="*/ 11 h 13"/>
                <a:gd name="T4" fmla="*/ 7 w 10"/>
                <a:gd name="T5" fmla="*/ 1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3" y="13"/>
                    <a:pt x="2" y="11"/>
                  </a:cubicBezTo>
                  <a:cubicBezTo>
                    <a:pt x="0" y="8"/>
                    <a:pt x="3" y="1"/>
                    <a:pt x="7" y="1"/>
                  </a:cubicBezTo>
                  <a:cubicBezTo>
                    <a:pt x="10" y="0"/>
                    <a:pt x="9"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5" name="Freeform 1838">
              <a:extLst>
                <a:ext uri="{FF2B5EF4-FFF2-40B4-BE49-F238E27FC236}">
                  <a16:creationId xmlns:a16="http://schemas.microsoft.com/office/drawing/2014/main" id="{F3F1D303-C99F-46AA-BF65-869300EFA8B2}"/>
                </a:ext>
              </a:extLst>
            </p:cNvPr>
            <p:cNvSpPr>
              <a:spLocks/>
            </p:cNvSpPr>
            <p:nvPr/>
          </p:nvSpPr>
          <p:spPr bwMode="auto">
            <a:xfrm>
              <a:off x="3932384" y="2865625"/>
              <a:ext cx="68613" cy="100526"/>
            </a:xfrm>
            <a:custGeom>
              <a:avLst/>
              <a:gdLst>
                <a:gd name="T0" fmla="*/ 8 w 9"/>
                <a:gd name="T1" fmla="*/ 5 h 13"/>
                <a:gd name="T2" fmla="*/ 1 w 9"/>
                <a:gd name="T3" fmla="*/ 10 h 13"/>
                <a:gd name="T4" fmla="*/ 6 w 9"/>
                <a:gd name="T5" fmla="*/ 0 h 13"/>
                <a:gd name="T6" fmla="*/ 8 w 9"/>
                <a:gd name="T7" fmla="*/ 5 h 13"/>
              </a:gdLst>
              <a:ahLst/>
              <a:cxnLst>
                <a:cxn ang="0">
                  <a:pos x="T0" y="T1"/>
                </a:cxn>
                <a:cxn ang="0">
                  <a:pos x="T2" y="T3"/>
                </a:cxn>
                <a:cxn ang="0">
                  <a:pos x="T4" y="T5"/>
                </a:cxn>
                <a:cxn ang="0">
                  <a:pos x="T6" y="T7"/>
                </a:cxn>
              </a:cxnLst>
              <a:rect l="0" t="0" r="r" b="b"/>
              <a:pathLst>
                <a:path w="9" h="13">
                  <a:moveTo>
                    <a:pt x="8" y="5"/>
                  </a:moveTo>
                  <a:cubicBezTo>
                    <a:pt x="7" y="10"/>
                    <a:pt x="3" y="13"/>
                    <a:pt x="1" y="10"/>
                  </a:cubicBezTo>
                  <a:cubicBezTo>
                    <a:pt x="0" y="7"/>
                    <a:pt x="3" y="0"/>
                    <a:pt x="6" y="0"/>
                  </a:cubicBezTo>
                  <a:cubicBezTo>
                    <a:pt x="9"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6" name="Freeform 1839">
              <a:extLst>
                <a:ext uri="{FF2B5EF4-FFF2-40B4-BE49-F238E27FC236}">
                  <a16:creationId xmlns:a16="http://schemas.microsoft.com/office/drawing/2014/main" id="{5F3114C7-AAEB-4B2A-9BBD-C12A23609AA5}"/>
                </a:ext>
              </a:extLst>
            </p:cNvPr>
            <p:cNvSpPr>
              <a:spLocks/>
            </p:cNvSpPr>
            <p:nvPr/>
          </p:nvSpPr>
          <p:spPr bwMode="auto">
            <a:xfrm>
              <a:off x="4055249" y="2712442"/>
              <a:ext cx="76591" cy="98930"/>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0"/>
                    <a:pt x="2" y="13"/>
                    <a:pt x="1" y="10"/>
                  </a:cubicBezTo>
                  <a:cubicBezTo>
                    <a:pt x="0" y="7"/>
                    <a:pt x="3" y="1"/>
                    <a:pt x="7" y="0"/>
                  </a:cubicBezTo>
                  <a:cubicBezTo>
                    <a:pt x="10" y="0"/>
                    <a:pt x="10"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7" name="Freeform 1840">
              <a:extLst>
                <a:ext uri="{FF2B5EF4-FFF2-40B4-BE49-F238E27FC236}">
                  <a16:creationId xmlns:a16="http://schemas.microsoft.com/office/drawing/2014/main" id="{C6778A54-C081-4E3C-BEE1-53E918C9D7BF}"/>
                </a:ext>
              </a:extLst>
            </p:cNvPr>
            <p:cNvSpPr>
              <a:spLocks/>
            </p:cNvSpPr>
            <p:nvPr/>
          </p:nvSpPr>
          <p:spPr bwMode="auto">
            <a:xfrm>
              <a:off x="4139819" y="2742760"/>
              <a:ext cx="76591" cy="100526"/>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2" y="13"/>
                    <a:pt x="1" y="10"/>
                  </a:cubicBezTo>
                  <a:cubicBezTo>
                    <a:pt x="0" y="7"/>
                    <a:pt x="3" y="1"/>
                    <a:pt x="7" y="0"/>
                  </a:cubicBezTo>
                  <a:cubicBezTo>
                    <a:pt x="10" y="0"/>
                    <a:pt x="10"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8" name="Freeform 1841">
              <a:extLst>
                <a:ext uri="{FF2B5EF4-FFF2-40B4-BE49-F238E27FC236}">
                  <a16:creationId xmlns:a16="http://schemas.microsoft.com/office/drawing/2014/main" id="{4BFAA724-B49C-4523-B47D-213C89B1F3EE}"/>
                </a:ext>
              </a:extLst>
            </p:cNvPr>
            <p:cNvSpPr>
              <a:spLocks/>
            </p:cNvSpPr>
            <p:nvPr/>
          </p:nvSpPr>
          <p:spPr bwMode="auto">
            <a:xfrm>
              <a:off x="4232366" y="2666168"/>
              <a:ext cx="84569" cy="98930"/>
            </a:xfrm>
            <a:custGeom>
              <a:avLst/>
              <a:gdLst>
                <a:gd name="T0" fmla="*/ 10 w 11"/>
                <a:gd name="T1" fmla="*/ 6 h 13"/>
                <a:gd name="T2" fmla="*/ 2 w 11"/>
                <a:gd name="T3" fmla="*/ 10 h 13"/>
                <a:gd name="T4" fmla="*/ 8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8" y="10"/>
                    <a:pt x="3" y="13"/>
                    <a:pt x="2" y="10"/>
                  </a:cubicBezTo>
                  <a:cubicBezTo>
                    <a:pt x="0" y="7"/>
                    <a:pt x="3" y="1"/>
                    <a:pt x="8" y="0"/>
                  </a:cubicBezTo>
                  <a:cubicBezTo>
                    <a:pt x="11"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99" name="Freeform 1842">
              <a:extLst>
                <a:ext uri="{FF2B5EF4-FFF2-40B4-BE49-F238E27FC236}">
                  <a16:creationId xmlns:a16="http://schemas.microsoft.com/office/drawing/2014/main" id="{7A88FA3C-A094-4E12-AD33-DE6ED91AF283}"/>
                </a:ext>
              </a:extLst>
            </p:cNvPr>
            <p:cNvSpPr>
              <a:spLocks/>
            </p:cNvSpPr>
            <p:nvPr/>
          </p:nvSpPr>
          <p:spPr bwMode="auto">
            <a:xfrm>
              <a:off x="4339275" y="2581599"/>
              <a:ext cx="76591" cy="92548"/>
            </a:xfrm>
            <a:custGeom>
              <a:avLst/>
              <a:gdLst>
                <a:gd name="T0" fmla="*/ 9 w 10"/>
                <a:gd name="T1" fmla="*/ 6 h 12"/>
                <a:gd name="T2" fmla="*/ 1 w 10"/>
                <a:gd name="T3" fmla="*/ 9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8" y="10"/>
                    <a:pt x="2" y="12"/>
                    <a:pt x="1" y="9"/>
                  </a:cubicBezTo>
                  <a:cubicBezTo>
                    <a:pt x="0" y="6"/>
                    <a:pt x="3" y="1"/>
                    <a:pt x="7" y="0"/>
                  </a:cubicBezTo>
                  <a:cubicBezTo>
                    <a:pt x="10" y="0"/>
                    <a:pt x="10"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0" name="Freeform 1843">
              <a:extLst>
                <a:ext uri="{FF2B5EF4-FFF2-40B4-BE49-F238E27FC236}">
                  <a16:creationId xmlns:a16="http://schemas.microsoft.com/office/drawing/2014/main" id="{C01891DE-32EB-4981-AA42-9AD7C2ED1DBF}"/>
                </a:ext>
              </a:extLst>
            </p:cNvPr>
            <p:cNvSpPr>
              <a:spLocks/>
            </p:cNvSpPr>
            <p:nvPr/>
          </p:nvSpPr>
          <p:spPr bwMode="auto">
            <a:xfrm>
              <a:off x="4355231" y="2458734"/>
              <a:ext cx="76591" cy="98930"/>
            </a:xfrm>
            <a:custGeom>
              <a:avLst/>
              <a:gdLst>
                <a:gd name="T0" fmla="*/ 10 w 10"/>
                <a:gd name="T1" fmla="*/ 6 h 13"/>
                <a:gd name="T2" fmla="*/ 1 w 10"/>
                <a:gd name="T3" fmla="*/ 9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0"/>
                    <a:pt x="2" y="13"/>
                    <a:pt x="1" y="9"/>
                  </a:cubicBezTo>
                  <a:cubicBezTo>
                    <a:pt x="0" y="6"/>
                    <a:pt x="3" y="1"/>
                    <a:pt x="7" y="1"/>
                  </a:cubicBezTo>
                  <a:cubicBezTo>
                    <a:pt x="10"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1" name="Freeform 1844">
              <a:extLst>
                <a:ext uri="{FF2B5EF4-FFF2-40B4-BE49-F238E27FC236}">
                  <a16:creationId xmlns:a16="http://schemas.microsoft.com/office/drawing/2014/main" id="{4D273688-724D-4996-8316-080542C3BD9F}"/>
                </a:ext>
              </a:extLst>
            </p:cNvPr>
            <p:cNvSpPr>
              <a:spLocks/>
            </p:cNvSpPr>
            <p:nvPr/>
          </p:nvSpPr>
          <p:spPr bwMode="auto">
            <a:xfrm>
              <a:off x="4154180" y="2627873"/>
              <a:ext cx="78187" cy="90952"/>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0"/>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2" name="Freeform 1845">
              <a:extLst>
                <a:ext uri="{FF2B5EF4-FFF2-40B4-BE49-F238E27FC236}">
                  <a16:creationId xmlns:a16="http://schemas.microsoft.com/office/drawing/2014/main" id="{2BFC0719-AE0F-4B3E-8B30-A0D466193E9D}"/>
                </a:ext>
              </a:extLst>
            </p:cNvPr>
            <p:cNvSpPr>
              <a:spLocks/>
            </p:cNvSpPr>
            <p:nvPr/>
          </p:nvSpPr>
          <p:spPr bwMode="auto">
            <a:xfrm>
              <a:off x="4254705" y="2543303"/>
              <a:ext cx="84569" cy="90952"/>
            </a:xfrm>
            <a:custGeom>
              <a:avLst/>
              <a:gdLst>
                <a:gd name="T0" fmla="*/ 10 w 11"/>
                <a:gd name="T1" fmla="*/ 6 h 12"/>
                <a:gd name="T2" fmla="*/ 1 w 11"/>
                <a:gd name="T3" fmla="*/ 9 h 12"/>
                <a:gd name="T4" fmla="*/ 8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3" y="12"/>
                    <a:pt x="1" y="9"/>
                  </a:cubicBezTo>
                  <a:cubicBezTo>
                    <a:pt x="0" y="7"/>
                    <a:pt x="3" y="1"/>
                    <a:pt x="8" y="0"/>
                  </a:cubicBezTo>
                  <a:cubicBezTo>
                    <a:pt x="11"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3" name="Freeform 1846">
              <a:extLst>
                <a:ext uri="{FF2B5EF4-FFF2-40B4-BE49-F238E27FC236}">
                  <a16:creationId xmlns:a16="http://schemas.microsoft.com/office/drawing/2014/main" id="{49096A53-4800-439C-AD4B-A39DA88972A7}"/>
                </a:ext>
              </a:extLst>
            </p:cNvPr>
            <p:cNvSpPr>
              <a:spLocks/>
            </p:cNvSpPr>
            <p:nvPr/>
          </p:nvSpPr>
          <p:spPr bwMode="auto">
            <a:xfrm>
              <a:off x="4293001" y="2418843"/>
              <a:ext cx="76591" cy="9254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1"/>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4" name="Freeform 1847">
              <a:extLst>
                <a:ext uri="{FF2B5EF4-FFF2-40B4-BE49-F238E27FC236}">
                  <a16:creationId xmlns:a16="http://schemas.microsoft.com/office/drawing/2014/main" id="{7D873A79-2DB0-47E6-A286-D80DF1B1E523}"/>
                </a:ext>
              </a:extLst>
            </p:cNvPr>
            <p:cNvSpPr>
              <a:spLocks/>
            </p:cNvSpPr>
            <p:nvPr/>
          </p:nvSpPr>
          <p:spPr bwMode="auto">
            <a:xfrm>
              <a:off x="4016954" y="2849668"/>
              <a:ext cx="76591" cy="100526"/>
            </a:xfrm>
            <a:custGeom>
              <a:avLst/>
              <a:gdLst>
                <a:gd name="T0" fmla="*/ 10 w 10"/>
                <a:gd name="T1" fmla="*/ 6 h 13"/>
                <a:gd name="T2" fmla="*/ 2 w 10"/>
                <a:gd name="T3" fmla="*/ 10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2" y="10"/>
                  </a:cubicBezTo>
                  <a:cubicBezTo>
                    <a:pt x="0" y="7"/>
                    <a:pt x="3" y="1"/>
                    <a:pt x="7" y="0"/>
                  </a:cubicBezTo>
                  <a:cubicBezTo>
                    <a:pt x="10"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5" name="Freeform 1848">
              <a:extLst>
                <a:ext uri="{FF2B5EF4-FFF2-40B4-BE49-F238E27FC236}">
                  <a16:creationId xmlns:a16="http://schemas.microsoft.com/office/drawing/2014/main" id="{65CA9988-5FB0-4214-817A-CE5D887A062B}"/>
                </a:ext>
              </a:extLst>
            </p:cNvPr>
            <p:cNvSpPr>
              <a:spLocks/>
            </p:cNvSpPr>
            <p:nvPr/>
          </p:nvSpPr>
          <p:spPr bwMode="auto">
            <a:xfrm>
              <a:off x="4101523" y="2881581"/>
              <a:ext cx="76591" cy="98930"/>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3" y="13"/>
                    <a:pt x="1" y="10"/>
                  </a:cubicBezTo>
                  <a:cubicBezTo>
                    <a:pt x="0" y="7"/>
                    <a:pt x="2" y="1"/>
                    <a:pt x="7" y="0"/>
                  </a:cubicBezTo>
                  <a:cubicBezTo>
                    <a:pt x="10" y="0"/>
                    <a:pt x="10"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6" name="Freeform 1849">
              <a:extLst>
                <a:ext uri="{FF2B5EF4-FFF2-40B4-BE49-F238E27FC236}">
                  <a16:creationId xmlns:a16="http://schemas.microsoft.com/office/drawing/2014/main" id="{A6C0A687-3958-48DB-9155-E06D984BFE4D}"/>
                </a:ext>
              </a:extLst>
            </p:cNvPr>
            <p:cNvSpPr>
              <a:spLocks/>
            </p:cNvSpPr>
            <p:nvPr/>
          </p:nvSpPr>
          <p:spPr bwMode="auto">
            <a:xfrm>
              <a:off x="4200453" y="2811373"/>
              <a:ext cx="78187" cy="100526"/>
            </a:xfrm>
            <a:custGeom>
              <a:avLst/>
              <a:gdLst>
                <a:gd name="T0" fmla="*/ 10 w 10"/>
                <a:gd name="T1" fmla="*/ 6 h 13"/>
                <a:gd name="T2" fmla="*/ 1 w 10"/>
                <a:gd name="T3" fmla="*/ 10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1" y="10"/>
                  </a:cubicBezTo>
                  <a:cubicBezTo>
                    <a:pt x="0" y="7"/>
                    <a:pt x="3" y="1"/>
                    <a:pt x="7" y="1"/>
                  </a:cubicBezTo>
                  <a:cubicBezTo>
                    <a:pt x="10"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7" name="Freeform 1850">
              <a:extLst>
                <a:ext uri="{FF2B5EF4-FFF2-40B4-BE49-F238E27FC236}">
                  <a16:creationId xmlns:a16="http://schemas.microsoft.com/office/drawing/2014/main" id="{6B43DDF4-CE15-448F-9EB4-B13E0591F436}"/>
                </a:ext>
              </a:extLst>
            </p:cNvPr>
            <p:cNvSpPr>
              <a:spLocks/>
            </p:cNvSpPr>
            <p:nvPr/>
          </p:nvSpPr>
          <p:spPr bwMode="auto">
            <a:xfrm>
              <a:off x="3701015" y="2712442"/>
              <a:ext cx="62230" cy="92548"/>
            </a:xfrm>
            <a:custGeom>
              <a:avLst/>
              <a:gdLst>
                <a:gd name="T0" fmla="*/ 7 w 8"/>
                <a:gd name="T1" fmla="*/ 5 h 12"/>
                <a:gd name="T2" fmla="*/ 1 w 8"/>
                <a:gd name="T3" fmla="*/ 10 h 12"/>
                <a:gd name="T4" fmla="*/ 7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4" y="1"/>
                    <a:pt x="7" y="0"/>
                  </a:cubicBezTo>
                  <a:cubicBezTo>
                    <a:pt x="8"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8" name="Freeform 1851">
              <a:extLst>
                <a:ext uri="{FF2B5EF4-FFF2-40B4-BE49-F238E27FC236}">
                  <a16:creationId xmlns:a16="http://schemas.microsoft.com/office/drawing/2014/main" id="{795E8602-F5CE-48BD-A5CD-6EFE0F44AAEB}"/>
                </a:ext>
              </a:extLst>
            </p:cNvPr>
            <p:cNvSpPr>
              <a:spLocks/>
            </p:cNvSpPr>
            <p:nvPr/>
          </p:nvSpPr>
          <p:spPr bwMode="auto">
            <a:xfrm>
              <a:off x="3708993" y="2611916"/>
              <a:ext cx="68613" cy="84569"/>
            </a:xfrm>
            <a:custGeom>
              <a:avLst/>
              <a:gdLst>
                <a:gd name="T0" fmla="*/ 6 w 9"/>
                <a:gd name="T1" fmla="*/ 5 h 11"/>
                <a:gd name="T2" fmla="*/ 1 w 9"/>
                <a:gd name="T3" fmla="*/ 10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2" y="11"/>
                    <a:pt x="1" y="10"/>
                  </a:cubicBezTo>
                  <a:cubicBezTo>
                    <a:pt x="0" y="8"/>
                    <a:pt x="4" y="0"/>
                    <a:pt x="7" y="0"/>
                  </a:cubicBezTo>
                  <a:cubicBezTo>
                    <a:pt x="9"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09" name="Freeform 1852">
              <a:extLst>
                <a:ext uri="{FF2B5EF4-FFF2-40B4-BE49-F238E27FC236}">
                  <a16:creationId xmlns:a16="http://schemas.microsoft.com/office/drawing/2014/main" id="{C757AC71-2667-46F8-A34B-F18D6938EF4E}"/>
                </a:ext>
              </a:extLst>
            </p:cNvPr>
            <p:cNvSpPr>
              <a:spLocks/>
            </p:cNvSpPr>
            <p:nvPr/>
          </p:nvSpPr>
          <p:spPr bwMode="auto">
            <a:xfrm>
              <a:off x="3777606" y="2573621"/>
              <a:ext cx="70209" cy="92548"/>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7"/>
                    <a:pt x="4" y="1"/>
                    <a:pt x="7"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0" name="Freeform 1853">
              <a:extLst>
                <a:ext uri="{FF2B5EF4-FFF2-40B4-BE49-F238E27FC236}">
                  <a16:creationId xmlns:a16="http://schemas.microsoft.com/office/drawing/2014/main" id="{C1E5BD0B-D1C7-418B-A050-ED6829F54DBA}"/>
                </a:ext>
              </a:extLst>
            </p:cNvPr>
            <p:cNvSpPr>
              <a:spLocks/>
            </p:cNvSpPr>
            <p:nvPr/>
          </p:nvSpPr>
          <p:spPr bwMode="auto">
            <a:xfrm>
              <a:off x="3855793" y="2543303"/>
              <a:ext cx="68613" cy="90952"/>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8"/>
                    <a:pt x="3" y="1"/>
                    <a:pt x="7"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1" name="Freeform 1854">
              <a:extLst>
                <a:ext uri="{FF2B5EF4-FFF2-40B4-BE49-F238E27FC236}">
                  <a16:creationId xmlns:a16="http://schemas.microsoft.com/office/drawing/2014/main" id="{A4A26E64-3F95-494D-992C-F0BAFA8351A0}"/>
                </a:ext>
              </a:extLst>
            </p:cNvPr>
            <p:cNvSpPr>
              <a:spLocks/>
            </p:cNvSpPr>
            <p:nvPr/>
          </p:nvSpPr>
          <p:spPr bwMode="auto">
            <a:xfrm>
              <a:off x="3916428" y="2418843"/>
              <a:ext cx="68613" cy="9254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9"/>
                    <a:pt x="1" y="12"/>
                    <a:pt x="1" y="10"/>
                  </a:cubicBezTo>
                  <a:cubicBezTo>
                    <a:pt x="0" y="8"/>
                    <a:pt x="4" y="1"/>
                    <a:pt x="7" y="0"/>
                  </a:cubicBezTo>
                  <a:cubicBezTo>
                    <a:pt x="9" y="0"/>
                    <a:pt x="8"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2" name="Freeform 1855">
              <a:extLst>
                <a:ext uri="{FF2B5EF4-FFF2-40B4-BE49-F238E27FC236}">
                  <a16:creationId xmlns:a16="http://schemas.microsoft.com/office/drawing/2014/main" id="{8E380D9C-5571-41D3-94E6-E06C62E57817}"/>
                </a:ext>
              </a:extLst>
            </p:cNvPr>
            <p:cNvSpPr>
              <a:spLocks/>
            </p:cNvSpPr>
            <p:nvPr/>
          </p:nvSpPr>
          <p:spPr bwMode="auto">
            <a:xfrm>
              <a:off x="3847815" y="2442778"/>
              <a:ext cx="60635" cy="92548"/>
            </a:xfrm>
            <a:custGeom>
              <a:avLst/>
              <a:gdLst>
                <a:gd name="T0" fmla="*/ 6 w 8"/>
                <a:gd name="T1" fmla="*/ 5 h 12"/>
                <a:gd name="T2" fmla="*/ 0 w 8"/>
                <a:gd name="T3" fmla="*/ 10 h 12"/>
                <a:gd name="T4" fmla="*/ 7 w 8"/>
                <a:gd name="T5" fmla="*/ 0 h 12"/>
                <a:gd name="T6" fmla="*/ 6 w 8"/>
                <a:gd name="T7" fmla="*/ 5 h 12"/>
              </a:gdLst>
              <a:ahLst/>
              <a:cxnLst>
                <a:cxn ang="0">
                  <a:pos x="T0" y="T1"/>
                </a:cxn>
                <a:cxn ang="0">
                  <a:pos x="T2" y="T3"/>
                </a:cxn>
                <a:cxn ang="0">
                  <a:pos x="T4" y="T5"/>
                </a:cxn>
                <a:cxn ang="0">
                  <a:pos x="T6" y="T7"/>
                </a:cxn>
              </a:cxnLst>
              <a:rect l="0" t="0" r="r" b="b"/>
              <a:pathLst>
                <a:path w="8" h="12">
                  <a:moveTo>
                    <a:pt x="6" y="5"/>
                  </a:moveTo>
                  <a:cubicBezTo>
                    <a:pt x="4" y="9"/>
                    <a:pt x="1" y="12"/>
                    <a:pt x="0" y="10"/>
                  </a:cubicBezTo>
                  <a:cubicBezTo>
                    <a:pt x="0" y="8"/>
                    <a:pt x="4" y="1"/>
                    <a:pt x="7" y="0"/>
                  </a:cubicBezTo>
                  <a:cubicBezTo>
                    <a:pt x="8"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3" name="Freeform 1856">
              <a:extLst>
                <a:ext uri="{FF2B5EF4-FFF2-40B4-BE49-F238E27FC236}">
                  <a16:creationId xmlns:a16="http://schemas.microsoft.com/office/drawing/2014/main" id="{D2EB95A5-C9AB-42D2-B25E-C89FEB78F5B3}"/>
                </a:ext>
              </a:extLst>
            </p:cNvPr>
            <p:cNvSpPr>
              <a:spLocks/>
            </p:cNvSpPr>
            <p:nvPr/>
          </p:nvSpPr>
          <p:spPr bwMode="auto">
            <a:xfrm>
              <a:off x="3777606" y="2666168"/>
              <a:ext cx="62230" cy="9254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3" y="1"/>
                    <a:pt x="6" y="0"/>
                  </a:cubicBezTo>
                  <a:cubicBezTo>
                    <a:pt x="8"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4" name="Freeform 1857">
              <a:extLst>
                <a:ext uri="{FF2B5EF4-FFF2-40B4-BE49-F238E27FC236}">
                  <a16:creationId xmlns:a16="http://schemas.microsoft.com/office/drawing/2014/main" id="{A97E9310-35C0-44CB-961A-76DDFBA9E24E}"/>
                </a:ext>
              </a:extLst>
            </p:cNvPr>
            <p:cNvSpPr>
              <a:spLocks/>
            </p:cNvSpPr>
            <p:nvPr/>
          </p:nvSpPr>
          <p:spPr bwMode="auto">
            <a:xfrm>
              <a:off x="3940363" y="2481073"/>
              <a:ext cx="68613" cy="92548"/>
            </a:xfrm>
            <a:custGeom>
              <a:avLst/>
              <a:gdLst>
                <a:gd name="T0" fmla="*/ 7 w 9"/>
                <a:gd name="T1" fmla="*/ 5 h 12"/>
                <a:gd name="T2" fmla="*/ 1 w 9"/>
                <a:gd name="T3" fmla="*/ 9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9"/>
                  </a:cubicBezTo>
                  <a:cubicBezTo>
                    <a:pt x="0" y="7"/>
                    <a:pt x="4" y="1"/>
                    <a:pt x="7"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5" name="Freeform 1858">
              <a:extLst>
                <a:ext uri="{FF2B5EF4-FFF2-40B4-BE49-F238E27FC236}">
                  <a16:creationId xmlns:a16="http://schemas.microsoft.com/office/drawing/2014/main" id="{1C534A1F-115A-4F33-8512-8A4A7D63630B}"/>
                </a:ext>
              </a:extLst>
            </p:cNvPr>
            <p:cNvSpPr>
              <a:spLocks/>
            </p:cNvSpPr>
            <p:nvPr/>
          </p:nvSpPr>
          <p:spPr bwMode="auto">
            <a:xfrm>
              <a:off x="3970680" y="2535325"/>
              <a:ext cx="68613" cy="92548"/>
            </a:xfrm>
            <a:custGeom>
              <a:avLst/>
              <a:gdLst>
                <a:gd name="T0" fmla="*/ 8 w 9"/>
                <a:gd name="T1" fmla="*/ 6 h 12"/>
                <a:gd name="T2" fmla="*/ 1 w 9"/>
                <a:gd name="T3" fmla="*/ 10 h 12"/>
                <a:gd name="T4" fmla="*/ 7 w 9"/>
                <a:gd name="T5" fmla="*/ 0 h 12"/>
                <a:gd name="T6" fmla="*/ 8 w 9"/>
                <a:gd name="T7" fmla="*/ 6 h 12"/>
              </a:gdLst>
              <a:ahLst/>
              <a:cxnLst>
                <a:cxn ang="0">
                  <a:pos x="T0" y="T1"/>
                </a:cxn>
                <a:cxn ang="0">
                  <a:pos x="T2" y="T3"/>
                </a:cxn>
                <a:cxn ang="0">
                  <a:pos x="T4" y="T5"/>
                </a:cxn>
                <a:cxn ang="0">
                  <a:pos x="T6" y="T7"/>
                </a:cxn>
              </a:cxnLst>
              <a:rect l="0" t="0" r="r" b="b"/>
              <a:pathLst>
                <a:path w="9" h="12">
                  <a:moveTo>
                    <a:pt x="8" y="6"/>
                  </a:moveTo>
                  <a:cubicBezTo>
                    <a:pt x="6" y="10"/>
                    <a:pt x="2" y="12"/>
                    <a:pt x="1" y="10"/>
                  </a:cubicBezTo>
                  <a:cubicBezTo>
                    <a:pt x="0" y="7"/>
                    <a:pt x="4" y="1"/>
                    <a:pt x="7" y="0"/>
                  </a:cubicBezTo>
                  <a:cubicBezTo>
                    <a:pt x="9"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6" name="Freeform 1859">
              <a:extLst>
                <a:ext uri="{FF2B5EF4-FFF2-40B4-BE49-F238E27FC236}">
                  <a16:creationId xmlns:a16="http://schemas.microsoft.com/office/drawing/2014/main" id="{1CC87F25-997A-4035-9F9C-C352BFC26709}"/>
                </a:ext>
              </a:extLst>
            </p:cNvPr>
            <p:cNvSpPr>
              <a:spLocks/>
            </p:cNvSpPr>
            <p:nvPr/>
          </p:nvSpPr>
          <p:spPr bwMode="auto">
            <a:xfrm>
              <a:off x="4101523" y="2465117"/>
              <a:ext cx="76591" cy="92548"/>
            </a:xfrm>
            <a:custGeom>
              <a:avLst/>
              <a:gdLst>
                <a:gd name="T0" fmla="*/ 8 w 10"/>
                <a:gd name="T1" fmla="*/ 5 h 12"/>
                <a:gd name="T2" fmla="*/ 1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2" y="12"/>
                    <a:pt x="1" y="9"/>
                  </a:cubicBezTo>
                  <a:cubicBezTo>
                    <a:pt x="0" y="6"/>
                    <a:pt x="4" y="1"/>
                    <a:pt x="7" y="0"/>
                  </a:cubicBezTo>
                  <a:cubicBezTo>
                    <a:pt x="10" y="0"/>
                    <a:pt x="10"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7" name="Freeform 1860">
              <a:extLst>
                <a:ext uri="{FF2B5EF4-FFF2-40B4-BE49-F238E27FC236}">
                  <a16:creationId xmlns:a16="http://schemas.microsoft.com/office/drawing/2014/main" id="{2AC98621-93B5-47B1-B681-94E0808E88B9}"/>
                </a:ext>
              </a:extLst>
            </p:cNvPr>
            <p:cNvSpPr>
              <a:spLocks/>
            </p:cNvSpPr>
            <p:nvPr/>
          </p:nvSpPr>
          <p:spPr bwMode="auto">
            <a:xfrm>
              <a:off x="4055249" y="2426821"/>
              <a:ext cx="68613" cy="84569"/>
            </a:xfrm>
            <a:custGeom>
              <a:avLst/>
              <a:gdLst>
                <a:gd name="T0" fmla="*/ 8 w 9"/>
                <a:gd name="T1" fmla="*/ 5 h 11"/>
                <a:gd name="T2" fmla="*/ 1 w 9"/>
                <a:gd name="T3" fmla="*/ 9 h 11"/>
                <a:gd name="T4" fmla="*/ 7 w 9"/>
                <a:gd name="T5" fmla="*/ 0 h 11"/>
                <a:gd name="T6" fmla="*/ 8 w 9"/>
                <a:gd name="T7" fmla="*/ 5 h 11"/>
              </a:gdLst>
              <a:ahLst/>
              <a:cxnLst>
                <a:cxn ang="0">
                  <a:pos x="T0" y="T1"/>
                </a:cxn>
                <a:cxn ang="0">
                  <a:pos x="T2" y="T3"/>
                </a:cxn>
                <a:cxn ang="0">
                  <a:pos x="T4" y="T5"/>
                </a:cxn>
                <a:cxn ang="0">
                  <a:pos x="T6" y="T7"/>
                </a:cxn>
              </a:cxnLst>
              <a:rect l="0" t="0" r="r" b="b"/>
              <a:pathLst>
                <a:path w="9" h="11">
                  <a:moveTo>
                    <a:pt x="8" y="5"/>
                  </a:moveTo>
                  <a:cubicBezTo>
                    <a:pt x="5" y="9"/>
                    <a:pt x="1" y="11"/>
                    <a:pt x="1" y="9"/>
                  </a:cubicBezTo>
                  <a:cubicBezTo>
                    <a:pt x="0" y="7"/>
                    <a:pt x="3" y="1"/>
                    <a:pt x="7" y="0"/>
                  </a:cubicBezTo>
                  <a:cubicBezTo>
                    <a:pt x="9"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8" name="Freeform 1861">
              <a:extLst>
                <a:ext uri="{FF2B5EF4-FFF2-40B4-BE49-F238E27FC236}">
                  <a16:creationId xmlns:a16="http://schemas.microsoft.com/office/drawing/2014/main" id="{2ECEF8E2-3150-4514-9526-561F9EF46F4A}"/>
                </a:ext>
              </a:extLst>
            </p:cNvPr>
            <p:cNvSpPr>
              <a:spLocks/>
            </p:cNvSpPr>
            <p:nvPr/>
          </p:nvSpPr>
          <p:spPr bwMode="auto">
            <a:xfrm>
              <a:off x="4101523" y="2573621"/>
              <a:ext cx="68613" cy="92548"/>
            </a:xfrm>
            <a:custGeom>
              <a:avLst/>
              <a:gdLst>
                <a:gd name="T0" fmla="*/ 8 w 9"/>
                <a:gd name="T1" fmla="*/ 5 h 12"/>
                <a:gd name="T2" fmla="*/ 1 w 9"/>
                <a:gd name="T3" fmla="*/ 9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9"/>
                  </a:cubicBezTo>
                  <a:cubicBezTo>
                    <a:pt x="0" y="6"/>
                    <a:pt x="3" y="1"/>
                    <a:pt x="7" y="0"/>
                  </a:cubicBezTo>
                  <a:cubicBezTo>
                    <a:pt x="9"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19" name="Freeform 1862">
              <a:extLst>
                <a:ext uri="{FF2B5EF4-FFF2-40B4-BE49-F238E27FC236}">
                  <a16:creationId xmlns:a16="http://schemas.microsoft.com/office/drawing/2014/main" id="{FA1D8257-4E43-46C3-9775-B7288A922F6B}"/>
                </a:ext>
              </a:extLst>
            </p:cNvPr>
            <p:cNvSpPr>
              <a:spLocks/>
            </p:cNvSpPr>
            <p:nvPr/>
          </p:nvSpPr>
          <p:spPr bwMode="auto">
            <a:xfrm>
              <a:off x="4194071" y="2497030"/>
              <a:ext cx="76591" cy="9254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3" y="0"/>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0" name="Freeform 1863">
              <a:extLst>
                <a:ext uri="{FF2B5EF4-FFF2-40B4-BE49-F238E27FC236}">
                  <a16:creationId xmlns:a16="http://schemas.microsoft.com/office/drawing/2014/main" id="{D5B7F5A3-B7CD-475B-9357-DC2322F50E4C}"/>
                </a:ext>
              </a:extLst>
            </p:cNvPr>
            <p:cNvSpPr>
              <a:spLocks/>
            </p:cNvSpPr>
            <p:nvPr/>
          </p:nvSpPr>
          <p:spPr bwMode="auto">
            <a:xfrm>
              <a:off x="4200453" y="2380547"/>
              <a:ext cx="78187" cy="92548"/>
            </a:xfrm>
            <a:custGeom>
              <a:avLst/>
              <a:gdLst>
                <a:gd name="T0" fmla="*/ 9 w 10"/>
                <a:gd name="T1" fmla="*/ 5 h 12"/>
                <a:gd name="T2" fmla="*/ 1 w 10"/>
                <a:gd name="T3" fmla="*/ 9 h 12"/>
                <a:gd name="T4" fmla="*/ 8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4" y="1"/>
                    <a:pt x="8"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1" name="Freeform 1864">
              <a:extLst>
                <a:ext uri="{FF2B5EF4-FFF2-40B4-BE49-F238E27FC236}">
                  <a16:creationId xmlns:a16="http://schemas.microsoft.com/office/drawing/2014/main" id="{92E8966F-99D1-4A0E-80FC-50CA08EEF239}"/>
                </a:ext>
              </a:extLst>
            </p:cNvPr>
            <p:cNvSpPr>
              <a:spLocks/>
            </p:cNvSpPr>
            <p:nvPr/>
          </p:nvSpPr>
          <p:spPr bwMode="auto">
            <a:xfrm>
              <a:off x="4147797" y="2342252"/>
              <a:ext cx="76591" cy="84569"/>
            </a:xfrm>
            <a:custGeom>
              <a:avLst/>
              <a:gdLst>
                <a:gd name="T0" fmla="*/ 8 w 10"/>
                <a:gd name="T1" fmla="*/ 5 h 11"/>
                <a:gd name="T2" fmla="*/ 1 w 10"/>
                <a:gd name="T3" fmla="*/ 9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2" y="11"/>
                    <a:pt x="1" y="9"/>
                  </a:cubicBezTo>
                  <a:cubicBezTo>
                    <a:pt x="0" y="6"/>
                    <a:pt x="4" y="0"/>
                    <a:pt x="8" y="0"/>
                  </a:cubicBezTo>
                  <a:cubicBezTo>
                    <a:pt x="10" y="0"/>
                    <a:pt x="10"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2" name="Freeform 1865">
              <a:extLst>
                <a:ext uri="{FF2B5EF4-FFF2-40B4-BE49-F238E27FC236}">
                  <a16:creationId xmlns:a16="http://schemas.microsoft.com/office/drawing/2014/main" id="{9EBAD86C-DEB1-4F9F-87A6-EF38ECD7C1ED}"/>
                </a:ext>
              </a:extLst>
            </p:cNvPr>
            <p:cNvSpPr>
              <a:spLocks/>
            </p:cNvSpPr>
            <p:nvPr/>
          </p:nvSpPr>
          <p:spPr bwMode="auto">
            <a:xfrm>
              <a:off x="4016954" y="2374165"/>
              <a:ext cx="68613" cy="90952"/>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10"/>
                  </a:cubicBezTo>
                  <a:cubicBezTo>
                    <a:pt x="0" y="7"/>
                    <a:pt x="4" y="1"/>
                    <a:pt x="7" y="0"/>
                  </a:cubicBezTo>
                  <a:cubicBezTo>
                    <a:pt x="9" y="0"/>
                    <a:pt x="9"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3" name="Freeform 1866">
              <a:extLst>
                <a:ext uri="{FF2B5EF4-FFF2-40B4-BE49-F238E27FC236}">
                  <a16:creationId xmlns:a16="http://schemas.microsoft.com/office/drawing/2014/main" id="{3AAB628C-9CE4-4858-97BC-5483AB2BB688}"/>
                </a:ext>
              </a:extLst>
            </p:cNvPr>
            <p:cNvSpPr>
              <a:spLocks/>
            </p:cNvSpPr>
            <p:nvPr/>
          </p:nvSpPr>
          <p:spPr bwMode="auto">
            <a:xfrm>
              <a:off x="3862176" y="2627873"/>
              <a:ext cx="70209" cy="90952"/>
            </a:xfrm>
            <a:custGeom>
              <a:avLst/>
              <a:gdLst>
                <a:gd name="T0" fmla="*/ 8 w 9"/>
                <a:gd name="T1" fmla="*/ 5 h 12"/>
                <a:gd name="T2" fmla="*/ 1 w 9"/>
                <a:gd name="T3" fmla="*/ 10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10"/>
                  </a:cubicBezTo>
                  <a:cubicBezTo>
                    <a:pt x="0" y="7"/>
                    <a:pt x="4" y="1"/>
                    <a:pt x="7" y="0"/>
                  </a:cubicBezTo>
                  <a:cubicBezTo>
                    <a:pt x="9"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4" name="Freeform 1867">
              <a:extLst>
                <a:ext uri="{FF2B5EF4-FFF2-40B4-BE49-F238E27FC236}">
                  <a16:creationId xmlns:a16="http://schemas.microsoft.com/office/drawing/2014/main" id="{1A4A33B9-E247-41F8-951F-3021871C2052}"/>
                </a:ext>
              </a:extLst>
            </p:cNvPr>
            <p:cNvSpPr>
              <a:spLocks/>
            </p:cNvSpPr>
            <p:nvPr/>
          </p:nvSpPr>
          <p:spPr bwMode="auto">
            <a:xfrm>
              <a:off x="3831858" y="2765099"/>
              <a:ext cx="68613" cy="100526"/>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0"/>
                    <a:pt x="2" y="13"/>
                    <a:pt x="1" y="10"/>
                  </a:cubicBezTo>
                  <a:cubicBezTo>
                    <a:pt x="0" y="7"/>
                    <a:pt x="3" y="1"/>
                    <a:pt x="6" y="0"/>
                  </a:cubicBezTo>
                  <a:cubicBezTo>
                    <a:pt x="9" y="0"/>
                    <a:pt x="9" y="3"/>
                    <a:pt x="8"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5" name="Freeform 1868">
              <a:extLst>
                <a:ext uri="{FF2B5EF4-FFF2-40B4-BE49-F238E27FC236}">
                  <a16:creationId xmlns:a16="http://schemas.microsoft.com/office/drawing/2014/main" id="{86A6BC1E-6281-4407-85BE-78283F4095D3}"/>
                </a:ext>
              </a:extLst>
            </p:cNvPr>
            <p:cNvSpPr>
              <a:spLocks/>
            </p:cNvSpPr>
            <p:nvPr/>
          </p:nvSpPr>
          <p:spPr bwMode="auto">
            <a:xfrm>
              <a:off x="3763245" y="2881581"/>
              <a:ext cx="68613" cy="98930"/>
            </a:xfrm>
            <a:custGeom>
              <a:avLst/>
              <a:gdLst>
                <a:gd name="T0" fmla="*/ 8 w 9"/>
                <a:gd name="T1" fmla="*/ 6 h 13"/>
                <a:gd name="T2" fmla="*/ 1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1"/>
                    <a:pt x="2" y="13"/>
                    <a:pt x="1" y="11"/>
                  </a:cubicBezTo>
                  <a:cubicBezTo>
                    <a:pt x="0" y="8"/>
                    <a:pt x="3" y="1"/>
                    <a:pt x="6" y="0"/>
                  </a:cubicBezTo>
                  <a:cubicBezTo>
                    <a:pt x="9" y="0"/>
                    <a:pt x="9" y="4"/>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6" name="Freeform 1869">
              <a:extLst>
                <a:ext uri="{FF2B5EF4-FFF2-40B4-BE49-F238E27FC236}">
                  <a16:creationId xmlns:a16="http://schemas.microsoft.com/office/drawing/2014/main" id="{016E1DF7-8162-4002-A82C-7047FF97D6AC}"/>
                </a:ext>
              </a:extLst>
            </p:cNvPr>
            <p:cNvSpPr>
              <a:spLocks/>
            </p:cNvSpPr>
            <p:nvPr/>
          </p:nvSpPr>
          <p:spPr bwMode="auto">
            <a:xfrm>
              <a:off x="3686654" y="2950194"/>
              <a:ext cx="60635" cy="9254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10"/>
                    <a:pt x="2" y="12"/>
                    <a:pt x="1" y="10"/>
                  </a:cubicBezTo>
                  <a:cubicBezTo>
                    <a:pt x="0" y="8"/>
                    <a:pt x="2" y="0"/>
                    <a:pt x="6" y="0"/>
                  </a:cubicBezTo>
                  <a:cubicBezTo>
                    <a:pt x="8"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7" name="Freeform 1870">
              <a:extLst>
                <a:ext uri="{FF2B5EF4-FFF2-40B4-BE49-F238E27FC236}">
                  <a16:creationId xmlns:a16="http://schemas.microsoft.com/office/drawing/2014/main" id="{FA03B72A-1EC3-4A4A-8CE5-3E02A4CC08DC}"/>
                </a:ext>
              </a:extLst>
            </p:cNvPr>
            <p:cNvSpPr>
              <a:spLocks/>
            </p:cNvSpPr>
            <p:nvPr/>
          </p:nvSpPr>
          <p:spPr bwMode="auto">
            <a:xfrm>
              <a:off x="3678676" y="2827329"/>
              <a:ext cx="60635" cy="100526"/>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5" y="10"/>
                    <a:pt x="2" y="13"/>
                    <a:pt x="1" y="11"/>
                  </a:cubicBezTo>
                  <a:cubicBezTo>
                    <a:pt x="0" y="8"/>
                    <a:pt x="3" y="1"/>
                    <a:pt x="6" y="0"/>
                  </a:cubicBezTo>
                  <a:cubicBezTo>
                    <a:pt x="8" y="0"/>
                    <a:pt x="8"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8" name="Freeform 1871">
              <a:extLst>
                <a:ext uri="{FF2B5EF4-FFF2-40B4-BE49-F238E27FC236}">
                  <a16:creationId xmlns:a16="http://schemas.microsoft.com/office/drawing/2014/main" id="{D5ABA213-8B71-4D8A-B624-C09C5F8EA2F5}"/>
                </a:ext>
              </a:extLst>
            </p:cNvPr>
            <p:cNvSpPr>
              <a:spLocks/>
            </p:cNvSpPr>
            <p:nvPr/>
          </p:nvSpPr>
          <p:spPr bwMode="auto">
            <a:xfrm>
              <a:off x="3755267" y="2773077"/>
              <a:ext cx="68613" cy="9254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6" y="10"/>
                    <a:pt x="2" y="12"/>
                    <a:pt x="1" y="10"/>
                  </a:cubicBezTo>
                  <a:cubicBezTo>
                    <a:pt x="0" y="8"/>
                    <a:pt x="3" y="1"/>
                    <a:pt x="7" y="0"/>
                  </a:cubicBezTo>
                  <a:cubicBezTo>
                    <a:pt x="9" y="0"/>
                    <a:pt x="8"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29" name="Freeform 1872">
              <a:extLst>
                <a:ext uri="{FF2B5EF4-FFF2-40B4-BE49-F238E27FC236}">
                  <a16:creationId xmlns:a16="http://schemas.microsoft.com/office/drawing/2014/main" id="{1A9F7185-EB3E-408C-992E-81AA79137706}"/>
                </a:ext>
              </a:extLst>
            </p:cNvPr>
            <p:cNvSpPr>
              <a:spLocks/>
            </p:cNvSpPr>
            <p:nvPr/>
          </p:nvSpPr>
          <p:spPr bwMode="auto">
            <a:xfrm>
              <a:off x="3916428" y="2674147"/>
              <a:ext cx="76591" cy="90952"/>
            </a:xfrm>
            <a:custGeom>
              <a:avLst/>
              <a:gdLst>
                <a:gd name="T0" fmla="*/ 8 w 10"/>
                <a:gd name="T1" fmla="*/ 6 h 12"/>
                <a:gd name="T2" fmla="*/ 1 w 10"/>
                <a:gd name="T3" fmla="*/ 10 h 12"/>
                <a:gd name="T4" fmla="*/ 7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6" y="10"/>
                    <a:pt x="3" y="12"/>
                    <a:pt x="1" y="10"/>
                  </a:cubicBezTo>
                  <a:cubicBezTo>
                    <a:pt x="0" y="7"/>
                    <a:pt x="4" y="1"/>
                    <a:pt x="7" y="0"/>
                  </a:cubicBezTo>
                  <a:cubicBezTo>
                    <a:pt x="10"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0" name="Freeform 1873">
              <a:extLst>
                <a:ext uri="{FF2B5EF4-FFF2-40B4-BE49-F238E27FC236}">
                  <a16:creationId xmlns:a16="http://schemas.microsoft.com/office/drawing/2014/main" id="{83E97AC4-37C3-427C-AF89-5867CCC00303}"/>
                </a:ext>
              </a:extLst>
            </p:cNvPr>
            <p:cNvSpPr>
              <a:spLocks/>
            </p:cNvSpPr>
            <p:nvPr/>
          </p:nvSpPr>
          <p:spPr bwMode="auto">
            <a:xfrm>
              <a:off x="3962702" y="2734781"/>
              <a:ext cx="68613" cy="100526"/>
            </a:xfrm>
            <a:custGeom>
              <a:avLst/>
              <a:gdLst>
                <a:gd name="T0" fmla="*/ 8 w 9"/>
                <a:gd name="T1" fmla="*/ 6 h 13"/>
                <a:gd name="T2" fmla="*/ 1 w 9"/>
                <a:gd name="T3" fmla="*/ 10 h 13"/>
                <a:gd name="T4" fmla="*/ 7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2" y="13"/>
                    <a:pt x="1" y="10"/>
                  </a:cubicBezTo>
                  <a:cubicBezTo>
                    <a:pt x="0" y="8"/>
                    <a:pt x="3" y="1"/>
                    <a:pt x="7" y="0"/>
                  </a:cubicBezTo>
                  <a:cubicBezTo>
                    <a:pt x="9" y="0"/>
                    <a:pt x="9" y="4"/>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1" name="Freeform 1874">
              <a:extLst>
                <a:ext uri="{FF2B5EF4-FFF2-40B4-BE49-F238E27FC236}">
                  <a16:creationId xmlns:a16="http://schemas.microsoft.com/office/drawing/2014/main" id="{CC063A92-B7C2-4C8C-AAD3-024CE463C231}"/>
                </a:ext>
              </a:extLst>
            </p:cNvPr>
            <p:cNvSpPr>
              <a:spLocks/>
            </p:cNvSpPr>
            <p:nvPr/>
          </p:nvSpPr>
          <p:spPr bwMode="auto">
            <a:xfrm>
              <a:off x="4008975" y="2589577"/>
              <a:ext cx="76591" cy="90952"/>
            </a:xfrm>
            <a:custGeom>
              <a:avLst/>
              <a:gdLst>
                <a:gd name="T0" fmla="*/ 9 w 10"/>
                <a:gd name="T1" fmla="*/ 6 h 12"/>
                <a:gd name="T2" fmla="*/ 2 w 10"/>
                <a:gd name="T3" fmla="*/ 10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7" y="10"/>
                    <a:pt x="3" y="12"/>
                    <a:pt x="2" y="10"/>
                  </a:cubicBezTo>
                  <a:cubicBezTo>
                    <a:pt x="0" y="7"/>
                    <a:pt x="4" y="1"/>
                    <a:pt x="7" y="0"/>
                  </a:cubicBezTo>
                  <a:cubicBezTo>
                    <a:pt x="10" y="0"/>
                    <a:pt x="10"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2" name="Freeform 1875">
              <a:extLst>
                <a:ext uri="{FF2B5EF4-FFF2-40B4-BE49-F238E27FC236}">
                  <a16:creationId xmlns:a16="http://schemas.microsoft.com/office/drawing/2014/main" id="{2E91C4A0-D36F-489C-B086-EF6277FC2CE3}"/>
                </a:ext>
              </a:extLst>
            </p:cNvPr>
            <p:cNvSpPr>
              <a:spLocks/>
            </p:cNvSpPr>
            <p:nvPr/>
          </p:nvSpPr>
          <p:spPr bwMode="auto">
            <a:xfrm>
              <a:off x="4300979" y="2726803"/>
              <a:ext cx="84569" cy="100526"/>
            </a:xfrm>
            <a:custGeom>
              <a:avLst/>
              <a:gdLst>
                <a:gd name="T0" fmla="*/ 10 w 11"/>
                <a:gd name="T1" fmla="*/ 5 h 13"/>
                <a:gd name="T2" fmla="*/ 1 w 11"/>
                <a:gd name="T3" fmla="*/ 9 h 13"/>
                <a:gd name="T4" fmla="*/ 7 w 11"/>
                <a:gd name="T5" fmla="*/ 0 h 13"/>
                <a:gd name="T6" fmla="*/ 10 w 11"/>
                <a:gd name="T7" fmla="*/ 5 h 13"/>
              </a:gdLst>
              <a:ahLst/>
              <a:cxnLst>
                <a:cxn ang="0">
                  <a:pos x="T0" y="T1"/>
                </a:cxn>
                <a:cxn ang="0">
                  <a:pos x="T2" y="T3"/>
                </a:cxn>
                <a:cxn ang="0">
                  <a:pos x="T4" y="T5"/>
                </a:cxn>
                <a:cxn ang="0">
                  <a:pos x="T6" y="T7"/>
                </a:cxn>
              </a:cxnLst>
              <a:rect l="0" t="0" r="r" b="b"/>
              <a:pathLst>
                <a:path w="11" h="13">
                  <a:moveTo>
                    <a:pt x="10" y="5"/>
                  </a:moveTo>
                  <a:cubicBezTo>
                    <a:pt x="9" y="10"/>
                    <a:pt x="3" y="13"/>
                    <a:pt x="1" y="9"/>
                  </a:cubicBezTo>
                  <a:cubicBezTo>
                    <a:pt x="0" y="6"/>
                    <a:pt x="3" y="0"/>
                    <a:pt x="7"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3" name="Freeform 1876">
              <a:extLst>
                <a:ext uri="{FF2B5EF4-FFF2-40B4-BE49-F238E27FC236}">
                  <a16:creationId xmlns:a16="http://schemas.microsoft.com/office/drawing/2014/main" id="{82928D68-DDE6-488A-AB50-5A1C0C3D6D89}"/>
                </a:ext>
              </a:extLst>
            </p:cNvPr>
            <p:cNvSpPr>
              <a:spLocks/>
            </p:cNvSpPr>
            <p:nvPr/>
          </p:nvSpPr>
          <p:spPr bwMode="auto">
            <a:xfrm>
              <a:off x="4407888" y="2642234"/>
              <a:ext cx="84569" cy="92548"/>
            </a:xfrm>
            <a:custGeom>
              <a:avLst/>
              <a:gdLst>
                <a:gd name="T0" fmla="*/ 11 w 11"/>
                <a:gd name="T1" fmla="*/ 5 h 12"/>
                <a:gd name="T2" fmla="*/ 2 w 11"/>
                <a:gd name="T3" fmla="*/ 9 h 12"/>
                <a:gd name="T4" fmla="*/ 8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9" y="10"/>
                    <a:pt x="3" y="12"/>
                    <a:pt x="2" y="9"/>
                  </a:cubicBezTo>
                  <a:cubicBezTo>
                    <a:pt x="0" y="6"/>
                    <a:pt x="3" y="0"/>
                    <a:pt x="8" y="0"/>
                  </a:cubicBezTo>
                  <a:cubicBezTo>
                    <a:pt x="11"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4" name="Freeform 1877">
              <a:extLst>
                <a:ext uri="{FF2B5EF4-FFF2-40B4-BE49-F238E27FC236}">
                  <a16:creationId xmlns:a16="http://schemas.microsoft.com/office/drawing/2014/main" id="{7BDC84C0-F694-4BD7-AE14-0D299954A9C8}"/>
                </a:ext>
              </a:extLst>
            </p:cNvPr>
            <p:cNvSpPr>
              <a:spLocks/>
            </p:cNvSpPr>
            <p:nvPr/>
          </p:nvSpPr>
          <p:spPr bwMode="auto">
            <a:xfrm>
              <a:off x="4532348" y="2573621"/>
              <a:ext cx="90952" cy="9254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2" y="0"/>
                    <a:pt x="12"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5" name="Freeform 1878">
              <a:extLst>
                <a:ext uri="{FF2B5EF4-FFF2-40B4-BE49-F238E27FC236}">
                  <a16:creationId xmlns:a16="http://schemas.microsoft.com/office/drawing/2014/main" id="{89AD3847-B156-49C8-AF90-9FFB55D20391}"/>
                </a:ext>
              </a:extLst>
            </p:cNvPr>
            <p:cNvSpPr>
              <a:spLocks/>
            </p:cNvSpPr>
            <p:nvPr/>
          </p:nvSpPr>
          <p:spPr bwMode="auto">
            <a:xfrm>
              <a:off x="4331297" y="2303956"/>
              <a:ext cx="76591" cy="92548"/>
            </a:xfrm>
            <a:custGeom>
              <a:avLst/>
              <a:gdLst>
                <a:gd name="T0" fmla="*/ 8 w 10"/>
                <a:gd name="T1" fmla="*/ 5 h 12"/>
                <a:gd name="T2" fmla="*/ 0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1" y="12"/>
                    <a:pt x="0" y="9"/>
                  </a:cubicBezTo>
                  <a:cubicBezTo>
                    <a:pt x="0" y="6"/>
                    <a:pt x="3" y="1"/>
                    <a:pt x="7" y="0"/>
                  </a:cubicBezTo>
                  <a:cubicBezTo>
                    <a:pt x="10"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6" name="Freeform 1879">
              <a:extLst>
                <a:ext uri="{FF2B5EF4-FFF2-40B4-BE49-F238E27FC236}">
                  <a16:creationId xmlns:a16="http://schemas.microsoft.com/office/drawing/2014/main" id="{4C09E4ED-8279-4E14-AEA4-937B41198FAD}"/>
                </a:ext>
              </a:extLst>
            </p:cNvPr>
            <p:cNvSpPr>
              <a:spLocks/>
            </p:cNvSpPr>
            <p:nvPr/>
          </p:nvSpPr>
          <p:spPr bwMode="auto">
            <a:xfrm>
              <a:off x="4377570" y="2197047"/>
              <a:ext cx="76591" cy="84569"/>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7" y="0"/>
                  </a:cubicBezTo>
                  <a:cubicBezTo>
                    <a:pt x="10" y="0"/>
                    <a:pt x="10"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7" name="Freeform 1880">
              <a:extLst>
                <a:ext uri="{FF2B5EF4-FFF2-40B4-BE49-F238E27FC236}">
                  <a16:creationId xmlns:a16="http://schemas.microsoft.com/office/drawing/2014/main" id="{4884EBFF-2C2C-499E-9300-C6624B038C7C}"/>
                </a:ext>
              </a:extLst>
            </p:cNvPr>
            <p:cNvSpPr>
              <a:spLocks/>
            </p:cNvSpPr>
            <p:nvPr/>
          </p:nvSpPr>
          <p:spPr bwMode="auto">
            <a:xfrm>
              <a:off x="4508414" y="1988017"/>
              <a:ext cx="76591" cy="78187"/>
            </a:xfrm>
            <a:custGeom>
              <a:avLst/>
              <a:gdLst>
                <a:gd name="T0" fmla="*/ 8 w 10"/>
                <a:gd name="T1" fmla="*/ 4 h 10"/>
                <a:gd name="T2" fmla="*/ 0 w 10"/>
                <a:gd name="T3" fmla="*/ 8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5" y="8"/>
                    <a:pt x="1" y="10"/>
                    <a:pt x="0" y="8"/>
                  </a:cubicBezTo>
                  <a:cubicBezTo>
                    <a:pt x="0" y="5"/>
                    <a:pt x="4" y="1"/>
                    <a:pt x="7" y="0"/>
                  </a:cubicBezTo>
                  <a:cubicBezTo>
                    <a:pt x="10" y="0"/>
                    <a:pt x="9"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8" name="Freeform 1881">
              <a:extLst>
                <a:ext uri="{FF2B5EF4-FFF2-40B4-BE49-F238E27FC236}">
                  <a16:creationId xmlns:a16="http://schemas.microsoft.com/office/drawing/2014/main" id="{03C99341-56A0-4315-97DD-DC0B70EC9773}"/>
                </a:ext>
              </a:extLst>
            </p:cNvPr>
            <p:cNvSpPr>
              <a:spLocks/>
            </p:cNvSpPr>
            <p:nvPr/>
          </p:nvSpPr>
          <p:spPr bwMode="auto">
            <a:xfrm>
              <a:off x="4393527" y="2334273"/>
              <a:ext cx="84569" cy="84569"/>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6"/>
                    <a:pt x="4" y="0"/>
                    <a:pt x="8"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39" name="Freeform 1882">
              <a:extLst>
                <a:ext uri="{FF2B5EF4-FFF2-40B4-BE49-F238E27FC236}">
                  <a16:creationId xmlns:a16="http://schemas.microsoft.com/office/drawing/2014/main" id="{2ED40696-358B-4EB9-ACD1-8A9263E4EB75}"/>
                </a:ext>
              </a:extLst>
            </p:cNvPr>
            <p:cNvSpPr>
              <a:spLocks/>
            </p:cNvSpPr>
            <p:nvPr/>
          </p:nvSpPr>
          <p:spPr bwMode="auto">
            <a:xfrm>
              <a:off x="4454162" y="2211408"/>
              <a:ext cx="78187" cy="84569"/>
            </a:xfrm>
            <a:custGeom>
              <a:avLst/>
              <a:gdLst>
                <a:gd name="T0" fmla="*/ 9 w 10"/>
                <a:gd name="T1" fmla="*/ 5 h 11"/>
                <a:gd name="T2" fmla="*/ 1 w 10"/>
                <a:gd name="T3" fmla="*/ 9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9"/>
                  </a:cubicBezTo>
                  <a:cubicBezTo>
                    <a:pt x="0" y="6"/>
                    <a:pt x="4" y="1"/>
                    <a:pt x="7"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0" name="Freeform 1883">
              <a:extLst>
                <a:ext uri="{FF2B5EF4-FFF2-40B4-BE49-F238E27FC236}">
                  <a16:creationId xmlns:a16="http://schemas.microsoft.com/office/drawing/2014/main" id="{B44A8CF1-09C3-4947-8C4A-F3279CBA5D44}"/>
                </a:ext>
              </a:extLst>
            </p:cNvPr>
            <p:cNvSpPr>
              <a:spLocks/>
            </p:cNvSpPr>
            <p:nvPr/>
          </p:nvSpPr>
          <p:spPr bwMode="auto">
            <a:xfrm>
              <a:off x="4508414" y="2273639"/>
              <a:ext cx="84569" cy="84569"/>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7" y="9"/>
                    <a:pt x="2" y="11"/>
                    <a:pt x="1" y="8"/>
                  </a:cubicBezTo>
                  <a:cubicBezTo>
                    <a:pt x="0" y="6"/>
                    <a:pt x="4" y="1"/>
                    <a:pt x="8"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1" name="Freeform 1884">
              <a:extLst>
                <a:ext uri="{FF2B5EF4-FFF2-40B4-BE49-F238E27FC236}">
                  <a16:creationId xmlns:a16="http://schemas.microsoft.com/office/drawing/2014/main" id="{36DF8EC8-B042-4D13-97C1-CFC1239D941D}"/>
                </a:ext>
              </a:extLst>
            </p:cNvPr>
            <p:cNvSpPr>
              <a:spLocks/>
            </p:cNvSpPr>
            <p:nvPr/>
          </p:nvSpPr>
          <p:spPr bwMode="auto">
            <a:xfrm>
              <a:off x="4600961" y="2281617"/>
              <a:ext cx="84569" cy="84569"/>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5"/>
                    <a:pt x="4" y="0"/>
                    <a:pt x="8" y="0"/>
                  </a:cubicBezTo>
                  <a:cubicBezTo>
                    <a:pt x="11" y="0"/>
                    <a:pt x="11"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2" name="Freeform 1885">
              <a:extLst>
                <a:ext uri="{FF2B5EF4-FFF2-40B4-BE49-F238E27FC236}">
                  <a16:creationId xmlns:a16="http://schemas.microsoft.com/office/drawing/2014/main" id="{7C84CACB-D3B8-43EB-A35A-A1CF458B2303}"/>
                </a:ext>
              </a:extLst>
            </p:cNvPr>
            <p:cNvSpPr>
              <a:spLocks/>
            </p:cNvSpPr>
            <p:nvPr/>
          </p:nvSpPr>
          <p:spPr bwMode="auto">
            <a:xfrm>
              <a:off x="4115884" y="2295978"/>
              <a:ext cx="70209" cy="84569"/>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9"/>
                    <a:pt x="1" y="11"/>
                    <a:pt x="0" y="9"/>
                  </a:cubicBezTo>
                  <a:cubicBezTo>
                    <a:pt x="0" y="6"/>
                    <a:pt x="4" y="1"/>
                    <a:pt x="7" y="0"/>
                  </a:cubicBezTo>
                  <a:cubicBezTo>
                    <a:pt x="9" y="0"/>
                    <a:pt x="9"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3" name="Freeform 1886">
              <a:extLst>
                <a:ext uri="{FF2B5EF4-FFF2-40B4-BE49-F238E27FC236}">
                  <a16:creationId xmlns:a16="http://schemas.microsoft.com/office/drawing/2014/main" id="{2F01F9AF-E5B9-4AC2-B1CC-1CE9E8D26AC9}"/>
                </a:ext>
              </a:extLst>
            </p:cNvPr>
            <p:cNvSpPr>
              <a:spLocks/>
            </p:cNvSpPr>
            <p:nvPr/>
          </p:nvSpPr>
          <p:spPr bwMode="auto">
            <a:xfrm>
              <a:off x="4262684" y="2281617"/>
              <a:ext cx="76591" cy="84569"/>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0"/>
                    <a:pt x="7" y="0"/>
                  </a:cubicBezTo>
                  <a:cubicBezTo>
                    <a:pt x="10"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4" name="Freeform 1887">
              <a:extLst>
                <a:ext uri="{FF2B5EF4-FFF2-40B4-BE49-F238E27FC236}">
                  <a16:creationId xmlns:a16="http://schemas.microsoft.com/office/drawing/2014/main" id="{0586BB71-6C4C-4772-A9A4-39673B39F0DE}"/>
                </a:ext>
              </a:extLst>
            </p:cNvPr>
            <p:cNvSpPr>
              <a:spLocks/>
            </p:cNvSpPr>
            <p:nvPr/>
          </p:nvSpPr>
          <p:spPr bwMode="auto">
            <a:xfrm>
              <a:off x="4224388" y="2219387"/>
              <a:ext cx="68613" cy="84569"/>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9"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5" name="Freeform 1888">
              <a:extLst>
                <a:ext uri="{FF2B5EF4-FFF2-40B4-BE49-F238E27FC236}">
                  <a16:creationId xmlns:a16="http://schemas.microsoft.com/office/drawing/2014/main" id="{E2E3E568-14CA-4579-B6B1-5978E65A6CE6}"/>
                </a:ext>
              </a:extLst>
            </p:cNvPr>
            <p:cNvSpPr>
              <a:spLocks/>
            </p:cNvSpPr>
            <p:nvPr/>
          </p:nvSpPr>
          <p:spPr bwMode="auto">
            <a:xfrm>
              <a:off x="4323318" y="2158752"/>
              <a:ext cx="78187" cy="84569"/>
            </a:xfrm>
            <a:custGeom>
              <a:avLst/>
              <a:gdLst>
                <a:gd name="T0" fmla="*/ 8 w 10"/>
                <a:gd name="T1" fmla="*/ 5 h 11"/>
                <a:gd name="T2" fmla="*/ 0 w 10"/>
                <a:gd name="T3" fmla="*/ 9 h 11"/>
                <a:gd name="T4" fmla="*/ 7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0" y="9"/>
                  </a:cubicBezTo>
                  <a:cubicBezTo>
                    <a:pt x="0" y="6"/>
                    <a:pt x="4" y="1"/>
                    <a:pt x="7" y="1"/>
                  </a:cubicBezTo>
                  <a:cubicBezTo>
                    <a:pt x="10"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6" name="Freeform 1889">
              <a:extLst>
                <a:ext uri="{FF2B5EF4-FFF2-40B4-BE49-F238E27FC236}">
                  <a16:creationId xmlns:a16="http://schemas.microsoft.com/office/drawing/2014/main" id="{860A618C-1ADA-484A-971E-CB514D0FEAD5}"/>
                </a:ext>
              </a:extLst>
            </p:cNvPr>
            <p:cNvSpPr>
              <a:spLocks/>
            </p:cNvSpPr>
            <p:nvPr/>
          </p:nvSpPr>
          <p:spPr bwMode="auto">
            <a:xfrm>
              <a:off x="4423844" y="2080565"/>
              <a:ext cx="76591" cy="84569"/>
            </a:xfrm>
            <a:custGeom>
              <a:avLst/>
              <a:gdLst>
                <a:gd name="T0" fmla="*/ 8 w 10"/>
                <a:gd name="T1" fmla="*/ 5 h 11"/>
                <a:gd name="T2" fmla="*/ 1 w 10"/>
                <a:gd name="T3" fmla="*/ 8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8" y="0"/>
                  </a:cubicBezTo>
                  <a:cubicBezTo>
                    <a:pt x="10" y="0"/>
                    <a:pt x="10"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7" name="Freeform 1890">
              <a:extLst>
                <a:ext uri="{FF2B5EF4-FFF2-40B4-BE49-F238E27FC236}">
                  <a16:creationId xmlns:a16="http://schemas.microsoft.com/office/drawing/2014/main" id="{5E9A8417-2A55-4250-A91D-F5AA96A37AA4}"/>
                </a:ext>
              </a:extLst>
            </p:cNvPr>
            <p:cNvSpPr>
              <a:spLocks/>
            </p:cNvSpPr>
            <p:nvPr/>
          </p:nvSpPr>
          <p:spPr bwMode="auto">
            <a:xfrm>
              <a:off x="4454162" y="1973657"/>
              <a:ext cx="78187" cy="76591"/>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0"/>
                    <a:pt x="7" y="0"/>
                  </a:cubicBezTo>
                  <a:cubicBezTo>
                    <a:pt x="10" y="0"/>
                    <a:pt x="9"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8" name="Freeform 1891">
              <a:extLst>
                <a:ext uri="{FF2B5EF4-FFF2-40B4-BE49-F238E27FC236}">
                  <a16:creationId xmlns:a16="http://schemas.microsoft.com/office/drawing/2014/main" id="{3098774A-6181-46A9-BAD7-E6EA4ABB5BC1}"/>
                </a:ext>
              </a:extLst>
            </p:cNvPr>
            <p:cNvSpPr>
              <a:spLocks/>
            </p:cNvSpPr>
            <p:nvPr/>
          </p:nvSpPr>
          <p:spPr bwMode="auto">
            <a:xfrm>
              <a:off x="4562666" y="1881109"/>
              <a:ext cx="76591" cy="76591"/>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1"/>
                    <a:pt x="7" y="0"/>
                  </a:cubicBezTo>
                  <a:cubicBezTo>
                    <a:pt x="10" y="0"/>
                    <a:pt x="9"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49" name="Freeform 1892">
              <a:extLst>
                <a:ext uri="{FF2B5EF4-FFF2-40B4-BE49-F238E27FC236}">
                  <a16:creationId xmlns:a16="http://schemas.microsoft.com/office/drawing/2014/main" id="{7CDA65AF-ED32-43BD-A73D-19F7189BFB1C}"/>
                </a:ext>
              </a:extLst>
            </p:cNvPr>
            <p:cNvSpPr>
              <a:spLocks/>
            </p:cNvSpPr>
            <p:nvPr/>
          </p:nvSpPr>
          <p:spPr bwMode="auto">
            <a:xfrm>
              <a:off x="4331297" y="2011952"/>
              <a:ext cx="76591" cy="76591"/>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1" y="10"/>
                    <a:pt x="0" y="8"/>
                  </a:cubicBezTo>
                  <a:cubicBezTo>
                    <a:pt x="0" y="5"/>
                    <a:pt x="4" y="0"/>
                    <a:pt x="8" y="0"/>
                  </a:cubicBezTo>
                  <a:cubicBezTo>
                    <a:pt x="10" y="0"/>
                    <a:pt x="9"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0" name="Freeform 1893">
              <a:extLst>
                <a:ext uri="{FF2B5EF4-FFF2-40B4-BE49-F238E27FC236}">
                  <a16:creationId xmlns:a16="http://schemas.microsoft.com/office/drawing/2014/main" id="{2CDFFDB3-845B-46B6-A623-E71FBFB6E12A}"/>
                </a:ext>
              </a:extLst>
            </p:cNvPr>
            <p:cNvSpPr>
              <a:spLocks/>
            </p:cNvSpPr>
            <p:nvPr/>
          </p:nvSpPr>
          <p:spPr bwMode="auto">
            <a:xfrm>
              <a:off x="4439801" y="1919404"/>
              <a:ext cx="76591" cy="76591"/>
            </a:xfrm>
            <a:custGeom>
              <a:avLst/>
              <a:gdLst>
                <a:gd name="T0" fmla="*/ 7 w 10"/>
                <a:gd name="T1" fmla="*/ 4 h 10"/>
                <a:gd name="T2" fmla="*/ 0 w 10"/>
                <a:gd name="T3" fmla="*/ 8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0" y="10"/>
                    <a:pt x="0" y="8"/>
                  </a:cubicBezTo>
                  <a:cubicBezTo>
                    <a:pt x="0" y="6"/>
                    <a:pt x="4" y="1"/>
                    <a:pt x="7" y="0"/>
                  </a:cubicBezTo>
                  <a:cubicBezTo>
                    <a:pt x="10" y="0"/>
                    <a:pt x="8"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1" name="Freeform 1894">
              <a:extLst>
                <a:ext uri="{FF2B5EF4-FFF2-40B4-BE49-F238E27FC236}">
                  <a16:creationId xmlns:a16="http://schemas.microsoft.com/office/drawing/2014/main" id="{382EBE50-0104-4F9F-B52C-FB184BC6F5BF}"/>
                </a:ext>
              </a:extLst>
            </p:cNvPr>
            <p:cNvSpPr>
              <a:spLocks/>
            </p:cNvSpPr>
            <p:nvPr/>
          </p:nvSpPr>
          <p:spPr bwMode="auto">
            <a:xfrm>
              <a:off x="4385549" y="1903448"/>
              <a:ext cx="76591" cy="78187"/>
            </a:xfrm>
            <a:custGeom>
              <a:avLst/>
              <a:gdLst>
                <a:gd name="T0" fmla="*/ 7 w 10"/>
                <a:gd name="T1" fmla="*/ 5 h 10"/>
                <a:gd name="T2" fmla="*/ 0 w 10"/>
                <a:gd name="T3" fmla="*/ 8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0" y="10"/>
                    <a:pt x="0" y="8"/>
                  </a:cubicBezTo>
                  <a:cubicBezTo>
                    <a:pt x="0" y="6"/>
                    <a:pt x="5" y="1"/>
                    <a:pt x="8" y="0"/>
                  </a:cubicBezTo>
                  <a:cubicBezTo>
                    <a:pt x="10"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2" name="Freeform 1895">
              <a:extLst>
                <a:ext uri="{FF2B5EF4-FFF2-40B4-BE49-F238E27FC236}">
                  <a16:creationId xmlns:a16="http://schemas.microsoft.com/office/drawing/2014/main" id="{AF577A0D-CA5F-49C0-8BD6-3B5CDF295D41}"/>
                </a:ext>
              </a:extLst>
            </p:cNvPr>
            <p:cNvSpPr>
              <a:spLocks/>
            </p:cNvSpPr>
            <p:nvPr/>
          </p:nvSpPr>
          <p:spPr bwMode="auto">
            <a:xfrm>
              <a:off x="3793563" y="2388525"/>
              <a:ext cx="62230" cy="84569"/>
            </a:xfrm>
            <a:custGeom>
              <a:avLst/>
              <a:gdLst>
                <a:gd name="T0" fmla="*/ 5 w 8"/>
                <a:gd name="T1" fmla="*/ 5 h 11"/>
                <a:gd name="T2" fmla="*/ 0 w 8"/>
                <a:gd name="T3" fmla="*/ 10 h 11"/>
                <a:gd name="T4" fmla="*/ 6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6" y="0"/>
                  </a:cubicBezTo>
                  <a:cubicBezTo>
                    <a:pt x="8" y="0"/>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3" name="Freeform 1896">
              <a:extLst>
                <a:ext uri="{FF2B5EF4-FFF2-40B4-BE49-F238E27FC236}">
                  <a16:creationId xmlns:a16="http://schemas.microsoft.com/office/drawing/2014/main" id="{C743DA5F-74A9-4EC1-A6A8-D6744DBB17D9}"/>
                </a:ext>
              </a:extLst>
            </p:cNvPr>
            <p:cNvSpPr>
              <a:spLocks/>
            </p:cNvSpPr>
            <p:nvPr/>
          </p:nvSpPr>
          <p:spPr bwMode="auto">
            <a:xfrm>
              <a:off x="3870154" y="2273639"/>
              <a:ext cx="62230" cy="84569"/>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7" y="0"/>
                  </a:cubicBezTo>
                  <a:cubicBezTo>
                    <a:pt x="8" y="0"/>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4" name="Freeform 1897">
              <a:extLst>
                <a:ext uri="{FF2B5EF4-FFF2-40B4-BE49-F238E27FC236}">
                  <a16:creationId xmlns:a16="http://schemas.microsoft.com/office/drawing/2014/main" id="{3A78E70E-8726-4B49-BCCD-E89C6B1CA0B0}"/>
                </a:ext>
              </a:extLst>
            </p:cNvPr>
            <p:cNvSpPr>
              <a:spLocks/>
            </p:cNvSpPr>
            <p:nvPr/>
          </p:nvSpPr>
          <p:spPr bwMode="auto">
            <a:xfrm>
              <a:off x="3847815" y="2366186"/>
              <a:ext cx="68613" cy="84569"/>
            </a:xfrm>
            <a:custGeom>
              <a:avLst/>
              <a:gdLst>
                <a:gd name="T0" fmla="*/ 6 w 9"/>
                <a:gd name="T1" fmla="*/ 6 h 11"/>
                <a:gd name="T2" fmla="*/ 1 w 9"/>
                <a:gd name="T3" fmla="*/ 10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10"/>
                  </a:cubicBezTo>
                  <a:cubicBezTo>
                    <a:pt x="0" y="8"/>
                    <a:pt x="4" y="1"/>
                    <a:pt x="7" y="0"/>
                  </a:cubicBezTo>
                  <a:cubicBezTo>
                    <a:pt x="9" y="0"/>
                    <a:pt x="7"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5" name="Freeform 1898">
              <a:extLst>
                <a:ext uri="{FF2B5EF4-FFF2-40B4-BE49-F238E27FC236}">
                  <a16:creationId xmlns:a16="http://schemas.microsoft.com/office/drawing/2014/main" id="{57DC081D-2B64-4DC5-811A-16EFB002A2BA}"/>
                </a:ext>
              </a:extLst>
            </p:cNvPr>
            <p:cNvSpPr>
              <a:spLocks/>
            </p:cNvSpPr>
            <p:nvPr/>
          </p:nvSpPr>
          <p:spPr bwMode="auto">
            <a:xfrm>
              <a:off x="3771224" y="2489051"/>
              <a:ext cx="60635" cy="84569"/>
            </a:xfrm>
            <a:custGeom>
              <a:avLst/>
              <a:gdLst>
                <a:gd name="T0" fmla="*/ 6 w 8"/>
                <a:gd name="T1" fmla="*/ 5 h 11"/>
                <a:gd name="T2" fmla="*/ 0 w 8"/>
                <a:gd name="T3" fmla="*/ 10 h 11"/>
                <a:gd name="T4" fmla="*/ 7 w 8"/>
                <a:gd name="T5" fmla="*/ 0 h 11"/>
                <a:gd name="T6" fmla="*/ 6 w 8"/>
                <a:gd name="T7" fmla="*/ 5 h 11"/>
              </a:gdLst>
              <a:ahLst/>
              <a:cxnLst>
                <a:cxn ang="0">
                  <a:pos x="T0" y="T1"/>
                </a:cxn>
                <a:cxn ang="0">
                  <a:pos x="T2" y="T3"/>
                </a:cxn>
                <a:cxn ang="0">
                  <a:pos x="T4" y="T5"/>
                </a:cxn>
                <a:cxn ang="0">
                  <a:pos x="T6" y="T7"/>
                </a:cxn>
              </a:cxnLst>
              <a:rect l="0" t="0" r="r" b="b"/>
              <a:pathLst>
                <a:path w="8" h="11">
                  <a:moveTo>
                    <a:pt x="6" y="5"/>
                  </a:moveTo>
                  <a:cubicBezTo>
                    <a:pt x="4" y="9"/>
                    <a:pt x="1" y="11"/>
                    <a:pt x="0" y="10"/>
                  </a:cubicBezTo>
                  <a:cubicBezTo>
                    <a:pt x="0" y="8"/>
                    <a:pt x="4" y="1"/>
                    <a:pt x="7" y="0"/>
                  </a:cubicBezTo>
                  <a:cubicBezTo>
                    <a:pt x="8"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6" name="Freeform 1899">
              <a:extLst>
                <a:ext uri="{FF2B5EF4-FFF2-40B4-BE49-F238E27FC236}">
                  <a16:creationId xmlns:a16="http://schemas.microsoft.com/office/drawing/2014/main" id="{4A68ACE0-6425-4AF3-9F7D-BD6D6CA5952E}"/>
                </a:ext>
              </a:extLst>
            </p:cNvPr>
            <p:cNvSpPr>
              <a:spLocks/>
            </p:cNvSpPr>
            <p:nvPr/>
          </p:nvSpPr>
          <p:spPr bwMode="auto">
            <a:xfrm>
              <a:off x="3716972" y="2505008"/>
              <a:ext cx="60635" cy="90952"/>
            </a:xfrm>
            <a:custGeom>
              <a:avLst/>
              <a:gdLst>
                <a:gd name="T0" fmla="*/ 5 w 8"/>
                <a:gd name="T1" fmla="*/ 6 h 12"/>
                <a:gd name="T2" fmla="*/ 0 w 8"/>
                <a:gd name="T3" fmla="*/ 10 h 12"/>
                <a:gd name="T4" fmla="*/ 6 w 8"/>
                <a:gd name="T5" fmla="*/ 1 h 12"/>
                <a:gd name="T6" fmla="*/ 5 w 8"/>
                <a:gd name="T7" fmla="*/ 6 h 12"/>
              </a:gdLst>
              <a:ahLst/>
              <a:cxnLst>
                <a:cxn ang="0">
                  <a:pos x="T0" y="T1"/>
                </a:cxn>
                <a:cxn ang="0">
                  <a:pos x="T2" y="T3"/>
                </a:cxn>
                <a:cxn ang="0">
                  <a:pos x="T4" y="T5"/>
                </a:cxn>
                <a:cxn ang="0">
                  <a:pos x="T6" y="T7"/>
                </a:cxn>
              </a:cxnLst>
              <a:rect l="0" t="0" r="r" b="b"/>
              <a:pathLst>
                <a:path w="8" h="12">
                  <a:moveTo>
                    <a:pt x="5" y="6"/>
                  </a:moveTo>
                  <a:cubicBezTo>
                    <a:pt x="3" y="10"/>
                    <a:pt x="1" y="12"/>
                    <a:pt x="0" y="10"/>
                  </a:cubicBezTo>
                  <a:cubicBezTo>
                    <a:pt x="0" y="9"/>
                    <a:pt x="4" y="1"/>
                    <a:pt x="6" y="1"/>
                  </a:cubicBezTo>
                  <a:cubicBezTo>
                    <a:pt x="8" y="0"/>
                    <a:pt x="7"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7" name="Freeform 1900">
              <a:extLst>
                <a:ext uri="{FF2B5EF4-FFF2-40B4-BE49-F238E27FC236}">
                  <a16:creationId xmlns:a16="http://schemas.microsoft.com/office/drawing/2014/main" id="{F8A4D628-711C-49C3-9A7D-1EC2E0DA017D}"/>
                </a:ext>
              </a:extLst>
            </p:cNvPr>
            <p:cNvSpPr>
              <a:spLocks/>
            </p:cNvSpPr>
            <p:nvPr/>
          </p:nvSpPr>
          <p:spPr bwMode="auto">
            <a:xfrm>
              <a:off x="3686654" y="2426821"/>
              <a:ext cx="60635" cy="92548"/>
            </a:xfrm>
            <a:custGeom>
              <a:avLst/>
              <a:gdLst>
                <a:gd name="T0" fmla="*/ 5 w 8"/>
                <a:gd name="T1" fmla="*/ 5 h 12"/>
                <a:gd name="T2" fmla="*/ 0 w 8"/>
                <a:gd name="T3" fmla="*/ 10 h 12"/>
                <a:gd name="T4" fmla="*/ 6 w 8"/>
                <a:gd name="T5" fmla="*/ 0 h 12"/>
                <a:gd name="T6" fmla="*/ 5 w 8"/>
                <a:gd name="T7" fmla="*/ 5 h 12"/>
              </a:gdLst>
              <a:ahLst/>
              <a:cxnLst>
                <a:cxn ang="0">
                  <a:pos x="T0" y="T1"/>
                </a:cxn>
                <a:cxn ang="0">
                  <a:pos x="T2" y="T3"/>
                </a:cxn>
                <a:cxn ang="0">
                  <a:pos x="T4" y="T5"/>
                </a:cxn>
                <a:cxn ang="0">
                  <a:pos x="T6" y="T7"/>
                </a:cxn>
              </a:cxnLst>
              <a:rect l="0" t="0" r="r" b="b"/>
              <a:pathLst>
                <a:path w="8" h="12">
                  <a:moveTo>
                    <a:pt x="5" y="5"/>
                  </a:moveTo>
                  <a:cubicBezTo>
                    <a:pt x="3" y="9"/>
                    <a:pt x="1" y="12"/>
                    <a:pt x="0" y="10"/>
                  </a:cubicBezTo>
                  <a:cubicBezTo>
                    <a:pt x="0" y="8"/>
                    <a:pt x="4" y="1"/>
                    <a:pt x="6" y="0"/>
                  </a:cubicBezTo>
                  <a:cubicBezTo>
                    <a:pt x="8" y="0"/>
                    <a:pt x="6"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8" name="Freeform 1901">
              <a:extLst>
                <a:ext uri="{FF2B5EF4-FFF2-40B4-BE49-F238E27FC236}">
                  <a16:creationId xmlns:a16="http://schemas.microsoft.com/office/drawing/2014/main" id="{2289717A-B67B-418F-9325-4B155E0AB3B1}"/>
                </a:ext>
              </a:extLst>
            </p:cNvPr>
            <p:cNvSpPr>
              <a:spLocks/>
            </p:cNvSpPr>
            <p:nvPr/>
          </p:nvSpPr>
          <p:spPr bwMode="auto">
            <a:xfrm>
              <a:off x="3932384" y="2243321"/>
              <a:ext cx="68613" cy="84569"/>
            </a:xfrm>
            <a:custGeom>
              <a:avLst/>
              <a:gdLst>
                <a:gd name="T0" fmla="*/ 7 w 9"/>
                <a:gd name="T1" fmla="*/ 5 h 11"/>
                <a:gd name="T2" fmla="*/ 1 w 9"/>
                <a:gd name="T3" fmla="*/ 10 h 11"/>
                <a:gd name="T4" fmla="*/ 8 w 9"/>
                <a:gd name="T5" fmla="*/ 1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1" y="10"/>
                  </a:cubicBezTo>
                  <a:cubicBezTo>
                    <a:pt x="0" y="8"/>
                    <a:pt x="5" y="1"/>
                    <a:pt x="8" y="1"/>
                  </a:cubicBezTo>
                  <a:cubicBezTo>
                    <a:pt x="9" y="0"/>
                    <a:pt x="8" y="4"/>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59" name="Freeform 1902">
              <a:extLst>
                <a:ext uri="{FF2B5EF4-FFF2-40B4-BE49-F238E27FC236}">
                  <a16:creationId xmlns:a16="http://schemas.microsoft.com/office/drawing/2014/main" id="{3D6B497C-80CD-4546-A2FD-31E72C560B9F}"/>
                </a:ext>
              </a:extLst>
            </p:cNvPr>
            <p:cNvSpPr>
              <a:spLocks/>
            </p:cNvSpPr>
            <p:nvPr/>
          </p:nvSpPr>
          <p:spPr bwMode="auto">
            <a:xfrm>
              <a:off x="4016954" y="2189069"/>
              <a:ext cx="68613" cy="84569"/>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0" y="11"/>
                    <a:pt x="0" y="9"/>
                  </a:cubicBezTo>
                  <a:cubicBezTo>
                    <a:pt x="0" y="7"/>
                    <a:pt x="4" y="1"/>
                    <a:pt x="7" y="0"/>
                  </a:cubicBezTo>
                  <a:cubicBezTo>
                    <a:pt x="9"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0" name="Freeform 1903">
              <a:extLst>
                <a:ext uri="{FF2B5EF4-FFF2-40B4-BE49-F238E27FC236}">
                  <a16:creationId xmlns:a16="http://schemas.microsoft.com/office/drawing/2014/main" id="{05C9FB5F-32F1-49B4-9428-50106A33BF04}"/>
                </a:ext>
              </a:extLst>
            </p:cNvPr>
            <p:cNvSpPr>
              <a:spLocks/>
            </p:cNvSpPr>
            <p:nvPr/>
          </p:nvSpPr>
          <p:spPr bwMode="auto">
            <a:xfrm>
              <a:off x="4047271" y="2211408"/>
              <a:ext cx="68613" cy="84569"/>
            </a:xfrm>
            <a:custGeom>
              <a:avLst/>
              <a:gdLst>
                <a:gd name="T0" fmla="*/ 7 w 9"/>
                <a:gd name="T1" fmla="*/ 5 h 11"/>
                <a:gd name="T2" fmla="*/ 1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8"/>
                    <a:pt x="1" y="11"/>
                    <a:pt x="1" y="9"/>
                  </a:cubicBezTo>
                  <a:cubicBezTo>
                    <a:pt x="0" y="7"/>
                    <a:pt x="5" y="1"/>
                    <a:pt x="8"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1" name="Freeform 1904">
              <a:extLst>
                <a:ext uri="{FF2B5EF4-FFF2-40B4-BE49-F238E27FC236}">
                  <a16:creationId xmlns:a16="http://schemas.microsoft.com/office/drawing/2014/main" id="{6DAAC480-7A09-4EAE-9570-41021EF46662}"/>
                </a:ext>
              </a:extLst>
            </p:cNvPr>
            <p:cNvSpPr>
              <a:spLocks/>
            </p:cNvSpPr>
            <p:nvPr/>
          </p:nvSpPr>
          <p:spPr bwMode="auto">
            <a:xfrm>
              <a:off x="4139819" y="2142795"/>
              <a:ext cx="68613" cy="76591"/>
            </a:xfrm>
            <a:custGeom>
              <a:avLst/>
              <a:gdLst>
                <a:gd name="T0" fmla="*/ 7 w 9"/>
                <a:gd name="T1" fmla="*/ 5 h 10"/>
                <a:gd name="T2" fmla="*/ 0 w 9"/>
                <a:gd name="T3" fmla="*/ 9 h 10"/>
                <a:gd name="T4" fmla="*/ 7 w 9"/>
                <a:gd name="T5" fmla="*/ 0 h 10"/>
                <a:gd name="T6" fmla="*/ 7 w 9"/>
                <a:gd name="T7" fmla="*/ 5 h 10"/>
              </a:gdLst>
              <a:ahLst/>
              <a:cxnLst>
                <a:cxn ang="0">
                  <a:pos x="T0" y="T1"/>
                </a:cxn>
                <a:cxn ang="0">
                  <a:pos x="T2" y="T3"/>
                </a:cxn>
                <a:cxn ang="0">
                  <a:pos x="T4" y="T5"/>
                </a:cxn>
                <a:cxn ang="0">
                  <a:pos x="T6" y="T7"/>
                </a:cxn>
              </a:cxnLst>
              <a:rect l="0" t="0" r="r" b="b"/>
              <a:pathLst>
                <a:path w="9" h="10">
                  <a:moveTo>
                    <a:pt x="7" y="5"/>
                  </a:moveTo>
                  <a:cubicBezTo>
                    <a:pt x="4" y="8"/>
                    <a:pt x="1" y="10"/>
                    <a:pt x="0" y="9"/>
                  </a:cubicBezTo>
                  <a:cubicBezTo>
                    <a:pt x="0" y="7"/>
                    <a:pt x="4" y="1"/>
                    <a:pt x="7"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2" name="Freeform 1905">
              <a:extLst>
                <a:ext uri="{FF2B5EF4-FFF2-40B4-BE49-F238E27FC236}">
                  <a16:creationId xmlns:a16="http://schemas.microsoft.com/office/drawing/2014/main" id="{BF20FF0D-F74E-4366-AB83-87DCEAFCBA08}"/>
                </a:ext>
              </a:extLst>
            </p:cNvPr>
            <p:cNvSpPr>
              <a:spLocks/>
            </p:cNvSpPr>
            <p:nvPr/>
          </p:nvSpPr>
          <p:spPr bwMode="auto">
            <a:xfrm>
              <a:off x="4232366" y="2074182"/>
              <a:ext cx="76591" cy="76591"/>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1" y="10"/>
                    <a:pt x="0" y="8"/>
                  </a:cubicBezTo>
                  <a:cubicBezTo>
                    <a:pt x="0" y="6"/>
                    <a:pt x="4" y="0"/>
                    <a:pt x="8" y="0"/>
                  </a:cubicBezTo>
                  <a:cubicBezTo>
                    <a:pt x="10" y="0"/>
                    <a:pt x="8"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3" name="Freeform 1906">
              <a:extLst>
                <a:ext uri="{FF2B5EF4-FFF2-40B4-BE49-F238E27FC236}">
                  <a16:creationId xmlns:a16="http://schemas.microsoft.com/office/drawing/2014/main" id="{C1B7D3A2-0CE3-4C9B-9B78-CC9B85A68945}"/>
                </a:ext>
              </a:extLst>
            </p:cNvPr>
            <p:cNvSpPr>
              <a:spLocks/>
            </p:cNvSpPr>
            <p:nvPr/>
          </p:nvSpPr>
          <p:spPr bwMode="auto">
            <a:xfrm>
              <a:off x="4293001" y="1973657"/>
              <a:ext cx="70209" cy="68613"/>
            </a:xfrm>
            <a:custGeom>
              <a:avLst/>
              <a:gdLst>
                <a:gd name="T0" fmla="*/ 6 w 9"/>
                <a:gd name="T1" fmla="*/ 4 h 9"/>
                <a:gd name="T2" fmla="*/ 0 w 9"/>
                <a:gd name="T3" fmla="*/ 8 h 9"/>
                <a:gd name="T4" fmla="*/ 7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4" y="7"/>
                    <a:pt x="0" y="9"/>
                    <a:pt x="0" y="8"/>
                  </a:cubicBezTo>
                  <a:cubicBezTo>
                    <a:pt x="0" y="6"/>
                    <a:pt x="4" y="0"/>
                    <a:pt x="7" y="0"/>
                  </a:cubicBezTo>
                  <a:cubicBezTo>
                    <a:pt x="9" y="0"/>
                    <a:pt x="8" y="2"/>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4" name="Freeform 1907">
              <a:extLst>
                <a:ext uri="{FF2B5EF4-FFF2-40B4-BE49-F238E27FC236}">
                  <a16:creationId xmlns:a16="http://schemas.microsoft.com/office/drawing/2014/main" id="{086A7159-EC2B-4D11-8425-BC1F906BFC86}"/>
                </a:ext>
              </a:extLst>
            </p:cNvPr>
            <p:cNvSpPr>
              <a:spLocks/>
            </p:cNvSpPr>
            <p:nvPr/>
          </p:nvSpPr>
          <p:spPr bwMode="auto">
            <a:xfrm>
              <a:off x="4115884" y="2096522"/>
              <a:ext cx="70209" cy="84569"/>
            </a:xfrm>
            <a:custGeom>
              <a:avLst/>
              <a:gdLst>
                <a:gd name="T0" fmla="*/ 7 w 9"/>
                <a:gd name="T1" fmla="*/ 5 h 11"/>
                <a:gd name="T2" fmla="*/ 0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5" y="1"/>
                    <a:pt x="8"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5" name="Freeform 1908">
              <a:extLst>
                <a:ext uri="{FF2B5EF4-FFF2-40B4-BE49-F238E27FC236}">
                  <a16:creationId xmlns:a16="http://schemas.microsoft.com/office/drawing/2014/main" id="{D1FD7670-BC4B-4F2E-BF3B-F2916AEC4675}"/>
                </a:ext>
              </a:extLst>
            </p:cNvPr>
            <p:cNvSpPr>
              <a:spLocks/>
            </p:cNvSpPr>
            <p:nvPr/>
          </p:nvSpPr>
          <p:spPr bwMode="auto">
            <a:xfrm>
              <a:off x="3924406" y="2327891"/>
              <a:ext cx="68613" cy="84569"/>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8"/>
                    <a:pt x="0" y="11"/>
                    <a:pt x="0" y="9"/>
                  </a:cubicBezTo>
                  <a:cubicBezTo>
                    <a:pt x="0" y="7"/>
                    <a:pt x="4" y="1"/>
                    <a:pt x="7" y="0"/>
                  </a:cubicBezTo>
                  <a:cubicBezTo>
                    <a:pt x="9"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6" name="Freeform 1909">
              <a:extLst>
                <a:ext uri="{FF2B5EF4-FFF2-40B4-BE49-F238E27FC236}">
                  <a16:creationId xmlns:a16="http://schemas.microsoft.com/office/drawing/2014/main" id="{2E4EB0D3-DDA2-4844-8D37-7358B061E6C5}"/>
                </a:ext>
              </a:extLst>
            </p:cNvPr>
            <p:cNvSpPr>
              <a:spLocks/>
            </p:cNvSpPr>
            <p:nvPr/>
          </p:nvSpPr>
          <p:spPr bwMode="auto">
            <a:xfrm>
              <a:off x="3985041" y="2311934"/>
              <a:ext cx="70209" cy="84569"/>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4" y="1"/>
                    <a:pt x="7" y="0"/>
                  </a:cubicBezTo>
                  <a:cubicBezTo>
                    <a:pt x="9"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7" name="Freeform 1910">
              <a:extLst>
                <a:ext uri="{FF2B5EF4-FFF2-40B4-BE49-F238E27FC236}">
                  <a16:creationId xmlns:a16="http://schemas.microsoft.com/office/drawing/2014/main" id="{6B6AC359-FD08-4699-8822-30706435B306}"/>
                </a:ext>
              </a:extLst>
            </p:cNvPr>
            <p:cNvSpPr>
              <a:spLocks/>
            </p:cNvSpPr>
            <p:nvPr/>
          </p:nvSpPr>
          <p:spPr bwMode="auto">
            <a:xfrm>
              <a:off x="4063228" y="2273639"/>
              <a:ext cx="68613" cy="84569"/>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8" y="2"/>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8" name="Freeform 1911">
              <a:extLst>
                <a:ext uri="{FF2B5EF4-FFF2-40B4-BE49-F238E27FC236}">
                  <a16:creationId xmlns:a16="http://schemas.microsoft.com/office/drawing/2014/main" id="{0819A4D4-B3F5-43F0-BA56-666BB42F6438}"/>
                </a:ext>
              </a:extLst>
            </p:cNvPr>
            <p:cNvSpPr>
              <a:spLocks/>
            </p:cNvSpPr>
            <p:nvPr/>
          </p:nvSpPr>
          <p:spPr bwMode="auto">
            <a:xfrm>
              <a:off x="4154180" y="2189069"/>
              <a:ext cx="78187" cy="84569"/>
            </a:xfrm>
            <a:custGeom>
              <a:avLst/>
              <a:gdLst>
                <a:gd name="T0" fmla="*/ 8 w 10"/>
                <a:gd name="T1" fmla="*/ 5 h 11"/>
                <a:gd name="T2" fmla="*/ 1 w 10"/>
                <a:gd name="T3" fmla="*/ 9 h 11"/>
                <a:gd name="T4" fmla="*/ 8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1" y="9"/>
                  </a:cubicBezTo>
                  <a:cubicBezTo>
                    <a:pt x="0" y="7"/>
                    <a:pt x="5" y="1"/>
                    <a:pt x="8" y="1"/>
                  </a:cubicBezTo>
                  <a:cubicBezTo>
                    <a:pt x="10"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69" name="Freeform 1912">
              <a:extLst>
                <a:ext uri="{FF2B5EF4-FFF2-40B4-BE49-F238E27FC236}">
                  <a16:creationId xmlns:a16="http://schemas.microsoft.com/office/drawing/2014/main" id="{4DF3BBCF-4A48-4457-9BDC-1A1A4189E9FF}"/>
                </a:ext>
              </a:extLst>
            </p:cNvPr>
            <p:cNvSpPr>
              <a:spLocks/>
            </p:cNvSpPr>
            <p:nvPr/>
          </p:nvSpPr>
          <p:spPr bwMode="auto">
            <a:xfrm>
              <a:off x="3839837" y="2211408"/>
              <a:ext cx="60635" cy="78187"/>
            </a:xfrm>
            <a:custGeom>
              <a:avLst/>
              <a:gdLst>
                <a:gd name="T0" fmla="*/ 5 w 8"/>
                <a:gd name="T1" fmla="*/ 4 h 10"/>
                <a:gd name="T2" fmla="*/ 0 w 8"/>
                <a:gd name="T3" fmla="*/ 9 h 10"/>
                <a:gd name="T4" fmla="*/ 7 w 8"/>
                <a:gd name="T5" fmla="*/ 0 h 10"/>
                <a:gd name="T6" fmla="*/ 5 w 8"/>
                <a:gd name="T7" fmla="*/ 4 h 10"/>
              </a:gdLst>
              <a:ahLst/>
              <a:cxnLst>
                <a:cxn ang="0">
                  <a:pos x="T0" y="T1"/>
                </a:cxn>
                <a:cxn ang="0">
                  <a:pos x="T2" y="T3"/>
                </a:cxn>
                <a:cxn ang="0">
                  <a:pos x="T4" y="T5"/>
                </a:cxn>
                <a:cxn ang="0">
                  <a:pos x="T6" y="T7"/>
                </a:cxn>
              </a:cxnLst>
              <a:rect l="0" t="0" r="r" b="b"/>
              <a:pathLst>
                <a:path w="8" h="10">
                  <a:moveTo>
                    <a:pt x="5" y="4"/>
                  </a:moveTo>
                  <a:cubicBezTo>
                    <a:pt x="2" y="8"/>
                    <a:pt x="0" y="10"/>
                    <a:pt x="0" y="9"/>
                  </a:cubicBezTo>
                  <a:cubicBezTo>
                    <a:pt x="0" y="7"/>
                    <a:pt x="5" y="0"/>
                    <a:pt x="7" y="0"/>
                  </a:cubicBezTo>
                  <a:cubicBezTo>
                    <a:pt x="8" y="0"/>
                    <a:pt x="6" y="3"/>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0" name="Freeform 1913">
              <a:extLst>
                <a:ext uri="{FF2B5EF4-FFF2-40B4-BE49-F238E27FC236}">
                  <a16:creationId xmlns:a16="http://schemas.microsoft.com/office/drawing/2014/main" id="{4DA74B3A-571A-488A-88EE-FBDF662EC79E}"/>
                </a:ext>
              </a:extLst>
            </p:cNvPr>
            <p:cNvSpPr>
              <a:spLocks/>
            </p:cNvSpPr>
            <p:nvPr/>
          </p:nvSpPr>
          <p:spPr bwMode="auto">
            <a:xfrm>
              <a:off x="3932384" y="2096522"/>
              <a:ext cx="60635" cy="76591"/>
            </a:xfrm>
            <a:custGeom>
              <a:avLst/>
              <a:gdLst>
                <a:gd name="T0" fmla="*/ 5 w 8"/>
                <a:gd name="T1" fmla="*/ 5 h 10"/>
                <a:gd name="T2" fmla="*/ 0 w 8"/>
                <a:gd name="T3" fmla="*/ 9 h 10"/>
                <a:gd name="T4" fmla="*/ 7 w 8"/>
                <a:gd name="T5" fmla="*/ 0 h 10"/>
                <a:gd name="T6" fmla="*/ 5 w 8"/>
                <a:gd name="T7" fmla="*/ 5 h 10"/>
              </a:gdLst>
              <a:ahLst/>
              <a:cxnLst>
                <a:cxn ang="0">
                  <a:pos x="T0" y="T1"/>
                </a:cxn>
                <a:cxn ang="0">
                  <a:pos x="T2" y="T3"/>
                </a:cxn>
                <a:cxn ang="0">
                  <a:pos x="T4" y="T5"/>
                </a:cxn>
                <a:cxn ang="0">
                  <a:pos x="T6" y="T7"/>
                </a:cxn>
              </a:cxnLst>
              <a:rect l="0" t="0" r="r" b="b"/>
              <a:pathLst>
                <a:path w="8" h="10">
                  <a:moveTo>
                    <a:pt x="5" y="5"/>
                  </a:moveTo>
                  <a:cubicBezTo>
                    <a:pt x="2" y="8"/>
                    <a:pt x="0" y="10"/>
                    <a:pt x="0" y="9"/>
                  </a:cubicBezTo>
                  <a:cubicBezTo>
                    <a:pt x="0" y="8"/>
                    <a:pt x="5" y="1"/>
                    <a:pt x="7" y="0"/>
                  </a:cubicBezTo>
                  <a:cubicBezTo>
                    <a:pt x="8" y="0"/>
                    <a:pt x="6"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1" name="Freeform 1914">
              <a:extLst>
                <a:ext uri="{FF2B5EF4-FFF2-40B4-BE49-F238E27FC236}">
                  <a16:creationId xmlns:a16="http://schemas.microsoft.com/office/drawing/2014/main" id="{0D042A44-67B7-45EB-B91C-D0B443ED5BFE}"/>
                </a:ext>
              </a:extLst>
            </p:cNvPr>
            <p:cNvSpPr>
              <a:spLocks/>
            </p:cNvSpPr>
            <p:nvPr/>
          </p:nvSpPr>
          <p:spPr bwMode="auto">
            <a:xfrm>
              <a:off x="4024932" y="1995996"/>
              <a:ext cx="60635" cy="70209"/>
            </a:xfrm>
            <a:custGeom>
              <a:avLst/>
              <a:gdLst>
                <a:gd name="T0" fmla="*/ 5 w 8"/>
                <a:gd name="T1" fmla="*/ 4 h 9"/>
                <a:gd name="T2" fmla="*/ 0 w 8"/>
                <a:gd name="T3" fmla="*/ 8 h 9"/>
                <a:gd name="T4" fmla="*/ 7 w 8"/>
                <a:gd name="T5" fmla="*/ 0 h 9"/>
                <a:gd name="T6" fmla="*/ 6 w 8"/>
                <a:gd name="T7" fmla="*/ 3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2" y="7"/>
                    <a:pt x="0" y="9"/>
                    <a:pt x="0" y="8"/>
                  </a:cubicBezTo>
                  <a:cubicBezTo>
                    <a:pt x="0" y="7"/>
                    <a:pt x="5" y="1"/>
                    <a:pt x="7" y="0"/>
                  </a:cubicBezTo>
                  <a:cubicBezTo>
                    <a:pt x="8" y="0"/>
                    <a:pt x="7" y="2"/>
                    <a:pt x="6" y="3"/>
                  </a:cubicBezTo>
                  <a:cubicBezTo>
                    <a:pt x="6" y="3"/>
                    <a:pt x="5" y="4"/>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2" name="Freeform 1915">
              <a:extLst>
                <a:ext uri="{FF2B5EF4-FFF2-40B4-BE49-F238E27FC236}">
                  <a16:creationId xmlns:a16="http://schemas.microsoft.com/office/drawing/2014/main" id="{E8C8F90C-7B8C-449E-A7F2-2D7A7C45C2DD}"/>
                </a:ext>
              </a:extLst>
            </p:cNvPr>
            <p:cNvSpPr>
              <a:spLocks/>
            </p:cNvSpPr>
            <p:nvPr/>
          </p:nvSpPr>
          <p:spPr bwMode="auto">
            <a:xfrm>
              <a:off x="4101523" y="1943339"/>
              <a:ext cx="68613" cy="68613"/>
            </a:xfrm>
            <a:custGeom>
              <a:avLst/>
              <a:gdLst>
                <a:gd name="T0" fmla="*/ 5 w 9"/>
                <a:gd name="T1" fmla="*/ 5 h 9"/>
                <a:gd name="T2" fmla="*/ 0 w 9"/>
                <a:gd name="T3" fmla="*/ 9 h 9"/>
                <a:gd name="T4" fmla="*/ 8 w 9"/>
                <a:gd name="T5" fmla="*/ 0 h 9"/>
                <a:gd name="T6" fmla="*/ 6 w 9"/>
                <a:gd name="T7" fmla="*/ 3 h 9"/>
                <a:gd name="T8" fmla="*/ 5 w 9"/>
                <a:gd name="T9" fmla="*/ 5 h 9"/>
              </a:gdLst>
              <a:ahLst/>
              <a:cxnLst>
                <a:cxn ang="0">
                  <a:pos x="T0" y="T1"/>
                </a:cxn>
                <a:cxn ang="0">
                  <a:pos x="T2" y="T3"/>
                </a:cxn>
                <a:cxn ang="0">
                  <a:pos x="T4" y="T5"/>
                </a:cxn>
                <a:cxn ang="0">
                  <a:pos x="T6" y="T7"/>
                </a:cxn>
                <a:cxn ang="0">
                  <a:pos x="T8" y="T9"/>
                </a:cxn>
              </a:cxnLst>
              <a:rect l="0" t="0" r="r" b="b"/>
              <a:pathLst>
                <a:path w="9" h="9">
                  <a:moveTo>
                    <a:pt x="5" y="5"/>
                  </a:moveTo>
                  <a:cubicBezTo>
                    <a:pt x="2" y="8"/>
                    <a:pt x="0" y="9"/>
                    <a:pt x="0" y="9"/>
                  </a:cubicBezTo>
                  <a:cubicBezTo>
                    <a:pt x="0" y="7"/>
                    <a:pt x="5" y="1"/>
                    <a:pt x="8" y="0"/>
                  </a:cubicBezTo>
                  <a:cubicBezTo>
                    <a:pt x="9" y="0"/>
                    <a:pt x="7" y="2"/>
                    <a:pt x="6" y="3"/>
                  </a:cubicBezTo>
                  <a:cubicBezTo>
                    <a:pt x="6" y="3"/>
                    <a:pt x="6" y="4"/>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3" name="Freeform 1916">
              <a:extLst>
                <a:ext uri="{FF2B5EF4-FFF2-40B4-BE49-F238E27FC236}">
                  <a16:creationId xmlns:a16="http://schemas.microsoft.com/office/drawing/2014/main" id="{70FDDA18-480A-4E96-8AE7-C91F0B4328F6}"/>
                </a:ext>
              </a:extLst>
            </p:cNvPr>
            <p:cNvSpPr>
              <a:spLocks/>
            </p:cNvSpPr>
            <p:nvPr/>
          </p:nvSpPr>
          <p:spPr bwMode="auto">
            <a:xfrm>
              <a:off x="4194071" y="1842813"/>
              <a:ext cx="68613" cy="60635"/>
            </a:xfrm>
            <a:custGeom>
              <a:avLst/>
              <a:gdLst>
                <a:gd name="T0" fmla="*/ 5 w 9"/>
                <a:gd name="T1" fmla="*/ 4 h 8"/>
                <a:gd name="T2" fmla="*/ 0 w 9"/>
                <a:gd name="T3" fmla="*/ 8 h 8"/>
                <a:gd name="T4" fmla="*/ 8 w 9"/>
                <a:gd name="T5" fmla="*/ 0 h 8"/>
                <a:gd name="T6" fmla="*/ 8 w 9"/>
                <a:gd name="T7" fmla="*/ 1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6" y="1"/>
                    <a:pt x="8" y="0"/>
                  </a:cubicBezTo>
                  <a:cubicBezTo>
                    <a:pt x="9" y="0"/>
                    <a:pt x="9" y="0"/>
                    <a:pt x="8" y="1"/>
                  </a:cubicBezTo>
                  <a:cubicBezTo>
                    <a:pt x="8" y="2"/>
                    <a:pt x="7" y="3"/>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4" name="Freeform 1917">
              <a:extLst>
                <a:ext uri="{FF2B5EF4-FFF2-40B4-BE49-F238E27FC236}">
                  <a16:creationId xmlns:a16="http://schemas.microsoft.com/office/drawing/2014/main" id="{ADD9C6F5-F4E6-4C69-ADC6-0A75BCC10F81}"/>
                </a:ext>
              </a:extLst>
            </p:cNvPr>
            <p:cNvSpPr>
              <a:spLocks/>
            </p:cNvSpPr>
            <p:nvPr/>
          </p:nvSpPr>
          <p:spPr bwMode="auto">
            <a:xfrm>
              <a:off x="4109501" y="1903448"/>
              <a:ext cx="68613" cy="62230"/>
            </a:xfrm>
            <a:custGeom>
              <a:avLst/>
              <a:gdLst>
                <a:gd name="T0" fmla="*/ 6 w 9"/>
                <a:gd name="T1" fmla="*/ 4 h 8"/>
                <a:gd name="T2" fmla="*/ 0 w 9"/>
                <a:gd name="T3" fmla="*/ 8 h 8"/>
                <a:gd name="T4" fmla="*/ 9 w 9"/>
                <a:gd name="T5" fmla="*/ 0 h 8"/>
                <a:gd name="T6" fmla="*/ 9 w 9"/>
                <a:gd name="T7" fmla="*/ 0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1" y="8"/>
                    <a:pt x="0" y="8"/>
                  </a:cubicBezTo>
                  <a:cubicBezTo>
                    <a:pt x="0" y="7"/>
                    <a:pt x="7" y="0"/>
                    <a:pt x="9" y="0"/>
                  </a:cubicBezTo>
                  <a:cubicBezTo>
                    <a:pt x="9" y="0"/>
                    <a:pt x="9" y="0"/>
                    <a:pt x="9" y="0"/>
                  </a:cubicBezTo>
                  <a:cubicBezTo>
                    <a:pt x="9" y="0"/>
                    <a:pt x="7" y="3"/>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5" name="Freeform 1918">
              <a:extLst>
                <a:ext uri="{FF2B5EF4-FFF2-40B4-BE49-F238E27FC236}">
                  <a16:creationId xmlns:a16="http://schemas.microsoft.com/office/drawing/2014/main" id="{EF4B3295-16F7-4CA9-BC01-85A4C1D311E8}"/>
                </a:ext>
              </a:extLst>
            </p:cNvPr>
            <p:cNvSpPr>
              <a:spLocks/>
            </p:cNvSpPr>
            <p:nvPr/>
          </p:nvSpPr>
          <p:spPr bwMode="auto">
            <a:xfrm>
              <a:off x="3847815" y="2142795"/>
              <a:ext cx="60635" cy="76591"/>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1" y="10"/>
                    <a:pt x="0" y="9"/>
                  </a:cubicBezTo>
                  <a:cubicBezTo>
                    <a:pt x="0" y="8"/>
                    <a:pt x="6" y="1"/>
                    <a:pt x="8" y="0"/>
                  </a:cubicBezTo>
                  <a:cubicBezTo>
                    <a:pt x="8" y="0"/>
                    <a:pt x="8" y="0"/>
                    <a:pt x="8" y="0"/>
                  </a:cubicBezTo>
                  <a:cubicBezTo>
                    <a:pt x="8" y="1"/>
                    <a:pt x="6" y="4"/>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6" name="Freeform 1919">
              <a:extLst>
                <a:ext uri="{FF2B5EF4-FFF2-40B4-BE49-F238E27FC236}">
                  <a16:creationId xmlns:a16="http://schemas.microsoft.com/office/drawing/2014/main" id="{C30AD3B5-3201-4EDE-99F7-953A3F9042E0}"/>
                </a:ext>
              </a:extLst>
            </p:cNvPr>
            <p:cNvSpPr>
              <a:spLocks/>
            </p:cNvSpPr>
            <p:nvPr/>
          </p:nvSpPr>
          <p:spPr bwMode="auto">
            <a:xfrm>
              <a:off x="3771224" y="2243321"/>
              <a:ext cx="60635" cy="76591"/>
            </a:xfrm>
            <a:custGeom>
              <a:avLst/>
              <a:gdLst>
                <a:gd name="T0" fmla="*/ 4 w 8"/>
                <a:gd name="T1" fmla="*/ 5 h 10"/>
                <a:gd name="T2" fmla="*/ 0 w 8"/>
                <a:gd name="T3" fmla="*/ 9 h 10"/>
                <a:gd name="T4" fmla="*/ 8 w 8"/>
                <a:gd name="T5" fmla="*/ 0 h 10"/>
                <a:gd name="T6" fmla="*/ 8 w 8"/>
                <a:gd name="T7" fmla="*/ 0 h 10"/>
                <a:gd name="T8" fmla="*/ 4 w 8"/>
                <a:gd name="T9" fmla="*/ 5 h 10"/>
              </a:gdLst>
              <a:ahLst/>
              <a:cxnLst>
                <a:cxn ang="0">
                  <a:pos x="T0" y="T1"/>
                </a:cxn>
                <a:cxn ang="0">
                  <a:pos x="T2" y="T3"/>
                </a:cxn>
                <a:cxn ang="0">
                  <a:pos x="T4" y="T5"/>
                </a:cxn>
                <a:cxn ang="0">
                  <a:pos x="T6" y="T7"/>
                </a:cxn>
                <a:cxn ang="0">
                  <a:pos x="T8" y="T9"/>
                </a:cxn>
              </a:cxnLst>
              <a:rect l="0" t="0" r="r" b="b"/>
              <a:pathLst>
                <a:path w="8" h="10">
                  <a:moveTo>
                    <a:pt x="4" y="5"/>
                  </a:moveTo>
                  <a:cubicBezTo>
                    <a:pt x="3" y="7"/>
                    <a:pt x="0" y="10"/>
                    <a:pt x="0" y="9"/>
                  </a:cubicBezTo>
                  <a:cubicBezTo>
                    <a:pt x="0" y="8"/>
                    <a:pt x="6" y="1"/>
                    <a:pt x="8" y="0"/>
                  </a:cubicBezTo>
                  <a:cubicBezTo>
                    <a:pt x="8" y="0"/>
                    <a:pt x="8" y="0"/>
                    <a:pt x="8" y="0"/>
                  </a:cubicBezTo>
                  <a:cubicBezTo>
                    <a:pt x="8" y="1"/>
                    <a:pt x="5" y="4"/>
                    <a:pt x="4"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7" name="Freeform 1920">
              <a:extLst>
                <a:ext uri="{FF2B5EF4-FFF2-40B4-BE49-F238E27FC236}">
                  <a16:creationId xmlns:a16="http://schemas.microsoft.com/office/drawing/2014/main" id="{45B8A4D3-2969-4B22-86EC-5E9CBB637DF0}"/>
                </a:ext>
              </a:extLst>
            </p:cNvPr>
            <p:cNvSpPr>
              <a:spLocks/>
            </p:cNvSpPr>
            <p:nvPr/>
          </p:nvSpPr>
          <p:spPr bwMode="auto">
            <a:xfrm>
              <a:off x="3701015" y="2342252"/>
              <a:ext cx="54252" cy="76591"/>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2" y="7"/>
                    <a:pt x="0" y="10"/>
                    <a:pt x="0" y="10"/>
                  </a:cubicBezTo>
                  <a:cubicBezTo>
                    <a:pt x="0" y="9"/>
                    <a:pt x="5" y="1"/>
                    <a:pt x="7" y="0"/>
                  </a:cubicBezTo>
                  <a:cubicBezTo>
                    <a:pt x="7" y="0"/>
                    <a:pt x="7" y="0"/>
                    <a:pt x="7" y="0"/>
                  </a:cubicBezTo>
                  <a:cubicBezTo>
                    <a:pt x="7" y="0"/>
                    <a:pt x="5" y="4"/>
                    <a:pt x="4"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8" name="Freeform 1921">
              <a:extLst>
                <a:ext uri="{FF2B5EF4-FFF2-40B4-BE49-F238E27FC236}">
                  <a16:creationId xmlns:a16="http://schemas.microsoft.com/office/drawing/2014/main" id="{F0EA8A81-4A52-4BDE-B14F-0AA41960E522}"/>
                </a:ext>
              </a:extLst>
            </p:cNvPr>
            <p:cNvSpPr>
              <a:spLocks/>
            </p:cNvSpPr>
            <p:nvPr/>
          </p:nvSpPr>
          <p:spPr bwMode="auto">
            <a:xfrm>
              <a:off x="3632402" y="2442778"/>
              <a:ext cx="54252" cy="76591"/>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3" y="7"/>
                    <a:pt x="1" y="10"/>
                    <a:pt x="0" y="10"/>
                  </a:cubicBezTo>
                  <a:cubicBezTo>
                    <a:pt x="0" y="9"/>
                    <a:pt x="5" y="1"/>
                    <a:pt x="7" y="0"/>
                  </a:cubicBezTo>
                  <a:cubicBezTo>
                    <a:pt x="7" y="0"/>
                    <a:pt x="7" y="0"/>
                    <a:pt x="7" y="0"/>
                  </a:cubicBezTo>
                  <a:cubicBezTo>
                    <a:pt x="7" y="0"/>
                    <a:pt x="5" y="4"/>
                    <a:pt x="4"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79" name="Freeform 1922">
              <a:extLst>
                <a:ext uri="{FF2B5EF4-FFF2-40B4-BE49-F238E27FC236}">
                  <a16:creationId xmlns:a16="http://schemas.microsoft.com/office/drawing/2014/main" id="{CD38511B-4FDD-48E8-BEDF-15B4368ABBAD}"/>
                </a:ext>
              </a:extLst>
            </p:cNvPr>
            <p:cNvSpPr>
              <a:spLocks/>
            </p:cNvSpPr>
            <p:nvPr/>
          </p:nvSpPr>
          <p:spPr bwMode="auto">
            <a:xfrm>
              <a:off x="3932384" y="2042269"/>
              <a:ext cx="60635" cy="76591"/>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0" y="10"/>
                    <a:pt x="0" y="9"/>
                  </a:cubicBezTo>
                  <a:cubicBezTo>
                    <a:pt x="0" y="8"/>
                    <a:pt x="6" y="1"/>
                    <a:pt x="8" y="0"/>
                  </a:cubicBezTo>
                  <a:cubicBezTo>
                    <a:pt x="8" y="0"/>
                    <a:pt x="8" y="0"/>
                    <a:pt x="8" y="0"/>
                  </a:cubicBezTo>
                  <a:cubicBezTo>
                    <a:pt x="8" y="1"/>
                    <a:pt x="5" y="5"/>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0" name="Freeform 1923">
              <a:extLst>
                <a:ext uri="{FF2B5EF4-FFF2-40B4-BE49-F238E27FC236}">
                  <a16:creationId xmlns:a16="http://schemas.microsoft.com/office/drawing/2014/main" id="{21CB712F-FCF8-44A0-BCA8-42784D91D77C}"/>
                </a:ext>
              </a:extLst>
            </p:cNvPr>
            <p:cNvSpPr>
              <a:spLocks/>
            </p:cNvSpPr>
            <p:nvPr/>
          </p:nvSpPr>
          <p:spPr bwMode="auto">
            <a:xfrm>
              <a:off x="4024932" y="1957700"/>
              <a:ext cx="60635" cy="70209"/>
            </a:xfrm>
            <a:custGeom>
              <a:avLst/>
              <a:gdLst>
                <a:gd name="T0" fmla="*/ 5 w 8"/>
                <a:gd name="T1" fmla="*/ 4 h 9"/>
                <a:gd name="T2" fmla="*/ 0 w 8"/>
                <a:gd name="T3" fmla="*/ 9 h 9"/>
                <a:gd name="T4" fmla="*/ 8 w 8"/>
                <a:gd name="T5" fmla="*/ 0 h 9"/>
                <a:gd name="T6" fmla="*/ 8 w 8"/>
                <a:gd name="T7" fmla="*/ 0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3" y="6"/>
                    <a:pt x="0" y="9"/>
                    <a:pt x="0" y="9"/>
                  </a:cubicBezTo>
                  <a:cubicBezTo>
                    <a:pt x="0" y="8"/>
                    <a:pt x="7" y="1"/>
                    <a:pt x="8" y="0"/>
                  </a:cubicBezTo>
                  <a:cubicBezTo>
                    <a:pt x="8" y="0"/>
                    <a:pt x="8" y="0"/>
                    <a:pt x="8" y="0"/>
                  </a:cubicBezTo>
                  <a:cubicBezTo>
                    <a:pt x="8" y="1"/>
                    <a:pt x="6" y="4"/>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1" name="Freeform 1924">
              <a:extLst>
                <a:ext uri="{FF2B5EF4-FFF2-40B4-BE49-F238E27FC236}">
                  <a16:creationId xmlns:a16="http://schemas.microsoft.com/office/drawing/2014/main" id="{E979A048-AB9A-420B-B570-4F5A56E98F53}"/>
                </a:ext>
              </a:extLst>
            </p:cNvPr>
            <p:cNvSpPr>
              <a:spLocks/>
            </p:cNvSpPr>
            <p:nvPr/>
          </p:nvSpPr>
          <p:spPr bwMode="auto">
            <a:xfrm>
              <a:off x="4123862" y="1850791"/>
              <a:ext cx="70209" cy="60635"/>
            </a:xfrm>
            <a:custGeom>
              <a:avLst/>
              <a:gdLst>
                <a:gd name="T0" fmla="*/ 5 w 9"/>
                <a:gd name="T1" fmla="*/ 4 h 8"/>
                <a:gd name="T2" fmla="*/ 0 w 9"/>
                <a:gd name="T3" fmla="*/ 8 h 8"/>
                <a:gd name="T4" fmla="*/ 9 w 9"/>
                <a:gd name="T5" fmla="*/ 0 h 8"/>
                <a:gd name="T6" fmla="*/ 9 w 9"/>
                <a:gd name="T7" fmla="*/ 0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4" y="5"/>
                    <a:pt x="1" y="8"/>
                    <a:pt x="0" y="8"/>
                  </a:cubicBezTo>
                  <a:cubicBezTo>
                    <a:pt x="0" y="8"/>
                    <a:pt x="7" y="1"/>
                    <a:pt x="9" y="0"/>
                  </a:cubicBezTo>
                  <a:cubicBezTo>
                    <a:pt x="9" y="0"/>
                    <a:pt x="9" y="0"/>
                    <a:pt x="9" y="0"/>
                  </a:cubicBezTo>
                  <a:cubicBezTo>
                    <a:pt x="9" y="1"/>
                    <a:pt x="6" y="3"/>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2" name="Freeform 1925">
              <a:extLst>
                <a:ext uri="{FF2B5EF4-FFF2-40B4-BE49-F238E27FC236}">
                  <a16:creationId xmlns:a16="http://schemas.microsoft.com/office/drawing/2014/main" id="{A6A0B0D7-B830-4DEE-8350-AACC9B415ADB}"/>
                </a:ext>
              </a:extLst>
            </p:cNvPr>
            <p:cNvSpPr>
              <a:spLocks/>
            </p:cNvSpPr>
            <p:nvPr/>
          </p:nvSpPr>
          <p:spPr bwMode="auto">
            <a:xfrm>
              <a:off x="3662720" y="2650212"/>
              <a:ext cx="38296" cy="62230"/>
            </a:xfrm>
            <a:custGeom>
              <a:avLst/>
              <a:gdLst>
                <a:gd name="T0" fmla="*/ 4 w 5"/>
                <a:gd name="T1" fmla="*/ 3 h 8"/>
                <a:gd name="T2" fmla="*/ 0 w 5"/>
                <a:gd name="T3" fmla="*/ 7 h 8"/>
                <a:gd name="T4" fmla="*/ 4 w 5"/>
                <a:gd name="T5" fmla="*/ 0 h 8"/>
                <a:gd name="T6" fmla="*/ 4 w 5"/>
                <a:gd name="T7" fmla="*/ 3 h 8"/>
              </a:gdLst>
              <a:ahLst/>
              <a:cxnLst>
                <a:cxn ang="0">
                  <a:pos x="T0" y="T1"/>
                </a:cxn>
                <a:cxn ang="0">
                  <a:pos x="T2" y="T3"/>
                </a:cxn>
                <a:cxn ang="0">
                  <a:pos x="T4" y="T5"/>
                </a:cxn>
                <a:cxn ang="0">
                  <a:pos x="T6" y="T7"/>
                </a:cxn>
              </a:cxnLst>
              <a:rect l="0" t="0" r="r" b="b"/>
              <a:pathLst>
                <a:path w="5" h="8">
                  <a:moveTo>
                    <a:pt x="4" y="3"/>
                  </a:moveTo>
                  <a:cubicBezTo>
                    <a:pt x="2" y="6"/>
                    <a:pt x="0" y="8"/>
                    <a:pt x="0" y="7"/>
                  </a:cubicBezTo>
                  <a:cubicBezTo>
                    <a:pt x="0" y="5"/>
                    <a:pt x="2" y="0"/>
                    <a:pt x="4" y="0"/>
                  </a:cubicBezTo>
                  <a:cubicBezTo>
                    <a:pt x="5" y="0"/>
                    <a:pt x="4" y="2"/>
                    <a:pt x="4"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3" name="Freeform 1926">
              <a:extLst>
                <a:ext uri="{FF2B5EF4-FFF2-40B4-BE49-F238E27FC236}">
                  <a16:creationId xmlns:a16="http://schemas.microsoft.com/office/drawing/2014/main" id="{02E4E8F8-FF33-4CB1-9D64-8D9D7D07BD0B}"/>
                </a:ext>
              </a:extLst>
            </p:cNvPr>
            <p:cNvSpPr>
              <a:spLocks/>
            </p:cNvSpPr>
            <p:nvPr/>
          </p:nvSpPr>
          <p:spPr bwMode="auto">
            <a:xfrm>
              <a:off x="3624424" y="2527347"/>
              <a:ext cx="38296" cy="62230"/>
            </a:xfrm>
            <a:custGeom>
              <a:avLst/>
              <a:gdLst>
                <a:gd name="T0" fmla="*/ 3 w 5"/>
                <a:gd name="T1" fmla="*/ 4 h 8"/>
                <a:gd name="T2" fmla="*/ 0 w 5"/>
                <a:gd name="T3" fmla="*/ 7 h 8"/>
                <a:gd name="T4" fmla="*/ 4 w 5"/>
                <a:gd name="T5" fmla="*/ 0 h 8"/>
                <a:gd name="T6" fmla="*/ 3 w 5"/>
                <a:gd name="T7" fmla="*/ 4 h 8"/>
              </a:gdLst>
              <a:ahLst/>
              <a:cxnLst>
                <a:cxn ang="0">
                  <a:pos x="T0" y="T1"/>
                </a:cxn>
                <a:cxn ang="0">
                  <a:pos x="T2" y="T3"/>
                </a:cxn>
                <a:cxn ang="0">
                  <a:pos x="T4" y="T5"/>
                </a:cxn>
                <a:cxn ang="0">
                  <a:pos x="T6" y="T7"/>
                </a:cxn>
              </a:cxnLst>
              <a:rect l="0" t="0" r="r" b="b"/>
              <a:pathLst>
                <a:path w="5" h="8">
                  <a:moveTo>
                    <a:pt x="3" y="4"/>
                  </a:moveTo>
                  <a:cubicBezTo>
                    <a:pt x="2" y="6"/>
                    <a:pt x="0" y="8"/>
                    <a:pt x="0" y="7"/>
                  </a:cubicBezTo>
                  <a:cubicBezTo>
                    <a:pt x="0" y="5"/>
                    <a:pt x="3" y="0"/>
                    <a:pt x="4" y="0"/>
                  </a:cubicBezTo>
                  <a:cubicBezTo>
                    <a:pt x="5" y="0"/>
                    <a:pt x="4" y="2"/>
                    <a:pt x="3"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4" name="Freeform 1927">
              <a:extLst>
                <a:ext uri="{FF2B5EF4-FFF2-40B4-BE49-F238E27FC236}">
                  <a16:creationId xmlns:a16="http://schemas.microsoft.com/office/drawing/2014/main" id="{466B20DD-D17A-465A-BB18-8CC3DF21CAA5}"/>
                </a:ext>
              </a:extLst>
            </p:cNvPr>
            <p:cNvSpPr>
              <a:spLocks/>
            </p:cNvSpPr>
            <p:nvPr/>
          </p:nvSpPr>
          <p:spPr bwMode="auto">
            <a:xfrm>
              <a:off x="3654741" y="2742760"/>
              <a:ext cx="38296" cy="68613"/>
            </a:xfrm>
            <a:custGeom>
              <a:avLst/>
              <a:gdLst>
                <a:gd name="T0" fmla="*/ 4 w 5"/>
                <a:gd name="T1" fmla="*/ 4 h 9"/>
                <a:gd name="T2" fmla="*/ 0 w 5"/>
                <a:gd name="T3" fmla="*/ 8 h 9"/>
                <a:gd name="T4" fmla="*/ 4 w 5"/>
                <a:gd name="T5" fmla="*/ 0 h 9"/>
                <a:gd name="T6" fmla="*/ 4 w 5"/>
                <a:gd name="T7" fmla="*/ 4 h 9"/>
              </a:gdLst>
              <a:ahLst/>
              <a:cxnLst>
                <a:cxn ang="0">
                  <a:pos x="T0" y="T1"/>
                </a:cxn>
                <a:cxn ang="0">
                  <a:pos x="T2" y="T3"/>
                </a:cxn>
                <a:cxn ang="0">
                  <a:pos x="T4" y="T5"/>
                </a:cxn>
                <a:cxn ang="0">
                  <a:pos x="T6" y="T7"/>
                </a:cxn>
              </a:cxnLst>
              <a:rect l="0" t="0" r="r" b="b"/>
              <a:pathLst>
                <a:path w="5" h="9">
                  <a:moveTo>
                    <a:pt x="4" y="4"/>
                  </a:moveTo>
                  <a:cubicBezTo>
                    <a:pt x="3" y="7"/>
                    <a:pt x="1" y="9"/>
                    <a:pt x="0" y="8"/>
                  </a:cubicBezTo>
                  <a:cubicBezTo>
                    <a:pt x="0" y="6"/>
                    <a:pt x="2" y="1"/>
                    <a:pt x="4" y="0"/>
                  </a:cubicBezTo>
                  <a:cubicBezTo>
                    <a:pt x="5" y="0"/>
                    <a:pt x="5" y="3"/>
                    <a:pt x="4"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5" name="Freeform 1928">
              <a:extLst>
                <a:ext uri="{FF2B5EF4-FFF2-40B4-BE49-F238E27FC236}">
                  <a16:creationId xmlns:a16="http://schemas.microsoft.com/office/drawing/2014/main" id="{AEA40B2B-E744-4F1C-8D3B-43F577EA960F}"/>
                </a:ext>
              </a:extLst>
            </p:cNvPr>
            <p:cNvSpPr>
              <a:spLocks/>
            </p:cNvSpPr>
            <p:nvPr/>
          </p:nvSpPr>
          <p:spPr bwMode="auto">
            <a:xfrm>
              <a:off x="3739311" y="2412460"/>
              <a:ext cx="62230" cy="84569"/>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8"/>
                    <a:pt x="1" y="11"/>
                    <a:pt x="0" y="10"/>
                  </a:cubicBezTo>
                  <a:cubicBezTo>
                    <a:pt x="0" y="8"/>
                    <a:pt x="4" y="1"/>
                    <a:pt x="7" y="0"/>
                  </a:cubicBezTo>
                  <a:cubicBezTo>
                    <a:pt x="8" y="0"/>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6" name="Freeform 1929">
              <a:extLst>
                <a:ext uri="{FF2B5EF4-FFF2-40B4-BE49-F238E27FC236}">
                  <a16:creationId xmlns:a16="http://schemas.microsoft.com/office/drawing/2014/main" id="{810243C9-E6F5-4CA1-9B8C-ABECC380ABC4}"/>
                </a:ext>
              </a:extLst>
            </p:cNvPr>
            <p:cNvSpPr>
              <a:spLocks/>
            </p:cNvSpPr>
            <p:nvPr/>
          </p:nvSpPr>
          <p:spPr bwMode="auto">
            <a:xfrm>
              <a:off x="3823880" y="2273639"/>
              <a:ext cx="62230" cy="84569"/>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1" y="11"/>
                    <a:pt x="0" y="10"/>
                  </a:cubicBezTo>
                  <a:cubicBezTo>
                    <a:pt x="0" y="8"/>
                    <a:pt x="5" y="1"/>
                    <a:pt x="7" y="0"/>
                  </a:cubicBezTo>
                  <a:cubicBezTo>
                    <a:pt x="8" y="0"/>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7" name="Freeform 1930">
              <a:extLst>
                <a:ext uri="{FF2B5EF4-FFF2-40B4-BE49-F238E27FC236}">
                  <a16:creationId xmlns:a16="http://schemas.microsoft.com/office/drawing/2014/main" id="{6C64FF05-1087-4762-A280-1EE0FC1562BF}"/>
                </a:ext>
              </a:extLst>
            </p:cNvPr>
            <p:cNvSpPr>
              <a:spLocks/>
            </p:cNvSpPr>
            <p:nvPr/>
          </p:nvSpPr>
          <p:spPr bwMode="auto">
            <a:xfrm>
              <a:off x="3755267" y="2319912"/>
              <a:ext cx="60635" cy="84569"/>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9"/>
                    <a:pt x="5" y="1"/>
                    <a:pt x="7" y="0"/>
                  </a:cubicBezTo>
                  <a:cubicBezTo>
                    <a:pt x="8" y="0"/>
                    <a:pt x="6"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8" name="Freeform 1931">
              <a:extLst>
                <a:ext uri="{FF2B5EF4-FFF2-40B4-BE49-F238E27FC236}">
                  <a16:creationId xmlns:a16="http://schemas.microsoft.com/office/drawing/2014/main" id="{E033EC7A-DB4C-40FB-8EAA-2F71E94D9069}"/>
                </a:ext>
              </a:extLst>
            </p:cNvPr>
            <p:cNvSpPr>
              <a:spLocks/>
            </p:cNvSpPr>
            <p:nvPr/>
          </p:nvSpPr>
          <p:spPr bwMode="auto">
            <a:xfrm>
              <a:off x="4000997" y="2050248"/>
              <a:ext cx="76591" cy="68613"/>
            </a:xfrm>
            <a:custGeom>
              <a:avLst/>
              <a:gdLst>
                <a:gd name="T0" fmla="*/ 6 w 10"/>
                <a:gd name="T1" fmla="*/ 4 h 9"/>
                <a:gd name="T2" fmla="*/ 1 w 10"/>
                <a:gd name="T3" fmla="*/ 8 h 9"/>
                <a:gd name="T4" fmla="*/ 8 w 10"/>
                <a:gd name="T5" fmla="*/ 0 h 9"/>
                <a:gd name="T6" fmla="*/ 6 w 10"/>
                <a:gd name="T7" fmla="*/ 4 h 9"/>
              </a:gdLst>
              <a:ahLst/>
              <a:cxnLst>
                <a:cxn ang="0">
                  <a:pos x="T0" y="T1"/>
                </a:cxn>
                <a:cxn ang="0">
                  <a:pos x="T2" y="T3"/>
                </a:cxn>
                <a:cxn ang="0">
                  <a:pos x="T4" y="T5"/>
                </a:cxn>
                <a:cxn ang="0">
                  <a:pos x="T6" y="T7"/>
                </a:cxn>
              </a:cxnLst>
              <a:rect l="0" t="0" r="r" b="b"/>
              <a:pathLst>
                <a:path w="10" h="9">
                  <a:moveTo>
                    <a:pt x="6" y="4"/>
                  </a:moveTo>
                  <a:cubicBezTo>
                    <a:pt x="3" y="7"/>
                    <a:pt x="1" y="9"/>
                    <a:pt x="1" y="8"/>
                  </a:cubicBezTo>
                  <a:cubicBezTo>
                    <a:pt x="0" y="7"/>
                    <a:pt x="6" y="1"/>
                    <a:pt x="8" y="0"/>
                  </a:cubicBezTo>
                  <a:cubicBezTo>
                    <a:pt x="10" y="0"/>
                    <a:pt x="8" y="2"/>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89" name="Freeform 1932">
              <a:extLst>
                <a:ext uri="{FF2B5EF4-FFF2-40B4-BE49-F238E27FC236}">
                  <a16:creationId xmlns:a16="http://schemas.microsoft.com/office/drawing/2014/main" id="{1C44C0DF-ECBF-4176-8744-79E78CE8CB4D}"/>
                </a:ext>
              </a:extLst>
            </p:cNvPr>
            <p:cNvSpPr>
              <a:spLocks/>
            </p:cNvSpPr>
            <p:nvPr/>
          </p:nvSpPr>
          <p:spPr bwMode="auto">
            <a:xfrm>
              <a:off x="4031315" y="2066204"/>
              <a:ext cx="70209" cy="76591"/>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8" y="0"/>
                  </a:cubicBezTo>
                  <a:cubicBezTo>
                    <a:pt x="9"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0" name="Freeform 1933">
              <a:extLst>
                <a:ext uri="{FF2B5EF4-FFF2-40B4-BE49-F238E27FC236}">
                  <a16:creationId xmlns:a16="http://schemas.microsoft.com/office/drawing/2014/main" id="{B4688B6A-6F68-4503-9E99-E7F66076363F}"/>
                </a:ext>
              </a:extLst>
            </p:cNvPr>
            <p:cNvSpPr>
              <a:spLocks/>
            </p:cNvSpPr>
            <p:nvPr/>
          </p:nvSpPr>
          <p:spPr bwMode="auto">
            <a:xfrm>
              <a:off x="4115884" y="2003974"/>
              <a:ext cx="70209" cy="76591"/>
            </a:xfrm>
            <a:custGeom>
              <a:avLst/>
              <a:gdLst>
                <a:gd name="T0" fmla="*/ 6 w 9"/>
                <a:gd name="T1" fmla="*/ 4 h 10"/>
                <a:gd name="T2" fmla="*/ 0 w 9"/>
                <a:gd name="T3" fmla="*/ 8 h 10"/>
                <a:gd name="T4" fmla="*/ 8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3" y="8"/>
                    <a:pt x="0" y="10"/>
                    <a:pt x="0" y="8"/>
                  </a:cubicBezTo>
                  <a:cubicBezTo>
                    <a:pt x="0" y="7"/>
                    <a:pt x="5" y="1"/>
                    <a:pt x="8" y="0"/>
                  </a:cubicBezTo>
                  <a:cubicBezTo>
                    <a:pt x="9" y="0"/>
                    <a:pt x="7" y="3"/>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1" name="Freeform 1934">
              <a:extLst>
                <a:ext uri="{FF2B5EF4-FFF2-40B4-BE49-F238E27FC236}">
                  <a16:creationId xmlns:a16="http://schemas.microsoft.com/office/drawing/2014/main" id="{47112B15-9755-43B9-A754-ADBEDB896745}"/>
                </a:ext>
              </a:extLst>
            </p:cNvPr>
            <p:cNvSpPr>
              <a:spLocks/>
            </p:cNvSpPr>
            <p:nvPr/>
          </p:nvSpPr>
          <p:spPr bwMode="auto">
            <a:xfrm>
              <a:off x="4200453" y="1973657"/>
              <a:ext cx="70209" cy="68613"/>
            </a:xfrm>
            <a:custGeom>
              <a:avLst/>
              <a:gdLst>
                <a:gd name="T0" fmla="*/ 6 w 9"/>
                <a:gd name="T1" fmla="*/ 4 h 9"/>
                <a:gd name="T2" fmla="*/ 0 w 9"/>
                <a:gd name="T3" fmla="*/ 8 h 9"/>
                <a:gd name="T4" fmla="*/ 8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3" y="7"/>
                    <a:pt x="0" y="9"/>
                    <a:pt x="0" y="8"/>
                  </a:cubicBezTo>
                  <a:cubicBezTo>
                    <a:pt x="0" y="6"/>
                    <a:pt x="5" y="0"/>
                    <a:pt x="8" y="0"/>
                  </a:cubicBezTo>
                  <a:cubicBezTo>
                    <a:pt x="9" y="0"/>
                    <a:pt x="8" y="2"/>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2" name="Freeform 1935">
              <a:extLst>
                <a:ext uri="{FF2B5EF4-FFF2-40B4-BE49-F238E27FC236}">
                  <a16:creationId xmlns:a16="http://schemas.microsoft.com/office/drawing/2014/main" id="{3CA70E92-0996-4AD8-A6A3-21140212A587}"/>
                </a:ext>
              </a:extLst>
            </p:cNvPr>
            <p:cNvSpPr>
              <a:spLocks/>
            </p:cNvSpPr>
            <p:nvPr/>
          </p:nvSpPr>
          <p:spPr bwMode="auto">
            <a:xfrm>
              <a:off x="4208432" y="2027909"/>
              <a:ext cx="70209" cy="76591"/>
            </a:xfrm>
            <a:custGeom>
              <a:avLst/>
              <a:gdLst>
                <a:gd name="T0" fmla="*/ 6 w 9"/>
                <a:gd name="T1" fmla="*/ 4 h 10"/>
                <a:gd name="T2" fmla="*/ 0 w 9"/>
                <a:gd name="T3" fmla="*/ 8 h 10"/>
                <a:gd name="T4" fmla="*/ 7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4" y="8"/>
                    <a:pt x="0" y="10"/>
                    <a:pt x="0" y="8"/>
                  </a:cubicBezTo>
                  <a:cubicBezTo>
                    <a:pt x="0" y="6"/>
                    <a:pt x="4" y="0"/>
                    <a:pt x="7" y="0"/>
                  </a:cubicBezTo>
                  <a:cubicBezTo>
                    <a:pt x="9" y="0"/>
                    <a:pt x="8" y="2"/>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3" name="Freeform 1936">
              <a:extLst>
                <a:ext uri="{FF2B5EF4-FFF2-40B4-BE49-F238E27FC236}">
                  <a16:creationId xmlns:a16="http://schemas.microsoft.com/office/drawing/2014/main" id="{CA7D80AC-F17A-4F67-A9C6-3D8091675E77}"/>
                </a:ext>
              </a:extLst>
            </p:cNvPr>
            <p:cNvSpPr>
              <a:spLocks/>
            </p:cNvSpPr>
            <p:nvPr/>
          </p:nvSpPr>
          <p:spPr bwMode="auto">
            <a:xfrm>
              <a:off x="4285023" y="1919404"/>
              <a:ext cx="78187" cy="68613"/>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6"/>
                    <a:pt x="5" y="0"/>
                    <a:pt x="8" y="0"/>
                  </a:cubicBezTo>
                  <a:cubicBezTo>
                    <a:pt x="10" y="0"/>
                    <a:pt x="8"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4" name="Freeform 1937">
              <a:extLst>
                <a:ext uri="{FF2B5EF4-FFF2-40B4-BE49-F238E27FC236}">
                  <a16:creationId xmlns:a16="http://schemas.microsoft.com/office/drawing/2014/main" id="{5AF05961-7449-42B2-9DAA-4CF79599BE58}"/>
                </a:ext>
              </a:extLst>
            </p:cNvPr>
            <p:cNvSpPr>
              <a:spLocks/>
            </p:cNvSpPr>
            <p:nvPr/>
          </p:nvSpPr>
          <p:spPr bwMode="auto">
            <a:xfrm>
              <a:off x="4377570" y="1858770"/>
              <a:ext cx="76591" cy="68613"/>
            </a:xfrm>
            <a:custGeom>
              <a:avLst/>
              <a:gdLst>
                <a:gd name="T0" fmla="*/ 7 w 10"/>
                <a:gd name="T1" fmla="*/ 4 h 9"/>
                <a:gd name="T2" fmla="*/ 1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1" y="9"/>
                    <a:pt x="1" y="7"/>
                  </a:cubicBezTo>
                  <a:cubicBezTo>
                    <a:pt x="0" y="6"/>
                    <a:pt x="5" y="0"/>
                    <a:pt x="8" y="0"/>
                  </a:cubicBezTo>
                  <a:cubicBezTo>
                    <a:pt x="10" y="0"/>
                    <a:pt x="8"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5" name="Freeform 1938">
              <a:extLst>
                <a:ext uri="{FF2B5EF4-FFF2-40B4-BE49-F238E27FC236}">
                  <a16:creationId xmlns:a16="http://schemas.microsoft.com/office/drawing/2014/main" id="{0AF312C5-61EE-48B0-93BC-EA6127469822}"/>
                </a:ext>
              </a:extLst>
            </p:cNvPr>
            <p:cNvSpPr>
              <a:spLocks/>
            </p:cNvSpPr>
            <p:nvPr/>
          </p:nvSpPr>
          <p:spPr bwMode="auto">
            <a:xfrm>
              <a:off x="4347253" y="1826857"/>
              <a:ext cx="76591" cy="70209"/>
            </a:xfrm>
            <a:custGeom>
              <a:avLst/>
              <a:gdLst>
                <a:gd name="T0" fmla="*/ 7 w 10"/>
                <a:gd name="T1" fmla="*/ 4 h 9"/>
                <a:gd name="T2" fmla="*/ 0 w 10"/>
                <a:gd name="T3" fmla="*/ 8 h 9"/>
                <a:gd name="T4" fmla="*/ 8 w 10"/>
                <a:gd name="T5" fmla="*/ 0 h 9"/>
                <a:gd name="T6" fmla="*/ 7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0" y="8"/>
                  </a:cubicBezTo>
                  <a:cubicBezTo>
                    <a:pt x="1" y="6"/>
                    <a:pt x="6" y="1"/>
                    <a:pt x="8" y="0"/>
                  </a:cubicBezTo>
                  <a:cubicBezTo>
                    <a:pt x="10" y="0"/>
                    <a:pt x="8" y="3"/>
                    <a:pt x="7" y="4"/>
                  </a:cubicBezTo>
                  <a:cubicBezTo>
                    <a:pt x="7" y="4"/>
                    <a:pt x="7" y="4"/>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6" name="Freeform 1939">
              <a:extLst>
                <a:ext uri="{FF2B5EF4-FFF2-40B4-BE49-F238E27FC236}">
                  <a16:creationId xmlns:a16="http://schemas.microsoft.com/office/drawing/2014/main" id="{1DB7EC68-5C6F-42C6-89EA-A00E6D97C2E8}"/>
                </a:ext>
              </a:extLst>
            </p:cNvPr>
            <p:cNvSpPr>
              <a:spLocks/>
            </p:cNvSpPr>
            <p:nvPr/>
          </p:nvSpPr>
          <p:spPr bwMode="auto">
            <a:xfrm>
              <a:off x="4500435" y="1681653"/>
              <a:ext cx="70209" cy="60635"/>
            </a:xfrm>
            <a:custGeom>
              <a:avLst/>
              <a:gdLst>
                <a:gd name="T0" fmla="*/ 6 w 9"/>
                <a:gd name="T1" fmla="*/ 3 h 8"/>
                <a:gd name="T2" fmla="*/ 0 w 9"/>
                <a:gd name="T3" fmla="*/ 7 h 8"/>
                <a:gd name="T4" fmla="*/ 8 w 9"/>
                <a:gd name="T5" fmla="*/ 0 h 8"/>
                <a:gd name="T6" fmla="*/ 8 w 9"/>
                <a:gd name="T7" fmla="*/ 2 h 8"/>
                <a:gd name="T8" fmla="*/ 6 w 9"/>
                <a:gd name="T9" fmla="*/ 3 h 8"/>
              </a:gdLst>
              <a:ahLst/>
              <a:cxnLst>
                <a:cxn ang="0">
                  <a:pos x="T0" y="T1"/>
                </a:cxn>
                <a:cxn ang="0">
                  <a:pos x="T2" y="T3"/>
                </a:cxn>
                <a:cxn ang="0">
                  <a:pos x="T4" y="T5"/>
                </a:cxn>
                <a:cxn ang="0">
                  <a:pos x="T6" y="T7"/>
                </a:cxn>
                <a:cxn ang="0">
                  <a:pos x="T8" y="T9"/>
                </a:cxn>
              </a:cxnLst>
              <a:rect l="0" t="0" r="r" b="b"/>
              <a:pathLst>
                <a:path w="9" h="8">
                  <a:moveTo>
                    <a:pt x="6" y="3"/>
                  </a:moveTo>
                  <a:cubicBezTo>
                    <a:pt x="3" y="6"/>
                    <a:pt x="0" y="8"/>
                    <a:pt x="0" y="7"/>
                  </a:cubicBezTo>
                  <a:cubicBezTo>
                    <a:pt x="0" y="5"/>
                    <a:pt x="6" y="0"/>
                    <a:pt x="8" y="0"/>
                  </a:cubicBezTo>
                  <a:cubicBezTo>
                    <a:pt x="9" y="0"/>
                    <a:pt x="8" y="1"/>
                    <a:pt x="8" y="2"/>
                  </a:cubicBezTo>
                  <a:cubicBezTo>
                    <a:pt x="7" y="2"/>
                    <a:pt x="6"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7" name="Freeform 1940">
              <a:extLst>
                <a:ext uri="{FF2B5EF4-FFF2-40B4-BE49-F238E27FC236}">
                  <a16:creationId xmlns:a16="http://schemas.microsoft.com/office/drawing/2014/main" id="{C9640328-2726-45ED-A8A7-A9603B2160AF}"/>
                </a:ext>
              </a:extLst>
            </p:cNvPr>
            <p:cNvSpPr>
              <a:spLocks/>
            </p:cNvSpPr>
            <p:nvPr/>
          </p:nvSpPr>
          <p:spPr bwMode="auto">
            <a:xfrm>
              <a:off x="4447779" y="1681653"/>
              <a:ext cx="76591" cy="60635"/>
            </a:xfrm>
            <a:custGeom>
              <a:avLst/>
              <a:gdLst>
                <a:gd name="T0" fmla="*/ 7 w 10"/>
                <a:gd name="T1" fmla="*/ 4 h 8"/>
                <a:gd name="T2" fmla="*/ 1 w 10"/>
                <a:gd name="T3" fmla="*/ 7 h 8"/>
                <a:gd name="T4" fmla="*/ 9 w 10"/>
                <a:gd name="T5" fmla="*/ 0 h 8"/>
                <a:gd name="T6" fmla="*/ 9 w 10"/>
                <a:gd name="T7" fmla="*/ 1 h 8"/>
                <a:gd name="T8" fmla="*/ 7 w 10"/>
                <a:gd name="T9" fmla="*/ 4 h 8"/>
              </a:gdLst>
              <a:ahLst/>
              <a:cxnLst>
                <a:cxn ang="0">
                  <a:pos x="T0" y="T1"/>
                </a:cxn>
                <a:cxn ang="0">
                  <a:pos x="T2" y="T3"/>
                </a:cxn>
                <a:cxn ang="0">
                  <a:pos x="T4" y="T5"/>
                </a:cxn>
                <a:cxn ang="0">
                  <a:pos x="T6" y="T7"/>
                </a:cxn>
                <a:cxn ang="0">
                  <a:pos x="T8" y="T9"/>
                </a:cxn>
              </a:cxnLst>
              <a:rect l="0" t="0" r="r" b="b"/>
              <a:pathLst>
                <a:path w="10" h="8">
                  <a:moveTo>
                    <a:pt x="7" y="4"/>
                  </a:moveTo>
                  <a:cubicBezTo>
                    <a:pt x="4" y="6"/>
                    <a:pt x="0" y="8"/>
                    <a:pt x="1" y="7"/>
                  </a:cubicBezTo>
                  <a:cubicBezTo>
                    <a:pt x="1" y="6"/>
                    <a:pt x="7" y="1"/>
                    <a:pt x="9" y="0"/>
                  </a:cubicBezTo>
                  <a:cubicBezTo>
                    <a:pt x="10" y="0"/>
                    <a:pt x="10" y="0"/>
                    <a:pt x="9" y="1"/>
                  </a:cubicBezTo>
                  <a:cubicBezTo>
                    <a:pt x="9" y="2"/>
                    <a:pt x="8"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8" name="Freeform 1941">
              <a:extLst>
                <a:ext uri="{FF2B5EF4-FFF2-40B4-BE49-F238E27FC236}">
                  <a16:creationId xmlns:a16="http://schemas.microsoft.com/office/drawing/2014/main" id="{A9647CA6-90A3-4D38-A6E7-4B31525A5111}"/>
                </a:ext>
              </a:extLst>
            </p:cNvPr>
            <p:cNvSpPr>
              <a:spLocks/>
            </p:cNvSpPr>
            <p:nvPr/>
          </p:nvSpPr>
          <p:spPr bwMode="auto">
            <a:xfrm>
              <a:off x="4546709" y="1611444"/>
              <a:ext cx="76591" cy="54252"/>
            </a:xfrm>
            <a:custGeom>
              <a:avLst/>
              <a:gdLst>
                <a:gd name="T0" fmla="*/ 6 w 10"/>
                <a:gd name="T1" fmla="*/ 3 h 7"/>
                <a:gd name="T2" fmla="*/ 0 w 10"/>
                <a:gd name="T3" fmla="*/ 7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1" y="7"/>
                    <a:pt x="0" y="7"/>
                  </a:cubicBezTo>
                  <a:cubicBezTo>
                    <a:pt x="0" y="6"/>
                    <a:pt x="7" y="1"/>
                    <a:pt x="9" y="0"/>
                  </a:cubicBezTo>
                  <a:cubicBezTo>
                    <a:pt x="9" y="0"/>
                    <a:pt x="10" y="0"/>
                    <a:pt x="9" y="1"/>
                  </a:cubicBezTo>
                  <a:cubicBezTo>
                    <a:pt x="9" y="2"/>
                    <a:pt x="8"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299" name="Freeform 1942">
              <a:extLst>
                <a:ext uri="{FF2B5EF4-FFF2-40B4-BE49-F238E27FC236}">
                  <a16:creationId xmlns:a16="http://schemas.microsoft.com/office/drawing/2014/main" id="{81E77654-1D7D-4E49-AF52-15AAE05B6C5E}"/>
                </a:ext>
              </a:extLst>
            </p:cNvPr>
            <p:cNvSpPr>
              <a:spLocks/>
            </p:cNvSpPr>
            <p:nvPr/>
          </p:nvSpPr>
          <p:spPr bwMode="auto">
            <a:xfrm>
              <a:off x="4600961" y="1603466"/>
              <a:ext cx="76591" cy="62230"/>
            </a:xfrm>
            <a:custGeom>
              <a:avLst/>
              <a:gdLst>
                <a:gd name="T0" fmla="*/ 6 w 10"/>
                <a:gd name="T1" fmla="*/ 4 h 8"/>
                <a:gd name="T2" fmla="*/ 0 w 10"/>
                <a:gd name="T3" fmla="*/ 7 h 8"/>
                <a:gd name="T4" fmla="*/ 9 w 10"/>
                <a:gd name="T5" fmla="*/ 0 h 8"/>
                <a:gd name="T6" fmla="*/ 8 w 10"/>
                <a:gd name="T7" fmla="*/ 1 h 8"/>
                <a:gd name="T8" fmla="*/ 6 w 10"/>
                <a:gd name="T9" fmla="*/ 4 h 8"/>
              </a:gdLst>
              <a:ahLst/>
              <a:cxnLst>
                <a:cxn ang="0">
                  <a:pos x="T0" y="T1"/>
                </a:cxn>
                <a:cxn ang="0">
                  <a:pos x="T2" y="T3"/>
                </a:cxn>
                <a:cxn ang="0">
                  <a:pos x="T4" y="T5"/>
                </a:cxn>
                <a:cxn ang="0">
                  <a:pos x="T6" y="T7"/>
                </a:cxn>
                <a:cxn ang="0">
                  <a:pos x="T8" y="T9"/>
                </a:cxn>
              </a:cxnLst>
              <a:rect l="0" t="0" r="r" b="b"/>
              <a:pathLst>
                <a:path w="10" h="8">
                  <a:moveTo>
                    <a:pt x="6" y="4"/>
                  </a:moveTo>
                  <a:cubicBezTo>
                    <a:pt x="3" y="6"/>
                    <a:pt x="0" y="8"/>
                    <a:pt x="0" y="7"/>
                  </a:cubicBezTo>
                  <a:cubicBezTo>
                    <a:pt x="0" y="5"/>
                    <a:pt x="6" y="1"/>
                    <a:pt x="9" y="0"/>
                  </a:cubicBezTo>
                  <a:cubicBezTo>
                    <a:pt x="9" y="0"/>
                    <a:pt x="10" y="0"/>
                    <a:pt x="8" y="1"/>
                  </a:cubicBezTo>
                  <a:cubicBezTo>
                    <a:pt x="8" y="2"/>
                    <a:pt x="7" y="2"/>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0" name="Freeform 1943">
              <a:extLst>
                <a:ext uri="{FF2B5EF4-FFF2-40B4-BE49-F238E27FC236}">
                  <a16:creationId xmlns:a16="http://schemas.microsoft.com/office/drawing/2014/main" id="{9AC987AC-94EC-4376-B18E-470DE7F13895}"/>
                </a:ext>
              </a:extLst>
            </p:cNvPr>
            <p:cNvSpPr>
              <a:spLocks/>
            </p:cNvSpPr>
            <p:nvPr/>
          </p:nvSpPr>
          <p:spPr bwMode="auto">
            <a:xfrm>
              <a:off x="4655213" y="1597083"/>
              <a:ext cx="68613" cy="60635"/>
            </a:xfrm>
            <a:custGeom>
              <a:avLst/>
              <a:gdLst>
                <a:gd name="T0" fmla="*/ 6 w 9"/>
                <a:gd name="T1" fmla="*/ 4 h 8"/>
                <a:gd name="T2" fmla="*/ 0 w 9"/>
                <a:gd name="T3" fmla="*/ 7 h 8"/>
                <a:gd name="T4" fmla="*/ 8 w 9"/>
                <a:gd name="T5" fmla="*/ 0 h 8"/>
                <a:gd name="T6" fmla="*/ 8 w 9"/>
                <a:gd name="T7" fmla="*/ 2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6"/>
                    <a:pt x="0" y="8"/>
                    <a:pt x="0" y="7"/>
                  </a:cubicBezTo>
                  <a:cubicBezTo>
                    <a:pt x="0" y="5"/>
                    <a:pt x="5" y="1"/>
                    <a:pt x="8" y="0"/>
                  </a:cubicBezTo>
                  <a:cubicBezTo>
                    <a:pt x="9" y="0"/>
                    <a:pt x="8" y="1"/>
                    <a:pt x="8" y="2"/>
                  </a:cubicBezTo>
                  <a:cubicBezTo>
                    <a:pt x="7" y="3"/>
                    <a:pt x="6" y="3"/>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1" name="Freeform 1944">
              <a:extLst>
                <a:ext uri="{FF2B5EF4-FFF2-40B4-BE49-F238E27FC236}">
                  <a16:creationId xmlns:a16="http://schemas.microsoft.com/office/drawing/2014/main" id="{46291F43-493E-49E9-96CB-E88448650E36}"/>
                </a:ext>
              </a:extLst>
            </p:cNvPr>
            <p:cNvSpPr>
              <a:spLocks/>
            </p:cNvSpPr>
            <p:nvPr/>
          </p:nvSpPr>
          <p:spPr bwMode="auto">
            <a:xfrm>
              <a:off x="4546709" y="1681653"/>
              <a:ext cx="76591" cy="68613"/>
            </a:xfrm>
            <a:custGeom>
              <a:avLst/>
              <a:gdLst>
                <a:gd name="T0" fmla="*/ 7 w 10"/>
                <a:gd name="T1" fmla="*/ 4 h 9"/>
                <a:gd name="T2" fmla="*/ 1 w 10"/>
                <a:gd name="T3" fmla="*/ 7 h 9"/>
                <a:gd name="T4" fmla="*/ 9 w 10"/>
                <a:gd name="T5" fmla="*/ 0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1" y="7"/>
                  </a:cubicBezTo>
                  <a:cubicBezTo>
                    <a:pt x="1" y="6"/>
                    <a:pt x="6" y="1"/>
                    <a:pt x="9" y="0"/>
                  </a:cubicBezTo>
                  <a:cubicBezTo>
                    <a:pt x="10" y="0"/>
                    <a:pt x="8" y="3"/>
                    <a:pt x="8" y="3"/>
                  </a:cubicBezTo>
                  <a:cubicBezTo>
                    <a:pt x="8" y="3"/>
                    <a:pt x="7" y="4"/>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2" name="Freeform 1945">
              <a:extLst>
                <a:ext uri="{FF2B5EF4-FFF2-40B4-BE49-F238E27FC236}">
                  <a16:creationId xmlns:a16="http://schemas.microsoft.com/office/drawing/2014/main" id="{AE318110-8BBC-4D26-9CD3-64271DF29AED}"/>
                </a:ext>
              </a:extLst>
            </p:cNvPr>
            <p:cNvSpPr>
              <a:spLocks/>
            </p:cNvSpPr>
            <p:nvPr/>
          </p:nvSpPr>
          <p:spPr bwMode="auto">
            <a:xfrm>
              <a:off x="4647235" y="1635379"/>
              <a:ext cx="68613" cy="60635"/>
            </a:xfrm>
            <a:custGeom>
              <a:avLst/>
              <a:gdLst>
                <a:gd name="T0" fmla="*/ 6 w 9"/>
                <a:gd name="T1" fmla="*/ 4 h 8"/>
                <a:gd name="T2" fmla="*/ 0 w 9"/>
                <a:gd name="T3" fmla="*/ 7 h 8"/>
                <a:gd name="T4" fmla="*/ 8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5" y="1"/>
                    <a:pt x="8" y="0"/>
                  </a:cubicBezTo>
                  <a:cubicBezTo>
                    <a:pt x="9" y="0"/>
                    <a:pt x="8" y="2"/>
                    <a:pt x="7" y="3"/>
                  </a:cubicBezTo>
                  <a:cubicBezTo>
                    <a:pt x="7" y="3"/>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3" name="Freeform 1946">
              <a:extLst>
                <a:ext uri="{FF2B5EF4-FFF2-40B4-BE49-F238E27FC236}">
                  <a16:creationId xmlns:a16="http://schemas.microsoft.com/office/drawing/2014/main" id="{DEA9F822-E40A-4EE8-B79B-FD749A9BB796}"/>
                </a:ext>
              </a:extLst>
            </p:cNvPr>
            <p:cNvSpPr>
              <a:spLocks/>
            </p:cNvSpPr>
            <p:nvPr/>
          </p:nvSpPr>
          <p:spPr bwMode="auto">
            <a:xfrm>
              <a:off x="4562666" y="1711970"/>
              <a:ext cx="76591" cy="68613"/>
            </a:xfrm>
            <a:custGeom>
              <a:avLst/>
              <a:gdLst>
                <a:gd name="T0" fmla="*/ 7 w 10"/>
                <a:gd name="T1" fmla="*/ 4 h 9"/>
                <a:gd name="T2" fmla="*/ 0 w 10"/>
                <a:gd name="T3" fmla="*/ 7 h 9"/>
                <a:gd name="T4" fmla="*/ 8 w 10"/>
                <a:gd name="T5" fmla="*/ 1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6"/>
                    <a:pt x="5" y="1"/>
                    <a:pt x="8" y="1"/>
                  </a:cubicBezTo>
                  <a:cubicBezTo>
                    <a:pt x="10" y="0"/>
                    <a:pt x="8" y="3"/>
                    <a:pt x="8" y="3"/>
                  </a:cubicBezTo>
                  <a:cubicBezTo>
                    <a:pt x="7" y="4"/>
                    <a:pt x="7" y="4"/>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4" name="Freeform 1947">
              <a:extLst>
                <a:ext uri="{FF2B5EF4-FFF2-40B4-BE49-F238E27FC236}">
                  <a16:creationId xmlns:a16="http://schemas.microsoft.com/office/drawing/2014/main" id="{38E254DF-9754-421B-95E3-574F229E96C1}"/>
                </a:ext>
              </a:extLst>
            </p:cNvPr>
            <p:cNvSpPr>
              <a:spLocks/>
            </p:cNvSpPr>
            <p:nvPr/>
          </p:nvSpPr>
          <p:spPr bwMode="auto">
            <a:xfrm>
              <a:off x="4524370" y="1788561"/>
              <a:ext cx="76591" cy="70209"/>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8"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5" name="Freeform 1948">
              <a:extLst>
                <a:ext uri="{FF2B5EF4-FFF2-40B4-BE49-F238E27FC236}">
                  <a16:creationId xmlns:a16="http://schemas.microsoft.com/office/drawing/2014/main" id="{D67E7ED2-B711-4608-BB35-92D770A7FC9E}"/>
                </a:ext>
              </a:extLst>
            </p:cNvPr>
            <p:cNvSpPr>
              <a:spLocks/>
            </p:cNvSpPr>
            <p:nvPr/>
          </p:nvSpPr>
          <p:spPr bwMode="auto">
            <a:xfrm>
              <a:off x="4600961" y="1772605"/>
              <a:ext cx="76591" cy="70209"/>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9"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6" name="Freeform 1949">
              <a:extLst>
                <a:ext uri="{FF2B5EF4-FFF2-40B4-BE49-F238E27FC236}">
                  <a16:creationId xmlns:a16="http://schemas.microsoft.com/office/drawing/2014/main" id="{BD6A9DBD-B704-4889-A749-EA0E9376B31E}"/>
                </a:ext>
              </a:extLst>
            </p:cNvPr>
            <p:cNvSpPr>
              <a:spLocks/>
            </p:cNvSpPr>
            <p:nvPr/>
          </p:nvSpPr>
          <p:spPr bwMode="auto">
            <a:xfrm>
              <a:off x="4631279" y="1703992"/>
              <a:ext cx="70209" cy="62230"/>
            </a:xfrm>
            <a:custGeom>
              <a:avLst/>
              <a:gdLst>
                <a:gd name="T0" fmla="*/ 6 w 9"/>
                <a:gd name="T1" fmla="*/ 4 h 8"/>
                <a:gd name="T2" fmla="*/ 0 w 9"/>
                <a:gd name="T3" fmla="*/ 7 h 8"/>
                <a:gd name="T4" fmla="*/ 7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4" y="0"/>
                    <a:pt x="7" y="0"/>
                  </a:cubicBezTo>
                  <a:cubicBezTo>
                    <a:pt x="9" y="0"/>
                    <a:pt x="8" y="2"/>
                    <a:pt x="7" y="3"/>
                  </a:cubicBezTo>
                  <a:cubicBezTo>
                    <a:pt x="7" y="3"/>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7" name="Freeform 1950">
              <a:extLst>
                <a:ext uri="{FF2B5EF4-FFF2-40B4-BE49-F238E27FC236}">
                  <a16:creationId xmlns:a16="http://schemas.microsoft.com/office/drawing/2014/main" id="{DE2138FE-7140-4E91-A214-C08E3D4798A5}"/>
                </a:ext>
              </a:extLst>
            </p:cNvPr>
            <p:cNvSpPr>
              <a:spLocks/>
            </p:cNvSpPr>
            <p:nvPr/>
          </p:nvSpPr>
          <p:spPr bwMode="auto">
            <a:xfrm>
              <a:off x="4701487" y="1681653"/>
              <a:ext cx="76591" cy="68613"/>
            </a:xfrm>
            <a:custGeom>
              <a:avLst/>
              <a:gdLst>
                <a:gd name="T0" fmla="*/ 7 w 10"/>
                <a:gd name="T1" fmla="*/ 4 h 9"/>
                <a:gd name="T2" fmla="*/ 0 w 10"/>
                <a:gd name="T3" fmla="*/ 7 h 9"/>
                <a:gd name="T4" fmla="*/ 8 w 10"/>
                <a:gd name="T5" fmla="*/ 1 h 9"/>
                <a:gd name="T6" fmla="*/ 8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5"/>
                    <a:pt x="5" y="1"/>
                    <a:pt x="8" y="1"/>
                  </a:cubicBezTo>
                  <a:cubicBezTo>
                    <a:pt x="10" y="0"/>
                    <a:pt x="9" y="3"/>
                    <a:pt x="8" y="4"/>
                  </a:cubicBezTo>
                  <a:cubicBezTo>
                    <a:pt x="8" y="4"/>
                    <a:pt x="7" y="4"/>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8" name="Freeform 1951">
              <a:extLst>
                <a:ext uri="{FF2B5EF4-FFF2-40B4-BE49-F238E27FC236}">
                  <a16:creationId xmlns:a16="http://schemas.microsoft.com/office/drawing/2014/main" id="{521A51D4-4B77-4A82-8E35-9269C05A1BA6}"/>
                </a:ext>
              </a:extLst>
            </p:cNvPr>
            <p:cNvSpPr>
              <a:spLocks/>
            </p:cNvSpPr>
            <p:nvPr/>
          </p:nvSpPr>
          <p:spPr bwMode="auto">
            <a:xfrm>
              <a:off x="4792439" y="1611444"/>
              <a:ext cx="78187" cy="54252"/>
            </a:xfrm>
            <a:custGeom>
              <a:avLst/>
              <a:gdLst>
                <a:gd name="T0" fmla="*/ 7 w 10"/>
                <a:gd name="T1" fmla="*/ 3 h 7"/>
                <a:gd name="T2" fmla="*/ 0 w 10"/>
                <a:gd name="T3" fmla="*/ 6 h 7"/>
                <a:gd name="T4" fmla="*/ 8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6"/>
                    <a:pt x="0" y="7"/>
                    <a:pt x="0" y="6"/>
                  </a:cubicBezTo>
                  <a:cubicBezTo>
                    <a:pt x="0" y="4"/>
                    <a:pt x="5" y="0"/>
                    <a:pt x="8" y="0"/>
                  </a:cubicBezTo>
                  <a:cubicBezTo>
                    <a:pt x="10" y="0"/>
                    <a:pt x="8" y="2"/>
                    <a:pt x="7" y="2"/>
                  </a:cubicBezTo>
                  <a:cubicBezTo>
                    <a:pt x="7" y="3"/>
                    <a:pt x="7" y="3"/>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09" name="Freeform 1952">
              <a:extLst>
                <a:ext uri="{FF2B5EF4-FFF2-40B4-BE49-F238E27FC236}">
                  <a16:creationId xmlns:a16="http://schemas.microsoft.com/office/drawing/2014/main" id="{DA99D035-FB7B-4FE1-822D-B6D8AB9CB9F4}"/>
                </a:ext>
              </a:extLst>
            </p:cNvPr>
            <p:cNvSpPr>
              <a:spLocks/>
            </p:cNvSpPr>
            <p:nvPr/>
          </p:nvSpPr>
          <p:spPr bwMode="auto">
            <a:xfrm>
              <a:off x="4693509" y="1742287"/>
              <a:ext cx="68613" cy="70209"/>
            </a:xfrm>
            <a:custGeom>
              <a:avLst/>
              <a:gdLst>
                <a:gd name="T0" fmla="*/ 7 w 9"/>
                <a:gd name="T1" fmla="*/ 4 h 9"/>
                <a:gd name="T2" fmla="*/ 0 w 9"/>
                <a:gd name="T3" fmla="*/ 7 h 9"/>
                <a:gd name="T4" fmla="*/ 7 w 9"/>
                <a:gd name="T5" fmla="*/ 0 h 9"/>
                <a:gd name="T6" fmla="*/ 7 w 9"/>
                <a:gd name="T7" fmla="*/ 4 h 9"/>
              </a:gdLst>
              <a:ahLst/>
              <a:cxnLst>
                <a:cxn ang="0">
                  <a:pos x="T0" y="T1"/>
                </a:cxn>
                <a:cxn ang="0">
                  <a:pos x="T2" y="T3"/>
                </a:cxn>
                <a:cxn ang="0">
                  <a:pos x="T4" y="T5"/>
                </a:cxn>
                <a:cxn ang="0">
                  <a:pos x="T6" y="T7"/>
                </a:cxn>
              </a:cxnLst>
              <a:rect l="0" t="0" r="r" b="b"/>
              <a:pathLst>
                <a:path w="9" h="9">
                  <a:moveTo>
                    <a:pt x="7" y="4"/>
                  </a:moveTo>
                  <a:cubicBezTo>
                    <a:pt x="4" y="7"/>
                    <a:pt x="0" y="9"/>
                    <a:pt x="0" y="7"/>
                  </a:cubicBezTo>
                  <a:cubicBezTo>
                    <a:pt x="0" y="5"/>
                    <a:pt x="4" y="1"/>
                    <a:pt x="7" y="0"/>
                  </a:cubicBezTo>
                  <a:cubicBezTo>
                    <a:pt x="9" y="0"/>
                    <a:pt x="8" y="3"/>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0" name="Freeform 1953">
              <a:extLst>
                <a:ext uri="{FF2B5EF4-FFF2-40B4-BE49-F238E27FC236}">
                  <a16:creationId xmlns:a16="http://schemas.microsoft.com/office/drawing/2014/main" id="{1A711D5D-7034-43C5-9E16-E479A3151673}"/>
                </a:ext>
              </a:extLst>
            </p:cNvPr>
            <p:cNvSpPr>
              <a:spLocks/>
            </p:cNvSpPr>
            <p:nvPr/>
          </p:nvSpPr>
          <p:spPr bwMode="auto">
            <a:xfrm>
              <a:off x="4731805" y="1766222"/>
              <a:ext cx="76591" cy="68613"/>
            </a:xfrm>
            <a:custGeom>
              <a:avLst/>
              <a:gdLst>
                <a:gd name="T0" fmla="*/ 8 w 10"/>
                <a:gd name="T1" fmla="*/ 4 h 9"/>
                <a:gd name="T2" fmla="*/ 1 w 10"/>
                <a:gd name="T3" fmla="*/ 6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1" y="6"/>
                  </a:cubicBezTo>
                  <a:cubicBezTo>
                    <a:pt x="0" y="4"/>
                    <a:pt x="5" y="0"/>
                    <a:pt x="8" y="0"/>
                  </a:cubicBezTo>
                  <a:cubicBezTo>
                    <a:pt x="10"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1" name="Freeform 1954">
              <a:extLst>
                <a:ext uri="{FF2B5EF4-FFF2-40B4-BE49-F238E27FC236}">
                  <a16:creationId xmlns:a16="http://schemas.microsoft.com/office/drawing/2014/main" id="{C056FEE5-CBCB-4497-AC25-06A97BC38046}"/>
                </a:ext>
              </a:extLst>
            </p:cNvPr>
            <p:cNvSpPr>
              <a:spLocks/>
            </p:cNvSpPr>
            <p:nvPr/>
          </p:nvSpPr>
          <p:spPr bwMode="auto">
            <a:xfrm>
              <a:off x="4616918" y="1903448"/>
              <a:ext cx="76591" cy="70209"/>
            </a:xfrm>
            <a:custGeom>
              <a:avLst/>
              <a:gdLst>
                <a:gd name="T0" fmla="*/ 8 w 10"/>
                <a:gd name="T1" fmla="*/ 4 h 9"/>
                <a:gd name="T2" fmla="*/ 0 w 10"/>
                <a:gd name="T3" fmla="*/ 7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0" y="7"/>
                  </a:cubicBezTo>
                  <a:cubicBezTo>
                    <a:pt x="0" y="5"/>
                    <a:pt x="4" y="0"/>
                    <a:pt x="8" y="0"/>
                  </a:cubicBezTo>
                  <a:cubicBezTo>
                    <a:pt x="10"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2" name="Freeform 1955">
              <a:extLst>
                <a:ext uri="{FF2B5EF4-FFF2-40B4-BE49-F238E27FC236}">
                  <a16:creationId xmlns:a16="http://schemas.microsoft.com/office/drawing/2014/main" id="{1F7407A1-1332-4CFF-9CB8-D6A038AC2F2C}"/>
                </a:ext>
              </a:extLst>
            </p:cNvPr>
            <p:cNvSpPr>
              <a:spLocks/>
            </p:cNvSpPr>
            <p:nvPr/>
          </p:nvSpPr>
          <p:spPr bwMode="auto">
            <a:xfrm>
              <a:off x="4577027" y="1995996"/>
              <a:ext cx="84569" cy="78187"/>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6" y="8"/>
                    <a:pt x="2" y="10"/>
                    <a:pt x="1" y="7"/>
                  </a:cubicBezTo>
                  <a:cubicBezTo>
                    <a:pt x="0" y="5"/>
                    <a:pt x="4" y="0"/>
                    <a:pt x="8" y="0"/>
                  </a:cubicBezTo>
                  <a:cubicBezTo>
                    <a:pt x="11" y="0"/>
                    <a:pt x="10"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3" name="Freeform 1956">
              <a:extLst>
                <a:ext uri="{FF2B5EF4-FFF2-40B4-BE49-F238E27FC236}">
                  <a16:creationId xmlns:a16="http://schemas.microsoft.com/office/drawing/2014/main" id="{59E6650A-0EC1-4741-85F1-53628E6EC7D4}"/>
                </a:ext>
              </a:extLst>
            </p:cNvPr>
            <p:cNvSpPr>
              <a:spLocks/>
            </p:cNvSpPr>
            <p:nvPr/>
          </p:nvSpPr>
          <p:spPr bwMode="auto">
            <a:xfrm>
              <a:off x="4616918" y="2042269"/>
              <a:ext cx="76591" cy="76591"/>
            </a:xfrm>
            <a:custGeom>
              <a:avLst/>
              <a:gdLst>
                <a:gd name="T0" fmla="*/ 9 w 10"/>
                <a:gd name="T1" fmla="*/ 5 h 10"/>
                <a:gd name="T2" fmla="*/ 1 w 10"/>
                <a:gd name="T3" fmla="*/ 7 h 10"/>
                <a:gd name="T4" fmla="*/ 8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7" y="9"/>
                    <a:pt x="1" y="10"/>
                    <a:pt x="1" y="7"/>
                  </a:cubicBezTo>
                  <a:cubicBezTo>
                    <a:pt x="0" y="5"/>
                    <a:pt x="4" y="0"/>
                    <a:pt x="8" y="0"/>
                  </a:cubicBezTo>
                  <a:cubicBezTo>
                    <a:pt x="10"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4" name="Freeform 1957">
              <a:extLst>
                <a:ext uri="{FF2B5EF4-FFF2-40B4-BE49-F238E27FC236}">
                  <a16:creationId xmlns:a16="http://schemas.microsoft.com/office/drawing/2014/main" id="{F5FA3FB8-83D0-4000-A9F7-72DE0A217A1E}"/>
                </a:ext>
              </a:extLst>
            </p:cNvPr>
            <p:cNvSpPr>
              <a:spLocks/>
            </p:cNvSpPr>
            <p:nvPr/>
          </p:nvSpPr>
          <p:spPr bwMode="auto">
            <a:xfrm>
              <a:off x="4693509" y="2042269"/>
              <a:ext cx="84569" cy="84569"/>
            </a:xfrm>
            <a:custGeom>
              <a:avLst/>
              <a:gdLst>
                <a:gd name="T0" fmla="*/ 9 w 11"/>
                <a:gd name="T1" fmla="*/ 5 h 11"/>
                <a:gd name="T2" fmla="*/ 1 w 11"/>
                <a:gd name="T3" fmla="*/ 8 h 11"/>
                <a:gd name="T4" fmla="*/ 8 w 11"/>
                <a:gd name="T5" fmla="*/ 1 h 11"/>
                <a:gd name="T6" fmla="*/ 9 w 11"/>
                <a:gd name="T7" fmla="*/ 5 h 11"/>
              </a:gdLst>
              <a:ahLst/>
              <a:cxnLst>
                <a:cxn ang="0">
                  <a:pos x="T0" y="T1"/>
                </a:cxn>
                <a:cxn ang="0">
                  <a:pos x="T2" y="T3"/>
                </a:cxn>
                <a:cxn ang="0">
                  <a:pos x="T4" y="T5"/>
                </a:cxn>
                <a:cxn ang="0">
                  <a:pos x="T6" y="T7"/>
                </a:cxn>
              </a:cxnLst>
              <a:rect l="0" t="0" r="r" b="b"/>
              <a:pathLst>
                <a:path w="11" h="11">
                  <a:moveTo>
                    <a:pt x="9" y="5"/>
                  </a:moveTo>
                  <a:cubicBezTo>
                    <a:pt x="7" y="9"/>
                    <a:pt x="2" y="11"/>
                    <a:pt x="1" y="8"/>
                  </a:cubicBezTo>
                  <a:cubicBezTo>
                    <a:pt x="0" y="6"/>
                    <a:pt x="4" y="1"/>
                    <a:pt x="8" y="1"/>
                  </a:cubicBezTo>
                  <a:cubicBezTo>
                    <a:pt x="11"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5" name="Freeform 1958">
              <a:extLst>
                <a:ext uri="{FF2B5EF4-FFF2-40B4-BE49-F238E27FC236}">
                  <a16:creationId xmlns:a16="http://schemas.microsoft.com/office/drawing/2014/main" id="{5FDB1010-8D88-4F17-AB4E-30FE72CF9609}"/>
                </a:ext>
              </a:extLst>
            </p:cNvPr>
            <p:cNvSpPr>
              <a:spLocks/>
            </p:cNvSpPr>
            <p:nvPr/>
          </p:nvSpPr>
          <p:spPr bwMode="auto">
            <a:xfrm>
              <a:off x="4800417" y="1965678"/>
              <a:ext cx="84569" cy="76591"/>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7" y="8"/>
                    <a:pt x="2" y="10"/>
                    <a:pt x="1" y="7"/>
                  </a:cubicBezTo>
                  <a:cubicBezTo>
                    <a:pt x="0" y="4"/>
                    <a:pt x="4" y="0"/>
                    <a:pt x="8" y="0"/>
                  </a:cubicBezTo>
                  <a:cubicBezTo>
                    <a:pt x="11"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6" name="Freeform 1959">
              <a:extLst>
                <a:ext uri="{FF2B5EF4-FFF2-40B4-BE49-F238E27FC236}">
                  <a16:creationId xmlns:a16="http://schemas.microsoft.com/office/drawing/2014/main" id="{3338E91E-BF60-47E9-AC9F-09FA07213F01}"/>
                </a:ext>
              </a:extLst>
            </p:cNvPr>
            <p:cNvSpPr>
              <a:spLocks/>
            </p:cNvSpPr>
            <p:nvPr/>
          </p:nvSpPr>
          <p:spPr bwMode="auto">
            <a:xfrm>
              <a:off x="4723826" y="1949722"/>
              <a:ext cx="84569" cy="78187"/>
            </a:xfrm>
            <a:custGeom>
              <a:avLst/>
              <a:gdLst>
                <a:gd name="T0" fmla="*/ 9 w 11"/>
                <a:gd name="T1" fmla="*/ 5 h 10"/>
                <a:gd name="T2" fmla="*/ 1 w 11"/>
                <a:gd name="T3" fmla="*/ 8 h 10"/>
                <a:gd name="T4" fmla="*/ 8 w 11"/>
                <a:gd name="T5" fmla="*/ 0 h 10"/>
                <a:gd name="T6" fmla="*/ 9 w 11"/>
                <a:gd name="T7" fmla="*/ 5 h 10"/>
              </a:gdLst>
              <a:ahLst/>
              <a:cxnLst>
                <a:cxn ang="0">
                  <a:pos x="T0" y="T1"/>
                </a:cxn>
                <a:cxn ang="0">
                  <a:pos x="T2" y="T3"/>
                </a:cxn>
                <a:cxn ang="0">
                  <a:pos x="T4" y="T5"/>
                </a:cxn>
                <a:cxn ang="0">
                  <a:pos x="T6" y="T7"/>
                </a:cxn>
              </a:cxnLst>
              <a:rect l="0" t="0" r="r" b="b"/>
              <a:pathLst>
                <a:path w="11" h="10">
                  <a:moveTo>
                    <a:pt x="9" y="5"/>
                  </a:moveTo>
                  <a:cubicBezTo>
                    <a:pt x="7" y="8"/>
                    <a:pt x="2" y="10"/>
                    <a:pt x="1" y="8"/>
                  </a:cubicBezTo>
                  <a:cubicBezTo>
                    <a:pt x="0" y="5"/>
                    <a:pt x="4" y="1"/>
                    <a:pt x="8" y="0"/>
                  </a:cubicBezTo>
                  <a:cubicBezTo>
                    <a:pt x="11" y="0"/>
                    <a:pt x="10"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7" name="Freeform 1960">
              <a:extLst>
                <a:ext uri="{FF2B5EF4-FFF2-40B4-BE49-F238E27FC236}">
                  <a16:creationId xmlns:a16="http://schemas.microsoft.com/office/drawing/2014/main" id="{C4CF263F-E2EE-4B28-AD2B-2B1E493BA43F}"/>
                </a:ext>
              </a:extLst>
            </p:cNvPr>
            <p:cNvSpPr>
              <a:spLocks/>
            </p:cNvSpPr>
            <p:nvPr/>
          </p:nvSpPr>
          <p:spPr bwMode="auto">
            <a:xfrm>
              <a:off x="4693509" y="1903448"/>
              <a:ext cx="76591" cy="78187"/>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1" y="10"/>
                    <a:pt x="0" y="7"/>
                  </a:cubicBezTo>
                  <a:cubicBezTo>
                    <a:pt x="0" y="5"/>
                    <a:pt x="4" y="0"/>
                    <a:pt x="7" y="0"/>
                  </a:cubicBezTo>
                  <a:cubicBezTo>
                    <a:pt x="10"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8" name="Freeform 1961">
              <a:extLst>
                <a:ext uri="{FF2B5EF4-FFF2-40B4-BE49-F238E27FC236}">
                  <a16:creationId xmlns:a16="http://schemas.microsoft.com/office/drawing/2014/main" id="{86D829B0-835E-4280-B094-C28939AEB44D}"/>
                </a:ext>
              </a:extLst>
            </p:cNvPr>
            <p:cNvSpPr>
              <a:spLocks/>
            </p:cNvSpPr>
            <p:nvPr/>
          </p:nvSpPr>
          <p:spPr bwMode="auto">
            <a:xfrm>
              <a:off x="4800417" y="1850791"/>
              <a:ext cx="76591" cy="76591"/>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0" y="10"/>
                    <a:pt x="0" y="7"/>
                  </a:cubicBezTo>
                  <a:cubicBezTo>
                    <a:pt x="0" y="5"/>
                    <a:pt x="3" y="1"/>
                    <a:pt x="7" y="0"/>
                  </a:cubicBezTo>
                  <a:cubicBezTo>
                    <a:pt x="10" y="0"/>
                    <a:pt x="9"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19" name="Freeform 1962">
              <a:extLst>
                <a:ext uri="{FF2B5EF4-FFF2-40B4-BE49-F238E27FC236}">
                  <a16:creationId xmlns:a16="http://schemas.microsoft.com/office/drawing/2014/main" id="{75A5A65E-65D7-4C39-AC1A-B25335D71FEE}"/>
                </a:ext>
              </a:extLst>
            </p:cNvPr>
            <p:cNvSpPr>
              <a:spLocks/>
            </p:cNvSpPr>
            <p:nvPr/>
          </p:nvSpPr>
          <p:spPr bwMode="auto">
            <a:xfrm>
              <a:off x="4862648" y="1865152"/>
              <a:ext cx="76591" cy="78187"/>
            </a:xfrm>
            <a:custGeom>
              <a:avLst/>
              <a:gdLst>
                <a:gd name="T0" fmla="*/ 9 w 10"/>
                <a:gd name="T1" fmla="*/ 4 h 10"/>
                <a:gd name="T2" fmla="*/ 1 w 10"/>
                <a:gd name="T3" fmla="*/ 7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1" y="10"/>
                    <a:pt x="1" y="7"/>
                  </a:cubicBezTo>
                  <a:cubicBezTo>
                    <a:pt x="0" y="5"/>
                    <a:pt x="4" y="0"/>
                    <a:pt x="8"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0" name="Freeform 1963">
              <a:extLst>
                <a:ext uri="{FF2B5EF4-FFF2-40B4-BE49-F238E27FC236}">
                  <a16:creationId xmlns:a16="http://schemas.microsoft.com/office/drawing/2014/main" id="{BC257D00-18EB-40D9-BA11-4B952C24EC3E}"/>
                </a:ext>
              </a:extLst>
            </p:cNvPr>
            <p:cNvSpPr>
              <a:spLocks/>
            </p:cNvSpPr>
            <p:nvPr/>
          </p:nvSpPr>
          <p:spPr bwMode="auto">
            <a:xfrm>
              <a:off x="4961578" y="1826857"/>
              <a:ext cx="78187" cy="70209"/>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6" y="8"/>
                    <a:pt x="1" y="9"/>
                    <a:pt x="1" y="7"/>
                  </a:cubicBezTo>
                  <a:cubicBezTo>
                    <a:pt x="0" y="5"/>
                    <a:pt x="4" y="0"/>
                    <a:pt x="7" y="0"/>
                  </a:cubicBezTo>
                  <a:cubicBezTo>
                    <a:pt x="10"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1" name="Freeform 1964">
              <a:extLst>
                <a:ext uri="{FF2B5EF4-FFF2-40B4-BE49-F238E27FC236}">
                  <a16:creationId xmlns:a16="http://schemas.microsoft.com/office/drawing/2014/main" id="{5CBA0B5C-D2B5-41A2-9C63-6785C4CE394B}"/>
                </a:ext>
              </a:extLst>
            </p:cNvPr>
            <p:cNvSpPr>
              <a:spLocks/>
            </p:cNvSpPr>
            <p:nvPr/>
          </p:nvSpPr>
          <p:spPr bwMode="auto">
            <a:xfrm>
              <a:off x="4939239" y="1758244"/>
              <a:ext cx="68613" cy="68613"/>
            </a:xfrm>
            <a:custGeom>
              <a:avLst/>
              <a:gdLst>
                <a:gd name="T0" fmla="*/ 8 w 9"/>
                <a:gd name="T1" fmla="*/ 4 h 9"/>
                <a:gd name="T2" fmla="*/ 0 w 9"/>
                <a:gd name="T3" fmla="*/ 6 h 9"/>
                <a:gd name="T4" fmla="*/ 7 w 9"/>
                <a:gd name="T5" fmla="*/ 0 h 9"/>
                <a:gd name="T6" fmla="*/ 8 w 9"/>
                <a:gd name="T7" fmla="*/ 4 h 9"/>
              </a:gdLst>
              <a:ahLst/>
              <a:cxnLst>
                <a:cxn ang="0">
                  <a:pos x="T0" y="T1"/>
                </a:cxn>
                <a:cxn ang="0">
                  <a:pos x="T2" y="T3"/>
                </a:cxn>
                <a:cxn ang="0">
                  <a:pos x="T4" y="T5"/>
                </a:cxn>
                <a:cxn ang="0">
                  <a:pos x="T6" y="T7"/>
                </a:cxn>
              </a:cxnLst>
              <a:rect l="0" t="0" r="r" b="b"/>
              <a:pathLst>
                <a:path w="9" h="9">
                  <a:moveTo>
                    <a:pt x="8" y="4"/>
                  </a:moveTo>
                  <a:cubicBezTo>
                    <a:pt x="5" y="7"/>
                    <a:pt x="1" y="9"/>
                    <a:pt x="0" y="6"/>
                  </a:cubicBezTo>
                  <a:cubicBezTo>
                    <a:pt x="0" y="4"/>
                    <a:pt x="3" y="0"/>
                    <a:pt x="7" y="0"/>
                  </a:cubicBezTo>
                  <a:cubicBezTo>
                    <a:pt x="9"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2" name="Freeform 1965">
              <a:extLst>
                <a:ext uri="{FF2B5EF4-FFF2-40B4-BE49-F238E27FC236}">
                  <a16:creationId xmlns:a16="http://schemas.microsoft.com/office/drawing/2014/main" id="{5376C9F7-4842-44CB-AEE7-B1E80877511B}"/>
                </a:ext>
              </a:extLst>
            </p:cNvPr>
            <p:cNvSpPr>
              <a:spLocks/>
            </p:cNvSpPr>
            <p:nvPr/>
          </p:nvSpPr>
          <p:spPr bwMode="auto">
            <a:xfrm>
              <a:off x="4955195" y="1681653"/>
              <a:ext cx="76591" cy="68613"/>
            </a:xfrm>
            <a:custGeom>
              <a:avLst/>
              <a:gdLst>
                <a:gd name="T0" fmla="*/ 8 w 10"/>
                <a:gd name="T1" fmla="*/ 4 h 9"/>
                <a:gd name="T2" fmla="*/ 0 w 10"/>
                <a:gd name="T3" fmla="*/ 6 h 9"/>
                <a:gd name="T4" fmla="*/ 7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0" y="9"/>
                    <a:pt x="0" y="6"/>
                  </a:cubicBezTo>
                  <a:cubicBezTo>
                    <a:pt x="0" y="4"/>
                    <a:pt x="4" y="1"/>
                    <a:pt x="7" y="0"/>
                  </a:cubicBezTo>
                  <a:cubicBezTo>
                    <a:pt x="10"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3" name="Freeform 1966">
              <a:extLst>
                <a:ext uri="{FF2B5EF4-FFF2-40B4-BE49-F238E27FC236}">
                  <a16:creationId xmlns:a16="http://schemas.microsoft.com/office/drawing/2014/main" id="{5F0498B3-90D6-4844-B116-1112A6099939}"/>
                </a:ext>
              </a:extLst>
            </p:cNvPr>
            <p:cNvSpPr>
              <a:spLocks/>
            </p:cNvSpPr>
            <p:nvPr/>
          </p:nvSpPr>
          <p:spPr bwMode="auto">
            <a:xfrm>
              <a:off x="4915304" y="1611444"/>
              <a:ext cx="78187" cy="62230"/>
            </a:xfrm>
            <a:custGeom>
              <a:avLst/>
              <a:gdLst>
                <a:gd name="T0" fmla="*/ 7 w 10"/>
                <a:gd name="T1" fmla="*/ 4 h 8"/>
                <a:gd name="T2" fmla="*/ 0 w 10"/>
                <a:gd name="T3" fmla="*/ 6 h 8"/>
                <a:gd name="T4" fmla="*/ 8 w 10"/>
                <a:gd name="T5" fmla="*/ 0 h 8"/>
                <a:gd name="T6" fmla="*/ 7 w 10"/>
                <a:gd name="T7" fmla="*/ 4 h 8"/>
              </a:gdLst>
              <a:ahLst/>
              <a:cxnLst>
                <a:cxn ang="0">
                  <a:pos x="T0" y="T1"/>
                </a:cxn>
                <a:cxn ang="0">
                  <a:pos x="T2" y="T3"/>
                </a:cxn>
                <a:cxn ang="0">
                  <a:pos x="T4" y="T5"/>
                </a:cxn>
                <a:cxn ang="0">
                  <a:pos x="T6" y="T7"/>
                </a:cxn>
              </a:cxnLst>
              <a:rect l="0" t="0" r="r" b="b"/>
              <a:pathLst>
                <a:path w="10" h="8">
                  <a:moveTo>
                    <a:pt x="7" y="4"/>
                  </a:moveTo>
                  <a:cubicBezTo>
                    <a:pt x="5" y="6"/>
                    <a:pt x="0" y="8"/>
                    <a:pt x="0" y="6"/>
                  </a:cubicBezTo>
                  <a:cubicBezTo>
                    <a:pt x="0" y="4"/>
                    <a:pt x="4" y="0"/>
                    <a:pt x="8" y="0"/>
                  </a:cubicBezTo>
                  <a:cubicBezTo>
                    <a:pt x="10" y="0"/>
                    <a:pt x="9"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4" name="Freeform 1967">
              <a:extLst>
                <a:ext uri="{FF2B5EF4-FFF2-40B4-BE49-F238E27FC236}">
                  <a16:creationId xmlns:a16="http://schemas.microsoft.com/office/drawing/2014/main" id="{09026407-2035-4A0E-A203-F4132288E31A}"/>
                </a:ext>
              </a:extLst>
            </p:cNvPr>
            <p:cNvSpPr>
              <a:spLocks/>
            </p:cNvSpPr>
            <p:nvPr/>
          </p:nvSpPr>
          <p:spPr bwMode="auto">
            <a:xfrm>
              <a:off x="5054126" y="1573148"/>
              <a:ext cx="76591" cy="62230"/>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5" y="6"/>
                    <a:pt x="1" y="8"/>
                    <a:pt x="1" y="6"/>
                  </a:cubicBezTo>
                  <a:cubicBezTo>
                    <a:pt x="0" y="4"/>
                    <a:pt x="4" y="0"/>
                    <a:pt x="7" y="0"/>
                  </a:cubicBezTo>
                  <a:cubicBezTo>
                    <a:pt x="10"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5" name="Freeform 1968">
              <a:extLst>
                <a:ext uri="{FF2B5EF4-FFF2-40B4-BE49-F238E27FC236}">
                  <a16:creationId xmlns:a16="http://schemas.microsoft.com/office/drawing/2014/main" id="{4180CD7B-FDE7-494E-BB74-C9592E7CB447}"/>
                </a:ext>
              </a:extLst>
            </p:cNvPr>
            <p:cNvSpPr>
              <a:spLocks/>
            </p:cNvSpPr>
            <p:nvPr/>
          </p:nvSpPr>
          <p:spPr bwMode="auto">
            <a:xfrm>
              <a:off x="5054126" y="1480601"/>
              <a:ext cx="76591" cy="54252"/>
            </a:xfrm>
            <a:custGeom>
              <a:avLst/>
              <a:gdLst>
                <a:gd name="T0" fmla="*/ 7 w 10"/>
                <a:gd name="T1" fmla="*/ 3 h 7"/>
                <a:gd name="T2" fmla="*/ 0 w 10"/>
                <a:gd name="T3" fmla="*/ 5 h 7"/>
                <a:gd name="T4" fmla="*/ 7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5"/>
                    <a:pt x="0" y="7"/>
                    <a:pt x="0" y="5"/>
                  </a:cubicBezTo>
                  <a:cubicBezTo>
                    <a:pt x="0" y="4"/>
                    <a:pt x="4" y="0"/>
                    <a:pt x="7" y="0"/>
                  </a:cubicBezTo>
                  <a:cubicBezTo>
                    <a:pt x="10" y="0"/>
                    <a:pt x="7" y="2"/>
                    <a:pt x="7" y="2"/>
                  </a:cubicBezTo>
                  <a:cubicBezTo>
                    <a:pt x="7" y="2"/>
                    <a:pt x="7" y="3"/>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6" name="Freeform 1969">
              <a:extLst>
                <a:ext uri="{FF2B5EF4-FFF2-40B4-BE49-F238E27FC236}">
                  <a16:creationId xmlns:a16="http://schemas.microsoft.com/office/drawing/2014/main" id="{A38C9854-1E85-4109-B27D-63EE280130B2}"/>
                </a:ext>
              </a:extLst>
            </p:cNvPr>
            <p:cNvSpPr>
              <a:spLocks/>
            </p:cNvSpPr>
            <p:nvPr/>
          </p:nvSpPr>
          <p:spPr bwMode="auto">
            <a:xfrm>
              <a:off x="5015830" y="1466240"/>
              <a:ext cx="68613" cy="52656"/>
            </a:xfrm>
            <a:custGeom>
              <a:avLst/>
              <a:gdLst>
                <a:gd name="T0" fmla="*/ 6 w 9"/>
                <a:gd name="T1" fmla="*/ 3 h 7"/>
                <a:gd name="T2" fmla="*/ 0 w 9"/>
                <a:gd name="T3" fmla="*/ 6 h 7"/>
                <a:gd name="T4" fmla="*/ 7 w 9"/>
                <a:gd name="T5" fmla="*/ 0 h 7"/>
                <a:gd name="T6" fmla="*/ 7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1"/>
                    <a:pt x="7" y="0"/>
                  </a:cubicBezTo>
                  <a:cubicBezTo>
                    <a:pt x="9" y="0"/>
                    <a:pt x="8" y="2"/>
                    <a:pt x="7" y="2"/>
                  </a:cubicBezTo>
                  <a:cubicBezTo>
                    <a:pt x="7" y="2"/>
                    <a:pt x="7"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7" name="Freeform 1970">
              <a:extLst>
                <a:ext uri="{FF2B5EF4-FFF2-40B4-BE49-F238E27FC236}">
                  <a16:creationId xmlns:a16="http://schemas.microsoft.com/office/drawing/2014/main" id="{6E72C971-B9AD-484C-BD5F-37DCFC2FE173}"/>
                </a:ext>
              </a:extLst>
            </p:cNvPr>
            <p:cNvSpPr>
              <a:spLocks/>
            </p:cNvSpPr>
            <p:nvPr/>
          </p:nvSpPr>
          <p:spPr bwMode="auto">
            <a:xfrm>
              <a:off x="4908922" y="1496557"/>
              <a:ext cx="68613" cy="54252"/>
            </a:xfrm>
            <a:custGeom>
              <a:avLst/>
              <a:gdLst>
                <a:gd name="T0" fmla="*/ 6 w 9"/>
                <a:gd name="T1" fmla="*/ 3 h 7"/>
                <a:gd name="T2" fmla="*/ 0 w 9"/>
                <a:gd name="T3" fmla="*/ 5 h 7"/>
                <a:gd name="T4" fmla="*/ 8 w 9"/>
                <a:gd name="T5" fmla="*/ 0 h 7"/>
                <a:gd name="T6" fmla="*/ 8 w 9"/>
                <a:gd name="T7" fmla="*/ 1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5"/>
                    <a:pt x="0" y="7"/>
                    <a:pt x="0" y="5"/>
                  </a:cubicBezTo>
                  <a:cubicBezTo>
                    <a:pt x="0" y="4"/>
                    <a:pt x="5" y="0"/>
                    <a:pt x="8" y="0"/>
                  </a:cubicBezTo>
                  <a:cubicBezTo>
                    <a:pt x="9" y="0"/>
                    <a:pt x="9" y="1"/>
                    <a:pt x="8" y="1"/>
                  </a:cubicBezTo>
                  <a:cubicBezTo>
                    <a:pt x="7" y="2"/>
                    <a:pt x="7"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8" name="Freeform 1971">
              <a:extLst>
                <a:ext uri="{FF2B5EF4-FFF2-40B4-BE49-F238E27FC236}">
                  <a16:creationId xmlns:a16="http://schemas.microsoft.com/office/drawing/2014/main" id="{F6335EF6-38EE-4A08-B56D-EAEA6D38B6C8}"/>
                </a:ext>
              </a:extLst>
            </p:cNvPr>
            <p:cNvSpPr>
              <a:spLocks/>
            </p:cNvSpPr>
            <p:nvPr/>
          </p:nvSpPr>
          <p:spPr bwMode="auto">
            <a:xfrm>
              <a:off x="4830735" y="1518896"/>
              <a:ext cx="70209" cy="54252"/>
            </a:xfrm>
            <a:custGeom>
              <a:avLst/>
              <a:gdLst>
                <a:gd name="T0" fmla="*/ 6 w 9"/>
                <a:gd name="T1" fmla="*/ 3 h 7"/>
                <a:gd name="T2" fmla="*/ 0 w 9"/>
                <a:gd name="T3" fmla="*/ 6 h 7"/>
                <a:gd name="T4" fmla="*/ 8 w 9"/>
                <a:gd name="T5" fmla="*/ 0 h 7"/>
                <a:gd name="T6" fmla="*/ 8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0"/>
                    <a:pt x="8" y="0"/>
                  </a:cubicBezTo>
                  <a:cubicBezTo>
                    <a:pt x="9" y="0"/>
                    <a:pt x="8" y="1"/>
                    <a:pt x="8" y="2"/>
                  </a:cubicBezTo>
                  <a:cubicBezTo>
                    <a:pt x="7" y="2"/>
                    <a:pt x="7"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29" name="Freeform 1972">
              <a:extLst>
                <a:ext uri="{FF2B5EF4-FFF2-40B4-BE49-F238E27FC236}">
                  <a16:creationId xmlns:a16="http://schemas.microsoft.com/office/drawing/2014/main" id="{356E5873-CB9A-42AA-84E4-213AC6832BBE}"/>
                </a:ext>
              </a:extLst>
            </p:cNvPr>
            <p:cNvSpPr>
              <a:spLocks/>
            </p:cNvSpPr>
            <p:nvPr/>
          </p:nvSpPr>
          <p:spPr bwMode="auto">
            <a:xfrm>
              <a:off x="4800417" y="1504536"/>
              <a:ext cx="76591" cy="54252"/>
            </a:xfrm>
            <a:custGeom>
              <a:avLst/>
              <a:gdLst>
                <a:gd name="T0" fmla="*/ 6 w 10"/>
                <a:gd name="T1" fmla="*/ 3 h 7"/>
                <a:gd name="T2" fmla="*/ 0 w 10"/>
                <a:gd name="T3" fmla="*/ 6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0" y="7"/>
                    <a:pt x="0" y="6"/>
                  </a:cubicBezTo>
                  <a:cubicBezTo>
                    <a:pt x="0" y="5"/>
                    <a:pt x="6" y="1"/>
                    <a:pt x="9" y="0"/>
                  </a:cubicBezTo>
                  <a:cubicBezTo>
                    <a:pt x="9" y="0"/>
                    <a:pt x="10" y="0"/>
                    <a:pt x="9" y="1"/>
                  </a:cubicBezTo>
                  <a:cubicBezTo>
                    <a:pt x="8" y="2"/>
                    <a:pt x="8"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0" name="Freeform 1973">
              <a:extLst>
                <a:ext uri="{FF2B5EF4-FFF2-40B4-BE49-F238E27FC236}">
                  <a16:creationId xmlns:a16="http://schemas.microsoft.com/office/drawing/2014/main" id="{338A0B66-7B62-4BF0-B157-316885351067}"/>
                </a:ext>
              </a:extLst>
            </p:cNvPr>
            <p:cNvSpPr>
              <a:spLocks/>
            </p:cNvSpPr>
            <p:nvPr/>
          </p:nvSpPr>
          <p:spPr bwMode="auto">
            <a:xfrm>
              <a:off x="4854670" y="1442305"/>
              <a:ext cx="76591" cy="46274"/>
            </a:xfrm>
            <a:custGeom>
              <a:avLst/>
              <a:gdLst>
                <a:gd name="T0" fmla="*/ 6 w 10"/>
                <a:gd name="T1" fmla="*/ 3 h 6"/>
                <a:gd name="T2" fmla="*/ 0 w 10"/>
                <a:gd name="T3" fmla="*/ 6 h 6"/>
                <a:gd name="T4" fmla="*/ 9 w 10"/>
                <a:gd name="T5" fmla="*/ 0 h 6"/>
                <a:gd name="T6" fmla="*/ 9 w 10"/>
                <a:gd name="T7" fmla="*/ 1 h 6"/>
                <a:gd name="T8" fmla="*/ 6 w 10"/>
                <a:gd name="T9" fmla="*/ 3 h 6"/>
              </a:gdLst>
              <a:ahLst/>
              <a:cxnLst>
                <a:cxn ang="0">
                  <a:pos x="T0" y="T1"/>
                </a:cxn>
                <a:cxn ang="0">
                  <a:pos x="T2" y="T3"/>
                </a:cxn>
                <a:cxn ang="0">
                  <a:pos x="T4" y="T5"/>
                </a:cxn>
                <a:cxn ang="0">
                  <a:pos x="T6" y="T7"/>
                </a:cxn>
                <a:cxn ang="0">
                  <a:pos x="T8" y="T9"/>
                </a:cxn>
              </a:cxnLst>
              <a:rect l="0" t="0" r="r" b="b"/>
              <a:pathLst>
                <a:path w="10" h="6">
                  <a:moveTo>
                    <a:pt x="6" y="3"/>
                  </a:moveTo>
                  <a:cubicBezTo>
                    <a:pt x="3" y="5"/>
                    <a:pt x="0" y="6"/>
                    <a:pt x="0" y="6"/>
                  </a:cubicBezTo>
                  <a:cubicBezTo>
                    <a:pt x="0" y="5"/>
                    <a:pt x="7" y="1"/>
                    <a:pt x="9" y="0"/>
                  </a:cubicBezTo>
                  <a:cubicBezTo>
                    <a:pt x="9" y="0"/>
                    <a:pt x="10" y="0"/>
                    <a:pt x="9" y="1"/>
                  </a:cubicBezTo>
                  <a:cubicBezTo>
                    <a:pt x="9" y="1"/>
                    <a:pt x="8"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1" name="Freeform 1974">
              <a:extLst>
                <a:ext uri="{FF2B5EF4-FFF2-40B4-BE49-F238E27FC236}">
                  <a16:creationId xmlns:a16="http://schemas.microsoft.com/office/drawing/2014/main" id="{67A05430-B4D9-4575-9DB5-BC50BF5A7B14}"/>
                </a:ext>
              </a:extLst>
            </p:cNvPr>
            <p:cNvSpPr>
              <a:spLocks/>
            </p:cNvSpPr>
            <p:nvPr/>
          </p:nvSpPr>
          <p:spPr bwMode="auto">
            <a:xfrm>
              <a:off x="4770100" y="1480601"/>
              <a:ext cx="68613" cy="46274"/>
            </a:xfrm>
            <a:custGeom>
              <a:avLst/>
              <a:gdLst>
                <a:gd name="T0" fmla="*/ 6 w 9"/>
                <a:gd name="T1" fmla="*/ 3 h 6"/>
                <a:gd name="T2" fmla="*/ 0 w 9"/>
                <a:gd name="T3" fmla="*/ 6 h 6"/>
                <a:gd name="T4" fmla="*/ 9 w 9"/>
                <a:gd name="T5" fmla="*/ 0 h 6"/>
                <a:gd name="T6" fmla="*/ 9 w 9"/>
                <a:gd name="T7" fmla="*/ 0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6"/>
                  </a:cubicBezTo>
                  <a:cubicBezTo>
                    <a:pt x="0" y="5"/>
                    <a:pt x="6" y="0"/>
                    <a:pt x="9" y="0"/>
                  </a:cubicBezTo>
                  <a:cubicBezTo>
                    <a:pt x="9" y="0"/>
                    <a:pt x="9" y="0"/>
                    <a:pt x="9" y="0"/>
                  </a:cubicBezTo>
                  <a:cubicBezTo>
                    <a:pt x="8" y="1"/>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2" name="Freeform 1975">
              <a:extLst>
                <a:ext uri="{FF2B5EF4-FFF2-40B4-BE49-F238E27FC236}">
                  <a16:creationId xmlns:a16="http://schemas.microsoft.com/office/drawing/2014/main" id="{870A47EA-8CAE-4D13-BAD0-45EF38A131E6}"/>
                </a:ext>
              </a:extLst>
            </p:cNvPr>
            <p:cNvSpPr>
              <a:spLocks/>
            </p:cNvSpPr>
            <p:nvPr/>
          </p:nvSpPr>
          <p:spPr bwMode="auto">
            <a:xfrm>
              <a:off x="4969556" y="1411988"/>
              <a:ext cx="70209" cy="46274"/>
            </a:xfrm>
            <a:custGeom>
              <a:avLst/>
              <a:gdLst>
                <a:gd name="T0" fmla="*/ 6 w 9"/>
                <a:gd name="T1" fmla="*/ 3 h 6"/>
                <a:gd name="T2" fmla="*/ 0 w 9"/>
                <a:gd name="T3" fmla="*/ 5 h 6"/>
                <a:gd name="T4" fmla="*/ 8 w 9"/>
                <a:gd name="T5" fmla="*/ 0 h 6"/>
                <a:gd name="T6" fmla="*/ 9 w 9"/>
                <a:gd name="T7" fmla="*/ 1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5"/>
                  </a:cubicBezTo>
                  <a:cubicBezTo>
                    <a:pt x="0" y="4"/>
                    <a:pt x="6" y="0"/>
                    <a:pt x="8" y="0"/>
                  </a:cubicBezTo>
                  <a:cubicBezTo>
                    <a:pt x="9" y="0"/>
                    <a:pt x="9" y="0"/>
                    <a:pt x="9" y="1"/>
                  </a:cubicBezTo>
                  <a:cubicBezTo>
                    <a:pt x="8" y="1"/>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3" name="Freeform 1976">
              <a:extLst>
                <a:ext uri="{FF2B5EF4-FFF2-40B4-BE49-F238E27FC236}">
                  <a16:creationId xmlns:a16="http://schemas.microsoft.com/office/drawing/2014/main" id="{6BBDFA9E-CFD5-4CFD-8281-435580CF6130}"/>
                </a:ext>
              </a:extLst>
            </p:cNvPr>
            <p:cNvSpPr>
              <a:spLocks/>
            </p:cNvSpPr>
            <p:nvPr/>
          </p:nvSpPr>
          <p:spPr bwMode="auto">
            <a:xfrm>
              <a:off x="5124334" y="1365714"/>
              <a:ext cx="76591" cy="38296"/>
            </a:xfrm>
            <a:custGeom>
              <a:avLst/>
              <a:gdLst>
                <a:gd name="T0" fmla="*/ 7 w 10"/>
                <a:gd name="T1" fmla="*/ 2 h 5"/>
                <a:gd name="T2" fmla="*/ 1 w 10"/>
                <a:gd name="T3" fmla="*/ 4 h 5"/>
                <a:gd name="T4" fmla="*/ 9 w 10"/>
                <a:gd name="T5" fmla="*/ 0 h 5"/>
                <a:gd name="T6" fmla="*/ 9 w 10"/>
                <a:gd name="T7" fmla="*/ 1 h 5"/>
                <a:gd name="T8" fmla="*/ 7 w 10"/>
                <a:gd name="T9" fmla="*/ 2 h 5"/>
              </a:gdLst>
              <a:ahLst/>
              <a:cxnLst>
                <a:cxn ang="0">
                  <a:pos x="T0" y="T1"/>
                </a:cxn>
                <a:cxn ang="0">
                  <a:pos x="T2" y="T3"/>
                </a:cxn>
                <a:cxn ang="0">
                  <a:pos x="T4" y="T5"/>
                </a:cxn>
                <a:cxn ang="0">
                  <a:pos x="T6" y="T7"/>
                </a:cxn>
                <a:cxn ang="0">
                  <a:pos x="T8" y="T9"/>
                </a:cxn>
              </a:cxnLst>
              <a:rect l="0" t="0" r="r" b="b"/>
              <a:pathLst>
                <a:path w="10" h="5">
                  <a:moveTo>
                    <a:pt x="7" y="2"/>
                  </a:moveTo>
                  <a:cubicBezTo>
                    <a:pt x="4" y="4"/>
                    <a:pt x="0" y="5"/>
                    <a:pt x="1" y="4"/>
                  </a:cubicBezTo>
                  <a:cubicBezTo>
                    <a:pt x="1" y="3"/>
                    <a:pt x="6" y="0"/>
                    <a:pt x="9" y="0"/>
                  </a:cubicBezTo>
                  <a:cubicBezTo>
                    <a:pt x="9" y="0"/>
                    <a:pt x="10" y="0"/>
                    <a:pt x="9" y="1"/>
                  </a:cubicBezTo>
                  <a:cubicBezTo>
                    <a:pt x="8" y="1"/>
                    <a:pt x="7" y="2"/>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4" name="Freeform 1977">
              <a:extLst>
                <a:ext uri="{FF2B5EF4-FFF2-40B4-BE49-F238E27FC236}">
                  <a16:creationId xmlns:a16="http://schemas.microsoft.com/office/drawing/2014/main" id="{85FB2E94-C1DC-496D-9C5D-693863F37D27}"/>
                </a:ext>
              </a:extLst>
            </p:cNvPr>
            <p:cNvSpPr>
              <a:spLocks/>
            </p:cNvSpPr>
            <p:nvPr/>
          </p:nvSpPr>
          <p:spPr bwMode="auto">
            <a:xfrm>
              <a:off x="5146673" y="1381670"/>
              <a:ext cx="62230" cy="46274"/>
            </a:xfrm>
            <a:custGeom>
              <a:avLst/>
              <a:gdLst>
                <a:gd name="T0" fmla="*/ 6 w 8"/>
                <a:gd name="T1" fmla="*/ 3 h 6"/>
                <a:gd name="T2" fmla="*/ 0 w 8"/>
                <a:gd name="T3" fmla="*/ 5 h 6"/>
                <a:gd name="T4" fmla="*/ 8 w 8"/>
                <a:gd name="T5" fmla="*/ 0 h 6"/>
                <a:gd name="T6" fmla="*/ 8 w 8"/>
                <a:gd name="T7" fmla="*/ 1 h 6"/>
                <a:gd name="T8" fmla="*/ 6 w 8"/>
                <a:gd name="T9" fmla="*/ 3 h 6"/>
              </a:gdLst>
              <a:ahLst/>
              <a:cxnLst>
                <a:cxn ang="0">
                  <a:pos x="T0" y="T1"/>
                </a:cxn>
                <a:cxn ang="0">
                  <a:pos x="T2" y="T3"/>
                </a:cxn>
                <a:cxn ang="0">
                  <a:pos x="T4" y="T5"/>
                </a:cxn>
                <a:cxn ang="0">
                  <a:pos x="T6" y="T7"/>
                </a:cxn>
                <a:cxn ang="0">
                  <a:pos x="T8" y="T9"/>
                </a:cxn>
              </a:cxnLst>
              <a:rect l="0" t="0" r="r" b="b"/>
              <a:pathLst>
                <a:path w="8" h="6">
                  <a:moveTo>
                    <a:pt x="6" y="3"/>
                  </a:moveTo>
                  <a:cubicBezTo>
                    <a:pt x="3" y="4"/>
                    <a:pt x="0" y="6"/>
                    <a:pt x="0" y="5"/>
                  </a:cubicBezTo>
                  <a:cubicBezTo>
                    <a:pt x="0" y="4"/>
                    <a:pt x="5" y="0"/>
                    <a:pt x="8" y="0"/>
                  </a:cubicBezTo>
                  <a:cubicBezTo>
                    <a:pt x="8" y="0"/>
                    <a:pt x="8" y="0"/>
                    <a:pt x="8" y="1"/>
                  </a:cubicBezTo>
                  <a:cubicBezTo>
                    <a:pt x="7" y="2"/>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5" name="Freeform 1978">
              <a:extLst>
                <a:ext uri="{FF2B5EF4-FFF2-40B4-BE49-F238E27FC236}">
                  <a16:creationId xmlns:a16="http://schemas.microsoft.com/office/drawing/2014/main" id="{571344DA-D497-4644-8043-4927A081BA0D}"/>
                </a:ext>
              </a:extLst>
            </p:cNvPr>
            <p:cNvSpPr>
              <a:spLocks/>
            </p:cNvSpPr>
            <p:nvPr/>
          </p:nvSpPr>
          <p:spPr bwMode="auto">
            <a:xfrm>
              <a:off x="5208904" y="1388053"/>
              <a:ext cx="68613" cy="39891"/>
            </a:xfrm>
            <a:custGeom>
              <a:avLst/>
              <a:gdLst>
                <a:gd name="T0" fmla="*/ 6 w 9"/>
                <a:gd name="T1" fmla="*/ 2 h 5"/>
                <a:gd name="T2" fmla="*/ 0 w 9"/>
                <a:gd name="T3" fmla="*/ 4 h 5"/>
                <a:gd name="T4" fmla="*/ 8 w 9"/>
                <a:gd name="T5" fmla="*/ 0 h 5"/>
                <a:gd name="T6" fmla="*/ 8 w 9"/>
                <a:gd name="T7" fmla="*/ 1 h 5"/>
                <a:gd name="T8" fmla="*/ 6 w 9"/>
                <a:gd name="T9" fmla="*/ 2 h 5"/>
              </a:gdLst>
              <a:ahLst/>
              <a:cxnLst>
                <a:cxn ang="0">
                  <a:pos x="T0" y="T1"/>
                </a:cxn>
                <a:cxn ang="0">
                  <a:pos x="T2" y="T3"/>
                </a:cxn>
                <a:cxn ang="0">
                  <a:pos x="T4" y="T5"/>
                </a:cxn>
                <a:cxn ang="0">
                  <a:pos x="T6" y="T7"/>
                </a:cxn>
                <a:cxn ang="0">
                  <a:pos x="T8" y="T9"/>
                </a:cxn>
              </a:cxnLst>
              <a:rect l="0" t="0" r="r" b="b"/>
              <a:pathLst>
                <a:path w="9" h="5">
                  <a:moveTo>
                    <a:pt x="6" y="2"/>
                  </a:moveTo>
                  <a:cubicBezTo>
                    <a:pt x="4" y="4"/>
                    <a:pt x="0" y="5"/>
                    <a:pt x="0" y="4"/>
                  </a:cubicBezTo>
                  <a:cubicBezTo>
                    <a:pt x="0" y="3"/>
                    <a:pt x="5" y="0"/>
                    <a:pt x="8" y="0"/>
                  </a:cubicBezTo>
                  <a:cubicBezTo>
                    <a:pt x="9" y="0"/>
                    <a:pt x="8" y="1"/>
                    <a:pt x="8" y="1"/>
                  </a:cubicBezTo>
                  <a:cubicBezTo>
                    <a:pt x="7" y="1"/>
                    <a:pt x="7" y="2"/>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6" name="Freeform 1979">
              <a:extLst>
                <a:ext uri="{FF2B5EF4-FFF2-40B4-BE49-F238E27FC236}">
                  <a16:creationId xmlns:a16="http://schemas.microsoft.com/office/drawing/2014/main" id="{1E2474CE-1C35-4469-BD36-212F2EA15288}"/>
                </a:ext>
              </a:extLst>
            </p:cNvPr>
            <p:cNvSpPr>
              <a:spLocks/>
            </p:cNvSpPr>
            <p:nvPr/>
          </p:nvSpPr>
          <p:spPr bwMode="auto">
            <a:xfrm>
              <a:off x="5170608" y="1450283"/>
              <a:ext cx="68613" cy="46274"/>
            </a:xfrm>
            <a:custGeom>
              <a:avLst/>
              <a:gdLst>
                <a:gd name="T0" fmla="*/ 7 w 9"/>
                <a:gd name="T1" fmla="*/ 2 h 6"/>
                <a:gd name="T2" fmla="*/ 0 w 9"/>
                <a:gd name="T3" fmla="*/ 5 h 6"/>
                <a:gd name="T4" fmla="*/ 7 w 9"/>
                <a:gd name="T5" fmla="*/ 0 h 6"/>
                <a:gd name="T6" fmla="*/ 7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0" y="5"/>
                  </a:cubicBezTo>
                  <a:cubicBezTo>
                    <a:pt x="0" y="3"/>
                    <a:pt x="4" y="0"/>
                    <a:pt x="7" y="0"/>
                  </a:cubicBezTo>
                  <a:cubicBezTo>
                    <a:pt x="9" y="0"/>
                    <a:pt x="7" y="2"/>
                    <a:pt x="7" y="2"/>
                  </a:cubicBezTo>
                  <a:cubicBezTo>
                    <a:pt x="7" y="2"/>
                    <a:pt x="7" y="2"/>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7" name="Freeform 1980">
              <a:extLst>
                <a:ext uri="{FF2B5EF4-FFF2-40B4-BE49-F238E27FC236}">
                  <a16:creationId xmlns:a16="http://schemas.microsoft.com/office/drawing/2014/main" id="{23173A95-6000-46C3-9E90-4A010E3330E6}"/>
                </a:ext>
              </a:extLst>
            </p:cNvPr>
            <p:cNvSpPr>
              <a:spLocks/>
            </p:cNvSpPr>
            <p:nvPr/>
          </p:nvSpPr>
          <p:spPr bwMode="auto">
            <a:xfrm>
              <a:off x="5200925" y="1466240"/>
              <a:ext cx="68613" cy="52656"/>
            </a:xfrm>
            <a:custGeom>
              <a:avLst/>
              <a:gdLst>
                <a:gd name="T0" fmla="*/ 7 w 9"/>
                <a:gd name="T1" fmla="*/ 3 h 7"/>
                <a:gd name="T2" fmla="*/ 0 w 9"/>
                <a:gd name="T3" fmla="*/ 5 h 7"/>
                <a:gd name="T4" fmla="*/ 7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4" y="5"/>
                    <a:pt x="0" y="7"/>
                    <a:pt x="0" y="5"/>
                  </a:cubicBezTo>
                  <a:cubicBezTo>
                    <a:pt x="0" y="3"/>
                    <a:pt x="4" y="0"/>
                    <a:pt x="7" y="0"/>
                  </a:cubicBezTo>
                  <a:cubicBezTo>
                    <a:pt x="9" y="0"/>
                    <a:pt x="8"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8" name="Freeform 1981">
              <a:extLst>
                <a:ext uri="{FF2B5EF4-FFF2-40B4-BE49-F238E27FC236}">
                  <a16:creationId xmlns:a16="http://schemas.microsoft.com/office/drawing/2014/main" id="{950FD890-7E75-4737-819B-DBB0C1E9D87C}"/>
                </a:ext>
              </a:extLst>
            </p:cNvPr>
            <p:cNvSpPr>
              <a:spLocks/>
            </p:cNvSpPr>
            <p:nvPr/>
          </p:nvSpPr>
          <p:spPr bwMode="auto">
            <a:xfrm>
              <a:off x="5231243" y="1496557"/>
              <a:ext cx="62230" cy="54252"/>
            </a:xfrm>
            <a:custGeom>
              <a:avLst/>
              <a:gdLst>
                <a:gd name="T0" fmla="*/ 6 w 8"/>
                <a:gd name="T1" fmla="*/ 3 h 7"/>
                <a:gd name="T2" fmla="*/ 0 w 8"/>
                <a:gd name="T3" fmla="*/ 5 h 7"/>
                <a:gd name="T4" fmla="*/ 6 w 8"/>
                <a:gd name="T5" fmla="*/ 0 h 7"/>
                <a:gd name="T6" fmla="*/ 6 w 8"/>
                <a:gd name="T7" fmla="*/ 3 h 7"/>
              </a:gdLst>
              <a:ahLst/>
              <a:cxnLst>
                <a:cxn ang="0">
                  <a:pos x="T0" y="T1"/>
                </a:cxn>
                <a:cxn ang="0">
                  <a:pos x="T2" y="T3"/>
                </a:cxn>
                <a:cxn ang="0">
                  <a:pos x="T4" y="T5"/>
                </a:cxn>
                <a:cxn ang="0">
                  <a:pos x="T6" y="T7"/>
                </a:cxn>
              </a:cxnLst>
              <a:rect l="0" t="0" r="r" b="b"/>
              <a:pathLst>
                <a:path w="8" h="7">
                  <a:moveTo>
                    <a:pt x="6" y="3"/>
                  </a:moveTo>
                  <a:cubicBezTo>
                    <a:pt x="4" y="6"/>
                    <a:pt x="0" y="7"/>
                    <a:pt x="0" y="5"/>
                  </a:cubicBezTo>
                  <a:cubicBezTo>
                    <a:pt x="0" y="3"/>
                    <a:pt x="3" y="0"/>
                    <a:pt x="6" y="0"/>
                  </a:cubicBezTo>
                  <a:cubicBezTo>
                    <a:pt x="8" y="0"/>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39" name="Freeform 1982">
              <a:extLst>
                <a:ext uri="{FF2B5EF4-FFF2-40B4-BE49-F238E27FC236}">
                  <a16:creationId xmlns:a16="http://schemas.microsoft.com/office/drawing/2014/main" id="{6AFBBA95-C17F-41FF-9947-36501BA41FF8}"/>
                </a:ext>
              </a:extLst>
            </p:cNvPr>
            <p:cNvSpPr>
              <a:spLocks/>
            </p:cNvSpPr>
            <p:nvPr/>
          </p:nvSpPr>
          <p:spPr bwMode="auto">
            <a:xfrm>
              <a:off x="5293473" y="1496557"/>
              <a:ext cx="68613" cy="54252"/>
            </a:xfrm>
            <a:custGeom>
              <a:avLst/>
              <a:gdLst>
                <a:gd name="T0" fmla="*/ 7 w 9"/>
                <a:gd name="T1" fmla="*/ 4 h 7"/>
                <a:gd name="T2" fmla="*/ 0 w 9"/>
                <a:gd name="T3" fmla="*/ 5 h 7"/>
                <a:gd name="T4" fmla="*/ 6 w 9"/>
                <a:gd name="T5" fmla="*/ 0 h 7"/>
                <a:gd name="T6" fmla="*/ 7 w 9"/>
                <a:gd name="T7" fmla="*/ 4 h 7"/>
              </a:gdLst>
              <a:ahLst/>
              <a:cxnLst>
                <a:cxn ang="0">
                  <a:pos x="T0" y="T1"/>
                </a:cxn>
                <a:cxn ang="0">
                  <a:pos x="T2" y="T3"/>
                </a:cxn>
                <a:cxn ang="0">
                  <a:pos x="T4" y="T5"/>
                </a:cxn>
                <a:cxn ang="0">
                  <a:pos x="T6" y="T7"/>
                </a:cxn>
              </a:cxnLst>
              <a:rect l="0" t="0" r="r" b="b"/>
              <a:pathLst>
                <a:path w="9" h="7">
                  <a:moveTo>
                    <a:pt x="7" y="4"/>
                  </a:moveTo>
                  <a:cubicBezTo>
                    <a:pt x="5" y="6"/>
                    <a:pt x="1" y="7"/>
                    <a:pt x="0" y="5"/>
                  </a:cubicBezTo>
                  <a:cubicBezTo>
                    <a:pt x="0" y="4"/>
                    <a:pt x="3" y="1"/>
                    <a:pt x="6" y="0"/>
                  </a:cubicBezTo>
                  <a:cubicBezTo>
                    <a:pt x="9" y="0"/>
                    <a:pt x="8"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0" name="Freeform 1983">
              <a:extLst>
                <a:ext uri="{FF2B5EF4-FFF2-40B4-BE49-F238E27FC236}">
                  <a16:creationId xmlns:a16="http://schemas.microsoft.com/office/drawing/2014/main" id="{4F6A524A-EF40-471A-98DF-74A06A6EB848}"/>
                </a:ext>
              </a:extLst>
            </p:cNvPr>
            <p:cNvSpPr>
              <a:spLocks/>
            </p:cNvSpPr>
            <p:nvPr/>
          </p:nvSpPr>
          <p:spPr bwMode="auto">
            <a:xfrm>
              <a:off x="5362086" y="1496557"/>
              <a:ext cx="62230" cy="54252"/>
            </a:xfrm>
            <a:custGeom>
              <a:avLst/>
              <a:gdLst>
                <a:gd name="T0" fmla="*/ 7 w 8"/>
                <a:gd name="T1" fmla="*/ 3 h 7"/>
                <a:gd name="T2" fmla="*/ 0 w 8"/>
                <a:gd name="T3" fmla="*/ 5 h 7"/>
                <a:gd name="T4" fmla="*/ 6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5" y="6"/>
                    <a:pt x="0" y="7"/>
                    <a:pt x="0" y="5"/>
                  </a:cubicBezTo>
                  <a:cubicBezTo>
                    <a:pt x="0" y="3"/>
                    <a:pt x="3" y="0"/>
                    <a:pt x="6" y="0"/>
                  </a:cubicBezTo>
                  <a:cubicBezTo>
                    <a:pt x="8" y="0"/>
                    <a:pt x="8"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1" name="Freeform 1984">
              <a:extLst>
                <a:ext uri="{FF2B5EF4-FFF2-40B4-BE49-F238E27FC236}">
                  <a16:creationId xmlns:a16="http://schemas.microsoft.com/office/drawing/2014/main" id="{858BF617-E6F6-4E3F-874D-64101FFE0161}"/>
                </a:ext>
              </a:extLst>
            </p:cNvPr>
            <p:cNvSpPr>
              <a:spLocks/>
            </p:cNvSpPr>
            <p:nvPr/>
          </p:nvSpPr>
          <p:spPr bwMode="auto">
            <a:xfrm>
              <a:off x="5424316" y="1496557"/>
              <a:ext cx="68613" cy="54252"/>
            </a:xfrm>
            <a:custGeom>
              <a:avLst/>
              <a:gdLst>
                <a:gd name="T0" fmla="*/ 7 w 9"/>
                <a:gd name="T1" fmla="*/ 3 h 7"/>
                <a:gd name="T2" fmla="*/ 1 w 9"/>
                <a:gd name="T3" fmla="*/ 5 h 7"/>
                <a:gd name="T4" fmla="*/ 6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6" y="6"/>
                    <a:pt x="1" y="7"/>
                    <a:pt x="1" y="5"/>
                  </a:cubicBezTo>
                  <a:cubicBezTo>
                    <a:pt x="0" y="3"/>
                    <a:pt x="3" y="0"/>
                    <a:pt x="6" y="0"/>
                  </a:cubicBezTo>
                  <a:cubicBezTo>
                    <a:pt x="9" y="0"/>
                    <a:pt x="8"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2" name="Freeform 1985">
              <a:extLst>
                <a:ext uri="{FF2B5EF4-FFF2-40B4-BE49-F238E27FC236}">
                  <a16:creationId xmlns:a16="http://schemas.microsoft.com/office/drawing/2014/main" id="{6FB5A4C2-2C0B-4007-8252-58A7F40DE19C}"/>
                </a:ext>
              </a:extLst>
            </p:cNvPr>
            <p:cNvSpPr>
              <a:spLocks/>
            </p:cNvSpPr>
            <p:nvPr/>
          </p:nvSpPr>
          <p:spPr bwMode="auto">
            <a:xfrm>
              <a:off x="5192947" y="1581127"/>
              <a:ext cx="68613" cy="62230"/>
            </a:xfrm>
            <a:custGeom>
              <a:avLst/>
              <a:gdLst>
                <a:gd name="T0" fmla="*/ 7 w 9"/>
                <a:gd name="T1" fmla="*/ 4 h 8"/>
                <a:gd name="T2" fmla="*/ 0 w 9"/>
                <a:gd name="T3" fmla="*/ 6 h 8"/>
                <a:gd name="T4" fmla="*/ 6 w 9"/>
                <a:gd name="T5" fmla="*/ 0 h 8"/>
                <a:gd name="T6" fmla="*/ 7 w 9"/>
                <a:gd name="T7" fmla="*/ 4 h 8"/>
              </a:gdLst>
              <a:ahLst/>
              <a:cxnLst>
                <a:cxn ang="0">
                  <a:pos x="T0" y="T1"/>
                </a:cxn>
                <a:cxn ang="0">
                  <a:pos x="T2" y="T3"/>
                </a:cxn>
                <a:cxn ang="0">
                  <a:pos x="T4" y="T5"/>
                </a:cxn>
                <a:cxn ang="0">
                  <a:pos x="T6" y="T7"/>
                </a:cxn>
              </a:cxnLst>
              <a:rect l="0" t="0" r="r" b="b"/>
              <a:pathLst>
                <a:path w="9" h="8">
                  <a:moveTo>
                    <a:pt x="7" y="4"/>
                  </a:moveTo>
                  <a:cubicBezTo>
                    <a:pt x="5" y="7"/>
                    <a:pt x="0" y="8"/>
                    <a:pt x="0" y="6"/>
                  </a:cubicBezTo>
                  <a:cubicBezTo>
                    <a:pt x="0" y="4"/>
                    <a:pt x="3" y="1"/>
                    <a:pt x="6" y="0"/>
                  </a:cubicBezTo>
                  <a:cubicBezTo>
                    <a:pt x="9" y="0"/>
                    <a:pt x="8"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3" name="Freeform 1986">
              <a:extLst>
                <a:ext uri="{FF2B5EF4-FFF2-40B4-BE49-F238E27FC236}">
                  <a16:creationId xmlns:a16="http://schemas.microsoft.com/office/drawing/2014/main" id="{08D206A2-F7D4-40B8-A07F-0EB9D712F1C3}"/>
                </a:ext>
              </a:extLst>
            </p:cNvPr>
            <p:cNvSpPr>
              <a:spLocks/>
            </p:cNvSpPr>
            <p:nvPr/>
          </p:nvSpPr>
          <p:spPr bwMode="auto">
            <a:xfrm>
              <a:off x="5108378" y="1649740"/>
              <a:ext cx="76591" cy="62230"/>
            </a:xfrm>
            <a:custGeom>
              <a:avLst/>
              <a:gdLst>
                <a:gd name="T0" fmla="*/ 8 w 10"/>
                <a:gd name="T1" fmla="*/ 4 h 8"/>
                <a:gd name="T2" fmla="*/ 1 w 10"/>
                <a:gd name="T3" fmla="*/ 6 h 8"/>
                <a:gd name="T4" fmla="*/ 7 w 10"/>
                <a:gd name="T5" fmla="*/ 0 h 8"/>
                <a:gd name="T6" fmla="*/ 8 w 10"/>
                <a:gd name="T7" fmla="*/ 4 h 8"/>
              </a:gdLst>
              <a:ahLst/>
              <a:cxnLst>
                <a:cxn ang="0">
                  <a:pos x="T0" y="T1"/>
                </a:cxn>
                <a:cxn ang="0">
                  <a:pos x="T2" y="T3"/>
                </a:cxn>
                <a:cxn ang="0">
                  <a:pos x="T4" y="T5"/>
                </a:cxn>
                <a:cxn ang="0">
                  <a:pos x="T6" y="T7"/>
                </a:cxn>
              </a:cxnLst>
              <a:rect l="0" t="0" r="r" b="b"/>
              <a:pathLst>
                <a:path w="10" h="8">
                  <a:moveTo>
                    <a:pt x="8" y="4"/>
                  </a:moveTo>
                  <a:cubicBezTo>
                    <a:pt x="6" y="7"/>
                    <a:pt x="1" y="8"/>
                    <a:pt x="1" y="6"/>
                  </a:cubicBezTo>
                  <a:cubicBezTo>
                    <a:pt x="0" y="4"/>
                    <a:pt x="4" y="1"/>
                    <a:pt x="7" y="0"/>
                  </a:cubicBezTo>
                  <a:cubicBezTo>
                    <a:pt x="10"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4" name="Freeform 1987">
              <a:extLst>
                <a:ext uri="{FF2B5EF4-FFF2-40B4-BE49-F238E27FC236}">
                  <a16:creationId xmlns:a16="http://schemas.microsoft.com/office/drawing/2014/main" id="{5BC5679D-98FC-42EA-B412-08876B76728E}"/>
                </a:ext>
              </a:extLst>
            </p:cNvPr>
            <p:cNvSpPr>
              <a:spLocks/>
            </p:cNvSpPr>
            <p:nvPr/>
          </p:nvSpPr>
          <p:spPr bwMode="auto">
            <a:xfrm>
              <a:off x="5176991" y="1673674"/>
              <a:ext cx="70209" cy="60635"/>
            </a:xfrm>
            <a:custGeom>
              <a:avLst/>
              <a:gdLst>
                <a:gd name="T0" fmla="*/ 8 w 9"/>
                <a:gd name="T1" fmla="*/ 4 h 8"/>
                <a:gd name="T2" fmla="*/ 0 w 9"/>
                <a:gd name="T3" fmla="*/ 6 h 8"/>
                <a:gd name="T4" fmla="*/ 6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0" y="6"/>
                  </a:cubicBezTo>
                  <a:cubicBezTo>
                    <a:pt x="0" y="4"/>
                    <a:pt x="3" y="0"/>
                    <a:pt x="6" y="0"/>
                  </a:cubicBezTo>
                  <a:cubicBezTo>
                    <a:pt x="9"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5" name="Freeform 1988">
              <a:extLst>
                <a:ext uri="{FF2B5EF4-FFF2-40B4-BE49-F238E27FC236}">
                  <a16:creationId xmlns:a16="http://schemas.microsoft.com/office/drawing/2014/main" id="{317C6A4C-2723-4452-9997-9E4D0C460359}"/>
                </a:ext>
              </a:extLst>
            </p:cNvPr>
            <p:cNvSpPr>
              <a:spLocks/>
            </p:cNvSpPr>
            <p:nvPr/>
          </p:nvSpPr>
          <p:spPr bwMode="auto">
            <a:xfrm>
              <a:off x="5231243" y="1696013"/>
              <a:ext cx="76591" cy="62230"/>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7" y="7"/>
                    <a:pt x="2" y="8"/>
                    <a:pt x="1" y="6"/>
                  </a:cubicBezTo>
                  <a:cubicBezTo>
                    <a:pt x="0" y="4"/>
                    <a:pt x="3" y="0"/>
                    <a:pt x="7" y="0"/>
                  </a:cubicBezTo>
                  <a:cubicBezTo>
                    <a:pt x="10"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6" name="Freeform 1989">
              <a:extLst>
                <a:ext uri="{FF2B5EF4-FFF2-40B4-BE49-F238E27FC236}">
                  <a16:creationId xmlns:a16="http://schemas.microsoft.com/office/drawing/2014/main" id="{1C2132D2-346B-44B7-9E57-1AB59E0177D2}"/>
                </a:ext>
              </a:extLst>
            </p:cNvPr>
            <p:cNvSpPr>
              <a:spLocks/>
            </p:cNvSpPr>
            <p:nvPr/>
          </p:nvSpPr>
          <p:spPr bwMode="auto">
            <a:xfrm>
              <a:off x="5261560" y="1611444"/>
              <a:ext cx="70209" cy="62230"/>
            </a:xfrm>
            <a:custGeom>
              <a:avLst/>
              <a:gdLst>
                <a:gd name="T0" fmla="*/ 8 w 9"/>
                <a:gd name="T1" fmla="*/ 4 h 8"/>
                <a:gd name="T2" fmla="*/ 1 w 9"/>
                <a:gd name="T3" fmla="*/ 6 h 8"/>
                <a:gd name="T4" fmla="*/ 7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1" y="6"/>
                  </a:cubicBezTo>
                  <a:cubicBezTo>
                    <a:pt x="0" y="4"/>
                    <a:pt x="3" y="0"/>
                    <a:pt x="7" y="0"/>
                  </a:cubicBezTo>
                  <a:cubicBezTo>
                    <a:pt x="9" y="0"/>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7" name="Freeform 1990">
              <a:extLst>
                <a:ext uri="{FF2B5EF4-FFF2-40B4-BE49-F238E27FC236}">
                  <a16:creationId xmlns:a16="http://schemas.microsoft.com/office/drawing/2014/main" id="{17CA0B06-60CD-4651-AE44-B5B5DB838C63}"/>
                </a:ext>
              </a:extLst>
            </p:cNvPr>
            <p:cNvSpPr>
              <a:spLocks/>
            </p:cNvSpPr>
            <p:nvPr/>
          </p:nvSpPr>
          <p:spPr bwMode="auto">
            <a:xfrm>
              <a:off x="5323790" y="1643357"/>
              <a:ext cx="68613" cy="60635"/>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3" y="0"/>
                    <a:pt x="6" y="0"/>
                  </a:cubicBezTo>
                  <a:cubicBezTo>
                    <a:pt x="9"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8" name="Freeform 1991">
              <a:extLst>
                <a:ext uri="{FF2B5EF4-FFF2-40B4-BE49-F238E27FC236}">
                  <a16:creationId xmlns:a16="http://schemas.microsoft.com/office/drawing/2014/main" id="{A2770E5B-2FCC-4679-931D-7E0C866B4C00}"/>
                </a:ext>
              </a:extLst>
            </p:cNvPr>
            <p:cNvSpPr>
              <a:spLocks/>
            </p:cNvSpPr>
            <p:nvPr/>
          </p:nvSpPr>
          <p:spPr bwMode="auto">
            <a:xfrm>
              <a:off x="5307834" y="1719948"/>
              <a:ext cx="70209" cy="60635"/>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1" y="8"/>
                    <a:pt x="1" y="5"/>
                  </a:cubicBezTo>
                  <a:cubicBezTo>
                    <a:pt x="0" y="3"/>
                    <a:pt x="3" y="0"/>
                    <a:pt x="6" y="0"/>
                  </a:cubicBezTo>
                  <a:cubicBezTo>
                    <a:pt x="9"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49" name="Freeform 1992">
              <a:extLst>
                <a:ext uri="{FF2B5EF4-FFF2-40B4-BE49-F238E27FC236}">
                  <a16:creationId xmlns:a16="http://schemas.microsoft.com/office/drawing/2014/main" id="{F81845EB-AFAA-48DD-90EA-CEC1C4124468}"/>
                </a:ext>
              </a:extLst>
            </p:cNvPr>
            <p:cNvSpPr>
              <a:spLocks/>
            </p:cNvSpPr>
            <p:nvPr/>
          </p:nvSpPr>
          <p:spPr bwMode="auto">
            <a:xfrm>
              <a:off x="5392403" y="1649740"/>
              <a:ext cx="70209" cy="70209"/>
            </a:xfrm>
            <a:custGeom>
              <a:avLst/>
              <a:gdLst>
                <a:gd name="T0" fmla="*/ 9 w 9"/>
                <a:gd name="T1" fmla="*/ 4 h 9"/>
                <a:gd name="T2" fmla="*/ 1 w 9"/>
                <a:gd name="T3" fmla="*/ 6 h 9"/>
                <a:gd name="T4" fmla="*/ 7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7" y="7"/>
                    <a:pt x="2" y="9"/>
                    <a:pt x="1" y="6"/>
                  </a:cubicBezTo>
                  <a:cubicBezTo>
                    <a:pt x="0" y="4"/>
                    <a:pt x="3" y="1"/>
                    <a:pt x="7" y="0"/>
                  </a:cubicBezTo>
                  <a:cubicBezTo>
                    <a:pt x="9" y="0"/>
                    <a:pt x="9"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0" name="Freeform 1993">
              <a:extLst>
                <a:ext uri="{FF2B5EF4-FFF2-40B4-BE49-F238E27FC236}">
                  <a16:creationId xmlns:a16="http://schemas.microsoft.com/office/drawing/2014/main" id="{F6FF566A-DC50-4792-B7A3-C31BEA664735}"/>
                </a:ext>
              </a:extLst>
            </p:cNvPr>
            <p:cNvSpPr>
              <a:spLocks/>
            </p:cNvSpPr>
            <p:nvPr/>
          </p:nvSpPr>
          <p:spPr bwMode="auto">
            <a:xfrm>
              <a:off x="5408360" y="1581127"/>
              <a:ext cx="68613" cy="62230"/>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1" y="5"/>
                  </a:cubicBezTo>
                  <a:cubicBezTo>
                    <a:pt x="0" y="3"/>
                    <a:pt x="3" y="0"/>
                    <a:pt x="6" y="0"/>
                  </a:cubicBezTo>
                  <a:cubicBezTo>
                    <a:pt x="9"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1" name="Freeform 1994">
              <a:extLst>
                <a:ext uri="{FF2B5EF4-FFF2-40B4-BE49-F238E27FC236}">
                  <a16:creationId xmlns:a16="http://schemas.microsoft.com/office/drawing/2014/main" id="{E7F8D2B0-CCCA-446A-AF5E-C6EC7368227A}"/>
                </a:ext>
              </a:extLst>
            </p:cNvPr>
            <p:cNvSpPr>
              <a:spLocks/>
            </p:cNvSpPr>
            <p:nvPr/>
          </p:nvSpPr>
          <p:spPr bwMode="auto">
            <a:xfrm>
              <a:off x="5484951" y="1643357"/>
              <a:ext cx="68613" cy="60635"/>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2" y="8"/>
                    <a:pt x="1" y="5"/>
                  </a:cubicBezTo>
                  <a:cubicBezTo>
                    <a:pt x="0" y="3"/>
                    <a:pt x="3" y="0"/>
                    <a:pt x="6" y="0"/>
                  </a:cubicBezTo>
                  <a:cubicBezTo>
                    <a:pt x="9"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2" name="Freeform 1995">
              <a:extLst>
                <a:ext uri="{FF2B5EF4-FFF2-40B4-BE49-F238E27FC236}">
                  <a16:creationId xmlns:a16="http://schemas.microsoft.com/office/drawing/2014/main" id="{5A5F4CB0-59C6-4D66-9DFE-973B89EF55E0}"/>
                </a:ext>
              </a:extLst>
            </p:cNvPr>
            <p:cNvSpPr>
              <a:spLocks/>
            </p:cNvSpPr>
            <p:nvPr/>
          </p:nvSpPr>
          <p:spPr bwMode="auto">
            <a:xfrm>
              <a:off x="5424316" y="1719948"/>
              <a:ext cx="68613" cy="60635"/>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2" y="0"/>
                    <a:pt x="6" y="0"/>
                  </a:cubicBezTo>
                  <a:cubicBezTo>
                    <a:pt x="9" y="0"/>
                    <a:pt x="9"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3" name="Freeform 1996">
              <a:extLst>
                <a:ext uri="{FF2B5EF4-FFF2-40B4-BE49-F238E27FC236}">
                  <a16:creationId xmlns:a16="http://schemas.microsoft.com/office/drawing/2014/main" id="{DDD9AAAC-FB0B-4AA7-9B4C-4CA17D4CDD4A}"/>
                </a:ext>
              </a:extLst>
            </p:cNvPr>
            <p:cNvSpPr>
              <a:spLocks/>
            </p:cNvSpPr>
            <p:nvPr/>
          </p:nvSpPr>
          <p:spPr bwMode="auto">
            <a:xfrm>
              <a:off x="5547181" y="1688035"/>
              <a:ext cx="76591" cy="62230"/>
            </a:xfrm>
            <a:custGeom>
              <a:avLst/>
              <a:gdLst>
                <a:gd name="T0" fmla="*/ 9 w 10"/>
                <a:gd name="T1" fmla="*/ 3 h 8"/>
                <a:gd name="T2" fmla="*/ 1 w 10"/>
                <a:gd name="T3" fmla="*/ 5 h 8"/>
                <a:gd name="T4" fmla="*/ 6 w 10"/>
                <a:gd name="T5" fmla="*/ 0 h 8"/>
                <a:gd name="T6" fmla="*/ 9 w 10"/>
                <a:gd name="T7" fmla="*/ 3 h 8"/>
              </a:gdLst>
              <a:ahLst/>
              <a:cxnLst>
                <a:cxn ang="0">
                  <a:pos x="T0" y="T1"/>
                </a:cxn>
                <a:cxn ang="0">
                  <a:pos x="T2" y="T3"/>
                </a:cxn>
                <a:cxn ang="0">
                  <a:pos x="T4" y="T5"/>
                </a:cxn>
                <a:cxn ang="0">
                  <a:pos x="T6" y="T7"/>
                </a:cxn>
              </a:cxnLst>
              <a:rect l="0" t="0" r="r" b="b"/>
              <a:pathLst>
                <a:path w="10" h="8">
                  <a:moveTo>
                    <a:pt x="9" y="3"/>
                  </a:moveTo>
                  <a:cubicBezTo>
                    <a:pt x="8" y="7"/>
                    <a:pt x="3" y="8"/>
                    <a:pt x="1" y="5"/>
                  </a:cubicBezTo>
                  <a:cubicBezTo>
                    <a:pt x="0" y="3"/>
                    <a:pt x="3" y="0"/>
                    <a:pt x="6" y="0"/>
                  </a:cubicBezTo>
                  <a:cubicBezTo>
                    <a:pt x="9" y="0"/>
                    <a:pt x="10"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354" name="Freeform 1997">
              <a:extLst>
                <a:ext uri="{FF2B5EF4-FFF2-40B4-BE49-F238E27FC236}">
                  <a16:creationId xmlns:a16="http://schemas.microsoft.com/office/drawing/2014/main" id="{83FBAE8E-AEF5-42A4-A0C7-6B6C5103617A}"/>
                </a:ext>
              </a:extLst>
            </p:cNvPr>
            <p:cNvSpPr>
              <a:spLocks/>
            </p:cNvSpPr>
            <p:nvPr/>
          </p:nvSpPr>
          <p:spPr bwMode="auto">
            <a:xfrm>
              <a:off x="5476973" y="1758244"/>
              <a:ext cx="76591" cy="6861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3" y="0"/>
                    <a:pt x="6" y="0"/>
                  </a:cubicBezTo>
                  <a:cubicBezTo>
                    <a:pt x="9"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5" name="Freeform 1999">
              <a:extLst>
                <a:ext uri="{FF2B5EF4-FFF2-40B4-BE49-F238E27FC236}">
                  <a16:creationId xmlns:a16="http://schemas.microsoft.com/office/drawing/2014/main" id="{F0432154-E814-4A09-A7C7-CDC206842BD8}"/>
                </a:ext>
              </a:extLst>
            </p:cNvPr>
            <p:cNvSpPr>
              <a:spLocks/>
            </p:cNvSpPr>
            <p:nvPr/>
          </p:nvSpPr>
          <p:spPr bwMode="auto">
            <a:xfrm>
              <a:off x="5468994" y="1850791"/>
              <a:ext cx="78187" cy="6861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6" name="Freeform 2000">
              <a:extLst>
                <a:ext uri="{FF2B5EF4-FFF2-40B4-BE49-F238E27FC236}">
                  <a16:creationId xmlns:a16="http://schemas.microsoft.com/office/drawing/2014/main" id="{9B983DC3-F94C-43D2-980A-268587E371BD}"/>
                </a:ext>
              </a:extLst>
            </p:cNvPr>
            <p:cNvSpPr>
              <a:spLocks/>
            </p:cNvSpPr>
            <p:nvPr/>
          </p:nvSpPr>
          <p:spPr bwMode="auto">
            <a:xfrm>
              <a:off x="5484951" y="1411987"/>
              <a:ext cx="62230" cy="46274"/>
            </a:xfrm>
            <a:custGeom>
              <a:avLst/>
              <a:gdLst>
                <a:gd name="T0" fmla="*/ 7 w 8"/>
                <a:gd name="T1" fmla="*/ 2 h 6"/>
                <a:gd name="T2" fmla="*/ 0 w 8"/>
                <a:gd name="T3" fmla="*/ 4 h 6"/>
                <a:gd name="T4" fmla="*/ 6 w 8"/>
                <a:gd name="T5" fmla="*/ 0 h 6"/>
                <a:gd name="T6" fmla="*/ 7 w 8"/>
                <a:gd name="T7" fmla="*/ 2 h 6"/>
              </a:gdLst>
              <a:ahLst/>
              <a:cxnLst>
                <a:cxn ang="0">
                  <a:pos x="T0" y="T1"/>
                </a:cxn>
                <a:cxn ang="0">
                  <a:pos x="T2" y="T3"/>
                </a:cxn>
                <a:cxn ang="0">
                  <a:pos x="T4" y="T5"/>
                </a:cxn>
                <a:cxn ang="0">
                  <a:pos x="T6" y="T7"/>
                </a:cxn>
              </a:cxnLst>
              <a:rect l="0" t="0" r="r" b="b"/>
              <a:pathLst>
                <a:path w="8" h="6">
                  <a:moveTo>
                    <a:pt x="7" y="2"/>
                  </a:moveTo>
                  <a:cubicBezTo>
                    <a:pt x="5" y="5"/>
                    <a:pt x="1" y="6"/>
                    <a:pt x="0" y="4"/>
                  </a:cubicBezTo>
                  <a:cubicBezTo>
                    <a:pt x="0" y="3"/>
                    <a:pt x="3" y="0"/>
                    <a:pt x="6" y="0"/>
                  </a:cubicBezTo>
                  <a:cubicBezTo>
                    <a:pt x="8" y="0"/>
                    <a:pt x="7" y="1"/>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7" name="Freeform 2001">
              <a:extLst>
                <a:ext uri="{FF2B5EF4-FFF2-40B4-BE49-F238E27FC236}">
                  <a16:creationId xmlns:a16="http://schemas.microsoft.com/office/drawing/2014/main" id="{7CC7E72D-B202-4DE1-BD42-CD66652C250A}"/>
                </a:ext>
              </a:extLst>
            </p:cNvPr>
            <p:cNvSpPr>
              <a:spLocks/>
            </p:cNvSpPr>
            <p:nvPr/>
          </p:nvSpPr>
          <p:spPr bwMode="auto">
            <a:xfrm>
              <a:off x="5424316" y="1411987"/>
              <a:ext cx="60635" cy="46274"/>
            </a:xfrm>
            <a:custGeom>
              <a:avLst/>
              <a:gdLst>
                <a:gd name="T0" fmla="*/ 7 w 8"/>
                <a:gd name="T1" fmla="*/ 3 h 6"/>
                <a:gd name="T2" fmla="*/ 0 w 8"/>
                <a:gd name="T3" fmla="*/ 4 h 6"/>
                <a:gd name="T4" fmla="*/ 6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5" y="5"/>
                    <a:pt x="1" y="6"/>
                    <a:pt x="0" y="4"/>
                  </a:cubicBezTo>
                  <a:cubicBezTo>
                    <a:pt x="0" y="3"/>
                    <a:pt x="3" y="0"/>
                    <a:pt x="6" y="0"/>
                  </a:cubicBezTo>
                  <a:cubicBezTo>
                    <a:pt x="8" y="0"/>
                    <a:pt x="8"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8" name="Freeform 2002">
              <a:extLst>
                <a:ext uri="{FF2B5EF4-FFF2-40B4-BE49-F238E27FC236}">
                  <a16:creationId xmlns:a16="http://schemas.microsoft.com/office/drawing/2014/main" id="{B2E42A77-40BD-4B4F-A229-F8B58A270548}"/>
                </a:ext>
              </a:extLst>
            </p:cNvPr>
            <p:cNvSpPr>
              <a:spLocks/>
            </p:cNvSpPr>
            <p:nvPr/>
          </p:nvSpPr>
          <p:spPr bwMode="auto">
            <a:xfrm>
              <a:off x="5354108" y="1419966"/>
              <a:ext cx="62230" cy="46274"/>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9" name="Freeform 2003">
              <a:extLst>
                <a:ext uri="{FF2B5EF4-FFF2-40B4-BE49-F238E27FC236}">
                  <a16:creationId xmlns:a16="http://schemas.microsoft.com/office/drawing/2014/main" id="{58E1AB32-7108-48BE-9334-976ABF2EA87E}"/>
                </a:ext>
              </a:extLst>
            </p:cNvPr>
            <p:cNvSpPr>
              <a:spLocks/>
            </p:cNvSpPr>
            <p:nvPr/>
          </p:nvSpPr>
          <p:spPr bwMode="auto">
            <a:xfrm>
              <a:off x="5430699" y="1365714"/>
              <a:ext cx="62230" cy="46274"/>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0" name="Freeform 2004">
              <a:extLst>
                <a:ext uri="{FF2B5EF4-FFF2-40B4-BE49-F238E27FC236}">
                  <a16:creationId xmlns:a16="http://schemas.microsoft.com/office/drawing/2014/main" id="{0AB2942E-1583-425F-B953-76167446D887}"/>
                </a:ext>
              </a:extLst>
            </p:cNvPr>
            <p:cNvSpPr>
              <a:spLocks/>
            </p:cNvSpPr>
            <p:nvPr/>
          </p:nvSpPr>
          <p:spPr bwMode="auto">
            <a:xfrm>
              <a:off x="5492929" y="1357735"/>
              <a:ext cx="60635" cy="46274"/>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1"/>
                    <a:pt x="6" y="0"/>
                  </a:cubicBezTo>
                  <a:cubicBezTo>
                    <a:pt x="8" y="0"/>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1" name="Freeform 2005">
              <a:extLst>
                <a:ext uri="{FF2B5EF4-FFF2-40B4-BE49-F238E27FC236}">
                  <a16:creationId xmlns:a16="http://schemas.microsoft.com/office/drawing/2014/main" id="{42B024B6-CC25-43CB-A6F7-CCA8EAD5B663}"/>
                </a:ext>
              </a:extLst>
            </p:cNvPr>
            <p:cNvSpPr>
              <a:spLocks/>
            </p:cNvSpPr>
            <p:nvPr/>
          </p:nvSpPr>
          <p:spPr bwMode="auto">
            <a:xfrm>
              <a:off x="5553564" y="1349757"/>
              <a:ext cx="62230" cy="46274"/>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1" y="6"/>
                    <a:pt x="0" y="4"/>
                  </a:cubicBezTo>
                  <a:cubicBezTo>
                    <a:pt x="0" y="3"/>
                    <a:pt x="3" y="1"/>
                    <a:pt x="6" y="0"/>
                  </a:cubicBezTo>
                  <a:cubicBezTo>
                    <a:pt x="8" y="0"/>
                    <a:pt x="7"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2" name="Freeform 2006">
              <a:extLst>
                <a:ext uri="{FF2B5EF4-FFF2-40B4-BE49-F238E27FC236}">
                  <a16:creationId xmlns:a16="http://schemas.microsoft.com/office/drawing/2014/main" id="{E1D27AB5-53D0-490B-AC8A-7BFFBFA63A6C}"/>
                </a:ext>
              </a:extLst>
            </p:cNvPr>
            <p:cNvSpPr>
              <a:spLocks/>
            </p:cNvSpPr>
            <p:nvPr/>
          </p:nvSpPr>
          <p:spPr bwMode="auto">
            <a:xfrm>
              <a:off x="5638133" y="1311461"/>
              <a:ext cx="54252" cy="38296"/>
            </a:xfrm>
            <a:custGeom>
              <a:avLst/>
              <a:gdLst>
                <a:gd name="T0" fmla="*/ 5 w 7"/>
                <a:gd name="T1" fmla="*/ 2 h 5"/>
                <a:gd name="T2" fmla="*/ 0 w 7"/>
                <a:gd name="T3" fmla="*/ 4 h 5"/>
                <a:gd name="T4" fmla="*/ 5 w 7"/>
                <a:gd name="T5" fmla="*/ 0 h 5"/>
                <a:gd name="T6" fmla="*/ 5 w 7"/>
                <a:gd name="T7" fmla="*/ 2 h 5"/>
              </a:gdLst>
              <a:ahLst/>
              <a:cxnLst>
                <a:cxn ang="0">
                  <a:pos x="T0" y="T1"/>
                </a:cxn>
                <a:cxn ang="0">
                  <a:pos x="T2" y="T3"/>
                </a:cxn>
                <a:cxn ang="0">
                  <a:pos x="T4" y="T5"/>
                </a:cxn>
                <a:cxn ang="0">
                  <a:pos x="T6" y="T7"/>
                </a:cxn>
              </a:cxnLst>
              <a:rect l="0" t="0" r="r" b="b"/>
              <a:pathLst>
                <a:path w="7" h="5">
                  <a:moveTo>
                    <a:pt x="5" y="2"/>
                  </a:moveTo>
                  <a:cubicBezTo>
                    <a:pt x="4" y="4"/>
                    <a:pt x="0" y="5"/>
                    <a:pt x="0" y="4"/>
                  </a:cubicBezTo>
                  <a:cubicBezTo>
                    <a:pt x="0" y="3"/>
                    <a:pt x="2" y="0"/>
                    <a:pt x="5" y="0"/>
                  </a:cubicBezTo>
                  <a:cubicBezTo>
                    <a:pt x="7" y="0"/>
                    <a:pt x="6"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3" name="Freeform 2007">
              <a:extLst>
                <a:ext uri="{FF2B5EF4-FFF2-40B4-BE49-F238E27FC236}">
                  <a16:creationId xmlns:a16="http://schemas.microsoft.com/office/drawing/2014/main" id="{4405B665-9545-4899-B1C5-F10EB9F05B84}"/>
                </a:ext>
              </a:extLst>
            </p:cNvPr>
            <p:cNvSpPr>
              <a:spLocks/>
            </p:cNvSpPr>
            <p:nvPr/>
          </p:nvSpPr>
          <p:spPr bwMode="auto">
            <a:xfrm>
              <a:off x="5708342" y="1297101"/>
              <a:ext cx="46274" cy="38296"/>
            </a:xfrm>
            <a:custGeom>
              <a:avLst/>
              <a:gdLst>
                <a:gd name="T0" fmla="*/ 5 w 6"/>
                <a:gd name="T1" fmla="*/ 2 h 5"/>
                <a:gd name="T2" fmla="*/ 0 w 6"/>
                <a:gd name="T3" fmla="*/ 3 h 5"/>
                <a:gd name="T4" fmla="*/ 4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4" y="0"/>
                  </a:cubicBezTo>
                  <a:cubicBezTo>
                    <a:pt x="6"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4" name="Freeform 2008">
              <a:extLst>
                <a:ext uri="{FF2B5EF4-FFF2-40B4-BE49-F238E27FC236}">
                  <a16:creationId xmlns:a16="http://schemas.microsoft.com/office/drawing/2014/main" id="{10A27134-B892-44BE-8B26-7F48B1C7CC08}"/>
                </a:ext>
              </a:extLst>
            </p:cNvPr>
            <p:cNvSpPr>
              <a:spLocks/>
            </p:cNvSpPr>
            <p:nvPr/>
          </p:nvSpPr>
          <p:spPr bwMode="auto">
            <a:xfrm>
              <a:off x="5754615" y="1250827"/>
              <a:ext cx="46274" cy="30317"/>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4" y="4"/>
                    <a:pt x="0" y="4"/>
                    <a:pt x="0" y="3"/>
                  </a:cubicBezTo>
                  <a:cubicBezTo>
                    <a:pt x="0" y="2"/>
                    <a:pt x="2" y="0"/>
                    <a:pt x="4" y="0"/>
                  </a:cubicBezTo>
                  <a:cubicBezTo>
                    <a:pt x="6" y="0"/>
                    <a:pt x="6"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5" name="Freeform 2009">
              <a:extLst>
                <a:ext uri="{FF2B5EF4-FFF2-40B4-BE49-F238E27FC236}">
                  <a16:creationId xmlns:a16="http://schemas.microsoft.com/office/drawing/2014/main" id="{ED2205CB-AFCA-4A6A-9778-9E6E451C0D38}"/>
                </a:ext>
              </a:extLst>
            </p:cNvPr>
            <p:cNvSpPr>
              <a:spLocks/>
            </p:cNvSpPr>
            <p:nvPr/>
          </p:nvSpPr>
          <p:spPr bwMode="auto">
            <a:xfrm>
              <a:off x="5807272" y="1218914"/>
              <a:ext cx="46274" cy="31913"/>
            </a:xfrm>
            <a:custGeom>
              <a:avLst/>
              <a:gdLst>
                <a:gd name="T0" fmla="*/ 5 w 6"/>
                <a:gd name="T1" fmla="*/ 2 h 4"/>
                <a:gd name="T2" fmla="*/ 0 w 6"/>
                <a:gd name="T3" fmla="*/ 2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2"/>
                  </a:cubicBezTo>
                  <a:cubicBezTo>
                    <a:pt x="1" y="2"/>
                    <a:pt x="2" y="0"/>
                    <a:pt x="4" y="0"/>
                  </a:cubicBezTo>
                  <a:cubicBezTo>
                    <a:pt x="6"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6" name="Freeform 2010">
              <a:extLst>
                <a:ext uri="{FF2B5EF4-FFF2-40B4-BE49-F238E27FC236}">
                  <a16:creationId xmlns:a16="http://schemas.microsoft.com/office/drawing/2014/main" id="{4820F42A-2775-46BB-8796-1A4C201CEF2A}"/>
                </a:ext>
              </a:extLst>
            </p:cNvPr>
            <p:cNvSpPr>
              <a:spLocks/>
            </p:cNvSpPr>
            <p:nvPr/>
          </p:nvSpPr>
          <p:spPr bwMode="auto">
            <a:xfrm>
              <a:off x="5678024" y="1365714"/>
              <a:ext cx="44678" cy="46274"/>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0" y="6"/>
                    <a:pt x="0" y="4"/>
                  </a:cubicBezTo>
                  <a:cubicBezTo>
                    <a:pt x="0" y="2"/>
                    <a:pt x="2" y="0"/>
                    <a:pt x="4" y="0"/>
                  </a:cubicBezTo>
                  <a:cubicBezTo>
                    <a:pt x="6"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7" name="Freeform 2011">
              <a:extLst>
                <a:ext uri="{FF2B5EF4-FFF2-40B4-BE49-F238E27FC236}">
                  <a16:creationId xmlns:a16="http://schemas.microsoft.com/office/drawing/2014/main" id="{26BB7A1F-B542-4ABE-B28C-52E83042E4DC}"/>
                </a:ext>
              </a:extLst>
            </p:cNvPr>
            <p:cNvSpPr>
              <a:spLocks/>
            </p:cNvSpPr>
            <p:nvPr/>
          </p:nvSpPr>
          <p:spPr bwMode="auto">
            <a:xfrm>
              <a:off x="5746637" y="1349757"/>
              <a:ext cx="46274" cy="46274"/>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1" y="6"/>
                    <a:pt x="0" y="4"/>
                  </a:cubicBezTo>
                  <a:cubicBezTo>
                    <a:pt x="0" y="2"/>
                    <a:pt x="2" y="0"/>
                    <a:pt x="4" y="0"/>
                  </a:cubicBezTo>
                  <a:cubicBezTo>
                    <a:pt x="6"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8" name="Freeform 2012">
              <a:extLst>
                <a:ext uri="{FF2B5EF4-FFF2-40B4-BE49-F238E27FC236}">
                  <a16:creationId xmlns:a16="http://schemas.microsoft.com/office/drawing/2014/main" id="{413901B9-EB7A-4505-A704-4ED5D655923D}"/>
                </a:ext>
              </a:extLst>
            </p:cNvPr>
            <p:cNvSpPr>
              <a:spLocks/>
            </p:cNvSpPr>
            <p:nvPr/>
          </p:nvSpPr>
          <p:spPr bwMode="auto">
            <a:xfrm>
              <a:off x="5670046" y="1427944"/>
              <a:ext cx="46274" cy="52656"/>
            </a:xfrm>
            <a:custGeom>
              <a:avLst/>
              <a:gdLst>
                <a:gd name="T0" fmla="*/ 6 w 6"/>
                <a:gd name="T1" fmla="*/ 3 h 7"/>
                <a:gd name="T2" fmla="*/ 0 w 6"/>
                <a:gd name="T3" fmla="*/ 5 h 7"/>
                <a:gd name="T4" fmla="*/ 4 w 6"/>
                <a:gd name="T5" fmla="*/ 0 h 7"/>
                <a:gd name="T6" fmla="*/ 6 w 6"/>
                <a:gd name="T7" fmla="*/ 1 h 7"/>
                <a:gd name="T8" fmla="*/ 6 w 6"/>
                <a:gd name="T9" fmla="*/ 3 h 7"/>
                <a:gd name="T10" fmla="*/ 6 w 6"/>
                <a:gd name="T11" fmla="*/ 3 h 7"/>
              </a:gdLst>
              <a:ahLst/>
              <a:cxnLst>
                <a:cxn ang="0">
                  <a:pos x="T0" y="T1"/>
                </a:cxn>
                <a:cxn ang="0">
                  <a:pos x="T2" y="T3"/>
                </a:cxn>
                <a:cxn ang="0">
                  <a:pos x="T4" y="T5"/>
                </a:cxn>
                <a:cxn ang="0">
                  <a:pos x="T6" y="T7"/>
                </a:cxn>
                <a:cxn ang="0">
                  <a:pos x="T8" y="T9"/>
                </a:cxn>
                <a:cxn ang="0">
                  <a:pos x="T10" y="T11"/>
                </a:cxn>
              </a:cxnLst>
              <a:rect l="0" t="0" r="r" b="b"/>
              <a:pathLst>
                <a:path w="6" h="7">
                  <a:moveTo>
                    <a:pt x="6" y="3"/>
                  </a:moveTo>
                  <a:cubicBezTo>
                    <a:pt x="5" y="6"/>
                    <a:pt x="1" y="7"/>
                    <a:pt x="0" y="5"/>
                  </a:cubicBezTo>
                  <a:cubicBezTo>
                    <a:pt x="0" y="3"/>
                    <a:pt x="2" y="1"/>
                    <a:pt x="4" y="0"/>
                  </a:cubicBezTo>
                  <a:cubicBezTo>
                    <a:pt x="5" y="0"/>
                    <a:pt x="6" y="1"/>
                    <a:pt x="6" y="1"/>
                  </a:cubicBezTo>
                  <a:cubicBezTo>
                    <a:pt x="6" y="2"/>
                    <a:pt x="6" y="2"/>
                    <a:pt x="6" y="3"/>
                  </a:cubicBezTo>
                  <a:cubicBezTo>
                    <a:pt x="6" y="3"/>
                    <a:pt x="6" y="3"/>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69" name="Freeform 2013">
              <a:extLst>
                <a:ext uri="{FF2B5EF4-FFF2-40B4-BE49-F238E27FC236}">
                  <a16:creationId xmlns:a16="http://schemas.microsoft.com/office/drawing/2014/main" id="{32870E9C-0FFA-4874-B601-47F0B2ACDB01}"/>
                </a:ext>
              </a:extLst>
            </p:cNvPr>
            <p:cNvSpPr>
              <a:spLocks/>
            </p:cNvSpPr>
            <p:nvPr/>
          </p:nvSpPr>
          <p:spPr bwMode="auto">
            <a:xfrm>
              <a:off x="5730681" y="1411987"/>
              <a:ext cx="54252" cy="46274"/>
            </a:xfrm>
            <a:custGeom>
              <a:avLst/>
              <a:gdLst>
                <a:gd name="T0" fmla="*/ 6 w 7"/>
                <a:gd name="T1" fmla="*/ 2 h 6"/>
                <a:gd name="T2" fmla="*/ 0 w 7"/>
                <a:gd name="T3" fmla="*/ 4 h 6"/>
                <a:gd name="T4" fmla="*/ 4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5" y="5"/>
                    <a:pt x="1" y="6"/>
                    <a:pt x="0" y="4"/>
                  </a:cubicBezTo>
                  <a:cubicBezTo>
                    <a:pt x="0" y="2"/>
                    <a:pt x="2" y="0"/>
                    <a:pt x="4" y="0"/>
                  </a:cubicBezTo>
                  <a:cubicBezTo>
                    <a:pt x="6" y="0"/>
                    <a:pt x="7"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0" name="Freeform 2014">
              <a:extLst>
                <a:ext uri="{FF2B5EF4-FFF2-40B4-BE49-F238E27FC236}">
                  <a16:creationId xmlns:a16="http://schemas.microsoft.com/office/drawing/2014/main" id="{79F358FF-5ED9-49EA-B7CC-08B2EE2E24F0}"/>
                </a:ext>
              </a:extLst>
            </p:cNvPr>
            <p:cNvSpPr>
              <a:spLocks/>
            </p:cNvSpPr>
            <p:nvPr/>
          </p:nvSpPr>
          <p:spPr bwMode="auto">
            <a:xfrm>
              <a:off x="5815250" y="1319440"/>
              <a:ext cx="46274" cy="46274"/>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1" y="6"/>
                    <a:pt x="0" y="4"/>
                  </a:cubicBezTo>
                  <a:cubicBezTo>
                    <a:pt x="0" y="3"/>
                    <a:pt x="2" y="1"/>
                    <a:pt x="4" y="0"/>
                  </a:cubicBezTo>
                  <a:cubicBezTo>
                    <a:pt x="6"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1" name="Freeform 2015">
              <a:extLst>
                <a:ext uri="{FF2B5EF4-FFF2-40B4-BE49-F238E27FC236}">
                  <a16:creationId xmlns:a16="http://schemas.microsoft.com/office/drawing/2014/main" id="{DF5CD4EA-4AA9-4E3F-B673-91EFA9F124CF}"/>
                </a:ext>
              </a:extLst>
            </p:cNvPr>
            <p:cNvSpPr>
              <a:spLocks/>
            </p:cNvSpPr>
            <p:nvPr/>
          </p:nvSpPr>
          <p:spPr bwMode="auto">
            <a:xfrm>
              <a:off x="5800889" y="1373692"/>
              <a:ext cx="52656" cy="46274"/>
            </a:xfrm>
            <a:custGeom>
              <a:avLst/>
              <a:gdLst>
                <a:gd name="T0" fmla="*/ 6 w 7"/>
                <a:gd name="T1" fmla="*/ 2 h 6"/>
                <a:gd name="T2" fmla="*/ 1 w 7"/>
                <a:gd name="T3" fmla="*/ 4 h 6"/>
                <a:gd name="T4" fmla="*/ 5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6" y="5"/>
                    <a:pt x="2" y="6"/>
                    <a:pt x="1" y="4"/>
                  </a:cubicBezTo>
                  <a:cubicBezTo>
                    <a:pt x="0" y="2"/>
                    <a:pt x="2" y="0"/>
                    <a:pt x="5" y="0"/>
                  </a:cubicBezTo>
                  <a:cubicBezTo>
                    <a:pt x="7" y="0"/>
                    <a:pt x="7"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2" name="Freeform 2016">
              <a:extLst>
                <a:ext uri="{FF2B5EF4-FFF2-40B4-BE49-F238E27FC236}">
                  <a16:creationId xmlns:a16="http://schemas.microsoft.com/office/drawing/2014/main" id="{D53A4A14-393A-4C1A-944B-7D20551ECDE4}"/>
                </a:ext>
              </a:extLst>
            </p:cNvPr>
            <p:cNvSpPr>
              <a:spLocks/>
            </p:cNvSpPr>
            <p:nvPr/>
          </p:nvSpPr>
          <p:spPr bwMode="auto">
            <a:xfrm>
              <a:off x="5792911" y="1427944"/>
              <a:ext cx="60635" cy="44678"/>
            </a:xfrm>
            <a:custGeom>
              <a:avLst/>
              <a:gdLst>
                <a:gd name="T0" fmla="*/ 7 w 8"/>
                <a:gd name="T1" fmla="*/ 3 h 6"/>
                <a:gd name="T2" fmla="*/ 1 w 8"/>
                <a:gd name="T3" fmla="*/ 4 h 6"/>
                <a:gd name="T4" fmla="*/ 5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6" y="5"/>
                    <a:pt x="2" y="6"/>
                    <a:pt x="1" y="4"/>
                  </a:cubicBezTo>
                  <a:cubicBezTo>
                    <a:pt x="0" y="3"/>
                    <a:pt x="2" y="0"/>
                    <a:pt x="5" y="0"/>
                  </a:cubicBezTo>
                  <a:cubicBezTo>
                    <a:pt x="7" y="0"/>
                    <a:pt x="8"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3" name="Freeform 2017">
              <a:extLst>
                <a:ext uri="{FF2B5EF4-FFF2-40B4-BE49-F238E27FC236}">
                  <a16:creationId xmlns:a16="http://schemas.microsoft.com/office/drawing/2014/main" id="{8570C158-7FDA-4B35-B1D5-A7A16317F20D}"/>
                </a:ext>
              </a:extLst>
            </p:cNvPr>
            <p:cNvSpPr>
              <a:spLocks/>
            </p:cNvSpPr>
            <p:nvPr/>
          </p:nvSpPr>
          <p:spPr bwMode="auto">
            <a:xfrm>
              <a:off x="5861524" y="1427944"/>
              <a:ext cx="54252" cy="44678"/>
            </a:xfrm>
            <a:custGeom>
              <a:avLst/>
              <a:gdLst>
                <a:gd name="T0" fmla="*/ 7 w 7"/>
                <a:gd name="T1" fmla="*/ 3 h 6"/>
                <a:gd name="T2" fmla="*/ 1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6"/>
                    <a:pt x="2" y="6"/>
                    <a:pt x="1" y="4"/>
                  </a:cubicBezTo>
                  <a:cubicBezTo>
                    <a:pt x="0" y="3"/>
                    <a:pt x="2" y="0"/>
                    <a:pt x="4" y="0"/>
                  </a:cubicBezTo>
                  <a:cubicBezTo>
                    <a:pt x="7"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4" name="Freeform 2018">
              <a:extLst>
                <a:ext uri="{FF2B5EF4-FFF2-40B4-BE49-F238E27FC236}">
                  <a16:creationId xmlns:a16="http://schemas.microsoft.com/office/drawing/2014/main" id="{9EEA1B77-C8F1-4AF1-B839-ABD9DFA4AA30}"/>
                </a:ext>
              </a:extLst>
            </p:cNvPr>
            <p:cNvSpPr>
              <a:spLocks/>
            </p:cNvSpPr>
            <p:nvPr/>
          </p:nvSpPr>
          <p:spPr bwMode="auto">
            <a:xfrm>
              <a:off x="5931732" y="1427944"/>
              <a:ext cx="52656" cy="52656"/>
            </a:xfrm>
            <a:custGeom>
              <a:avLst/>
              <a:gdLst>
                <a:gd name="T0" fmla="*/ 7 w 7"/>
                <a:gd name="T1" fmla="*/ 3 h 7"/>
                <a:gd name="T2" fmla="*/ 1 w 7"/>
                <a:gd name="T3" fmla="*/ 5 h 7"/>
                <a:gd name="T4" fmla="*/ 4 w 7"/>
                <a:gd name="T5" fmla="*/ 0 h 7"/>
                <a:gd name="T6" fmla="*/ 7 w 7"/>
                <a:gd name="T7" fmla="*/ 3 h 7"/>
              </a:gdLst>
              <a:ahLst/>
              <a:cxnLst>
                <a:cxn ang="0">
                  <a:pos x="T0" y="T1"/>
                </a:cxn>
                <a:cxn ang="0">
                  <a:pos x="T2" y="T3"/>
                </a:cxn>
                <a:cxn ang="0">
                  <a:pos x="T4" y="T5"/>
                </a:cxn>
                <a:cxn ang="0">
                  <a:pos x="T6" y="T7"/>
                </a:cxn>
              </a:cxnLst>
              <a:rect l="0" t="0" r="r" b="b"/>
              <a:pathLst>
                <a:path w="7" h="7">
                  <a:moveTo>
                    <a:pt x="7" y="3"/>
                  </a:moveTo>
                  <a:cubicBezTo>
                    <a:pt x="6" y="6"/>
                    <a:pt x="2" y="7"/>
                    <a:pt x="1" y="5"/>
                  </a:cubicBezTo>
                  <a:cubicBezTo>
                    <a:pt x="0" y="3"/>
                    <a:pt x="1" y="1"/>
                    <a:pt x="4"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5" name="Freeform 2019">
              <a:extLst>
                <a:ext uri="{FF2B5EF4-FFF2-40B4-BE49-F238E27FC236}">
                  <a16:creationId xmlns:a16="http://schemas.microsoft.com/office/drawing/2014/main" id="{A7695F87-9029-406A-BFE4-EEFCCEB84686}"/>
                </a:ext>
              </a:extLst>
            </p:cNvPr>
            <p:cNvSpPr>
              <a:spLocks/>
            </p:cNvSpPr>
            <p:nvPr/>
          </p:nvSpPr>
          <p:spPr bwMode="auto">
            <a:xfrm>
              <a:off x="6000345" y="1419966"/>
              <a:ext cx="54252" cy="46274"/>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1"/>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6" name="Freeform 2020">
              <a:extLst>
                <a:ext uri="{FF2B5EF4-FFF2-40B4-BE49-F238E27FC236}">
                  <a16:creationId xmlns:a16="http://schemas.microsoft.com/office/drawing/2014/main" id="{5AB2A592-D505-4A11-839B-C1194507A363}"/>
                </a:ext>
              </a:extLst>
            </p:cNvPr>
            <p:cNvSpPr>
              <a:spLocks/>
            </p:cNvSpPr>
            <p:nvPr/>
          </p:nvSpPr>
          <p:spPr bwMode="auto">
            <a:xfrm>
              <a:off x="5954071" y="1480600"/>
              <a:ext cx="62230" cy="54252"/>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7" y="6"/>
                    <a:pt x="3" y="7"/>
                    <a:pt x="1" y="5"/>
                  </a:cubicBezTo>
                  <a:cubicBezTo>
                    <a:pt x="0" y="3"/>
                    <a:pt x="2" y="0"/>
                    <a:pt x="4" y="0"/>
                  </a:cubicBezTo>
                  <a:cubicBezTo>
                    <a:pt x="7"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7" name="Freeform 2021">
              <a:extLst>
                <a:ext uri="{FF2B5EF4-FFF2-40B4-BE49-F238E27FC236}">
                  <a16:creationId xmlns:a16="http://schemas.microsoft.com/office/drawing/2014/main" id="{C6BC6416-17DA-46A2-BB21-00B555B39015}"/>
                </a:ext>
              </a:extLst>
            </p:cNvPr>
            <p:cNvSpPr>
              <a:spLocks/>
            </p:cNvSpPr>
            <p:nvPr/>
          </p:nvSpPr>
          <p:spPr bwMode="auto">
            <a:xfrm>
              <a:off x="5992367" y="1526874"/>
              <a:ext cx="68613" cy="62230"/>
            </a:xfrm>
            <a:custGeom>
              <a:avLst/>
              <a:gdLst>
                <a:gd name="T0" fmla="*/ 8 w 9"/>
                <a:gd name="T1" fmla="*/ 4 h 8"/>
                <a:gd name="T2" fmla="*/ 2 w 9"/>
                <a:gd name="T3" fmla="*/ 6 h 8"/>
                <a:gd name="T4" fmla="*/ 5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8" y="7"/>
                    <a:pt x="4" y="8"/>
                    <a:pt x="2" y="6"/>
                  </a:cubicBezTo>
                  <a:cubicBezTo>
                    <a:pt x="0" y="4"/>
                    <a:pt x="2" y="1"/>
                    <a:pt x="5" y="0"/>
                  </a:cubicBezTo>
                  <a:cubicBezTo>
                    <a:pt x="8" y="1"/>
                    <a:pt x="9"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8" name="Freeform 2022">
              <a:extLst>
                <a:ext uri="{FF2B5EF4-FFF2-40B4-BE49-F238E27FC236}">
                  <a16:creationId xmlns:a16="http://schemas.microsoft.com/office/drawing/2014/main" id="{216CC60E-F122-4835-8C41-FE9CDEC3C900}"/>
                </a:ext>
              </a:extLst>
            </p:cNvPr>
            <p:cNvSpPr>
              <a:spLocks/>
            </p:cNvSpPr>
            <p:nvPr/>
          </p:nvSpPr>
          <p:spPr bwMode="auto">
            <a:xfrm>
              <a:off x="5984389" y="1603465"/>
              <a:ext cx="62230" cy="62230"/>
            </a:xfrm>
            <a:custGeom>
              <a:avLst/>
              <a:gdLst>
                <a:gd name="T0" fmla="*/ 8 w 8"/>
                <a:gd name="T1" fmla="*/ 4 h 8"/>
                <a:gd name="T2" fmla="*/ 2 w 8"/>
                <a:gd name="T3" fmla="*/ 6 h 8"/>
                <a:gd name="T4" fmla="*/ 5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5" y="0"/>
                  </a:cubicBezTo>
                  <a:cubicBezTo>
                    <a:pt x="7" y="1"/>
                    <a:pt x="8"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79" name="Freeform 2023">
              <a:extLst>
                <a:ext uri="{FF2B5EF4-FFF2-40B4-BE49-F238E27FC236}">
                  <a16:creationId xmlns:a16="http://schemas.microsoft.com/office/drawing/2014/main" id="{B564CF03-21D1-4B2E-AE7E-B8C8CDDD0053}"/>
                </a:ext>
              </a:extLst>
            </p:cNvPr>
            <p:cNvSpPr>
              <a:spLocks/>
            </p:cNvSpPr>
            <p:nvPr/>
          </p:nvSpPr>
          <p:spPr bwMode="auto">
            <a:xfrm>
              <a:off x="6068958" y="1611444"/>
              <a:ext cx="70209" cy="62230"/>
            </a:xfrm>
            <a:custGeom>
              <a:avLst/>
              <a:gdLst>
                <a:gd name="T0" fmla="*/ 9 w 9"/>
                <a:gd name="T1" fmla="*/ 3 h 8"/>
                <a:gd name="T2" fmla="*/ 2 w 9"/>
                <a:gd name="T3" fmla="*/ 5 h 8"/>
                <a:gd name="T4" fmla="*/ 5 w 9"/>
                <a:gd name="T5" fmla="*/ 0 h 8"/>
                <a:gd name="T6" fmla="*/ 9 w 9"/>
                <a:gd name="T7" fmla="*/ 3 h 8"/>
              </a:gdLst>
              <a:ahLst/>
              <a:cxnLst>
                <a:cxn ang="0">
                  <a:pos x="T0" y="T1"/>
                </a:cxn>
                <a:cxn ang="0">
                  <a:pos x="T2" y="T3"/>
                </a:cxn>
                <a:cxn ang="0">
                  <a:pos x="T4" y="T5"/>
                </a:cxn>
                <a:cxn ang="0">
                  <a:pos x="T6" y="T7"/>
                </a:cxn>
              </a:cxnLst>
              <a:rect l="0" t="0" r="r" b="b"/>
              <a:pathLst>
                <a:path w="9" h="8">
                  <a:moveTo>
                    <a:pt x="9" y="3"/>
                  </a:moveTo>
                  <a:cubicBezTo>
                    <a:pt x="9" y="7"/>
                    <a:pt x="5" y="8"/>
                    <a:pt x="2" y="5"/>
                  </a:cubicBezTo>
                  <a:cubicBezTo>
                    <a:pt x="0" y="3"/>
                    <a:pt x="2" y="0"/>
                    <a:pt x="5" y="0"/>
                  </a:cubicBezTo>
                  <a:cubicBezTo>
                    <a:pt x="8" y="0"/>
                    <a:pt x="9"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0" name="Freeform 2024">
              <a:extLst>
                <a:ext uri="{FF2B5EF4-FFF2-40B4-BE49-F238E27FC236}">
                  <a16:creationId xmlns:a16="http://schemas.microsoft.com/office/drawing/2014/main" id="{AC86380A-6462-4F74-AAC1-34B23450AEF7}"/>
                </a:ext>
              </a:extLst>
            </p:cNvPr>
            <p:cNvSpPr>
              <a:spLocks/>
            </p:cNvSpPr>
            <p:nvPr/>
          </p:nvSpPr>
          <p:spPr bwMode="auto">
            <a:xfrm>
              <a:off x="6100871" y="1681652"/>
              <a:ext cx="68613" cy="6861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4" y="9"/>
                    <a:pt x="2" y="6"/>
                  </a:cubicBezTo>
                  <a:cubicBezTo>
                    <a:pt x="0" y="4"/>
                    <a:pt x="1"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1" name="Freeform 2025">
              <a:extLst>
                <a:ext uri="{FF2B5EF4-FFF2-40B4-BE49-F238E27FC236}">
                  <a16:creationId xmlns:a16="http://schemas.microsoft.com/office/drawing/2014/main" id="{ED7C3487-004C-44ED-8C17-4EA1C5FEB47B}"/>
                </a:ext>
              </a:extLst>
            </p:cNvPr>
            <p:cNvSpPr>
              <a:spLocks/>
            </p:cNvSpPr>
            <p:nvPr/>
          </p:nvSpPr>
          <p:spPr bwMode="auto">
            <a:xfrm>
              <a:off x="6100871" y="1758243"/>
              <a:ext cx="68613" cy="68613"/>
            </a:xfrm>
            <a:custGeom>
              <a:avLst/>
              <a:gdLst>
                <a:gd name="T0" fmla="*/ 9 w 9"/>
                <a:gd name="T1" fmla="*/ 4 h 9"/>
                <a:gd name="T2" fmla="*/ 2 w 9"/>
                <a:gd name="T3" fmla="*/ 6 h 9"/>
                <a:gd name="T4" fmla="*/ 5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5" y="9"/>
                    <a:pt x="2" y="6"/>
                  </a:cubicBezTo>
                  <a:cubicBezTo>
                    <a:pt x="0" y="4"/>
                    <a:pt x="1" y="0"/>
                    <a:pt x="5" y="0"/>
                  </a:cubicBezTo>
                  <a:cubicBezTo>
                    <a:pt x="8"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2" name="Freeform 2026">
              <a:extLst>
                <a:ext uri="{FF2B5EF4-FFF2-40B4-BE49-F238E27FC236}">
                  <a16:creationId xmlns:a16="http://schemas.microsoft.com/office/drawing/2014/main" id="{B81F525D-D362-4E70-9385-C1664AEEE7AE}"/>
                </a:ext>
              </a:extLst>
            </p:cNvPr>
            <p:cNvSpPr>
              <a:spLocks/>
            </p:cNvSpPr>
            <p:nvPr/>
          </p:nvSpPr>
          <p:spPr bwMode="auto">
            <a:xfrm>
              <a:off x="6022684" y="1796539"/>
              <a:ext cx="78187" cy="68613"/>
            </a:xfrm>
            <a:custGeom>
              <a:avLst/>
              <a:gdLst>
                <a:gd name="T0" fmla="*/ 9 w 10"/>
                <a:gd name="T1" fmla="*/ 4 h 9"/>
                <a:gd name="T2" fmla="*/ 2 w 10"/>
                <a:gd name="T3" fmla="*/ 6 h 9"/>
                <a:gd name="T4" fmla="*/ 5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9" y="7"/>
                    <a:pt x="4" y="9"/>
                    <a:pt x="2" y="6"/>
                  </a:cubicBezTo>
                  <a:cubicBezTo>
                    <a:pt x="0" y="4"/>
                    <a:pt x="1" y="0"/>
                    <a:pt x="5" y="0"/>
                  </a:cubicBezTo>
                  <a:cubicBezTo>
                    <a:pt x="8" y="0"/>
                    <a:pt x="10"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3" name="Freeform 2027">
              <a:extLst>
                <a:ext uri="{FF2B5EF4-FFF2-40B4-BE49-F238E27FC236}">
                  <a16:creationId xmlns:a16="http://schemas.microsoft.com/office/drawing/2014/main" id="{6A4CAFD8-9907-4226-A48B-DACEDEC9377E}"/>
                </a:ext>
              </a:extLst>
            </p:cNvPr>
            <p:cNvSpPr>
              <a:spLocks/>
            </p:cNvSpPr>
            <p:nvPr/>
          </p:nvSpPr>
          <p:spPr bwMode="auto">
            <a:xfrm>
              <a:off x="6030663" y="1889086"/>
              <a:ext cx="76591" cy="60635"/>
            </a:xfrm>
            <a:custGeom>
              <a:avLst/>
              <a:gdLst>
                <a:gd name="T0" fmla="*/ 10 w 10"/>
                <a:gd name="T1" fmla="*/ 4 h 8"/>
                <a:gd name="T2" fmla="*/ 10 w 10"/>
                <a:gd name="T3" fmla="*/ 6 h 8"/>
                <a:gd name="T4" fmla="*/ 7 w 10"/>
                <a:gd name="T5" fmla="*/ 8 h 8"/>
                <a:gd name="T6" fmla="*/ 2 w 10"/>
                <a:gd name="T7" fmla="*/ 1 h 8"/>
                <a:gd name="T8" fmla="*/ 6 w 10"/>
                <a:gd name="T9" fmla="*/ 0 h 8"/>
                <a:gd name="T10" fmla="*/ 10 w 10"/>
                <a:gd name="T11" fmla="*/ 4 h 8"/>
              </a:gdLst>
              <a:ahLst/>
              <a:cxnLst>
                <a:cxn ang="0">
                  <a:pos x="T0" y="T1"/>
                </a:cxn>
                <a:cxn ang="0">
                  <a:pos x="T2" y="T3"/>
                </a:cxn>
                <a:cxn ang="0">
                  <a:pos x="T4" y="T5"/>
                </a:cxn>
                <a:cxn ang="0">
                  <a:pos x="T6" y="T7"/>
                </a:cxn>
                <a:cxn ang="0">
                  <a:pos x="T8" y="T9"/>
                </a:cxn>
                <a:cxn ang="0">
                  <a:pos x="T10" y="T11"/>
                </a:cxn>
              </a:cxnLst>
              <a:rect l="0" t="0" r="r" b="b"/>
              <a:pathLst>
                <a:path w="10" h="8">
                  <a:moveTo>
                    <a:pt x="10" y="4"/>
                  </a:moveTo>
                  <a:cubicBezTo>
                    <a:pt x="10" y="5"/>
                    <a:pt x="10" y="5"/>
                    <a:pt x="10" y="6"/>
                  </a:cubicBezTo>
                  <a:cubicBezTo>
                    <a:pt x="8" y="6"/>
                    <a:pt x="7" y="7"/>
                    <a:pt x="7" y="8"/>
                  </a:cubicBezTo>
                  <a:cubicBezTo>
                    <a:pt x="3" y="8"/>
                    <a:pt x="0" y="4"/>
                    <a:pt x="2" y="1"/>
                  </a:cubicBezTo>
                  <a:cubicBezTo>
                    <a:pt x="3" y="0"/>
                    <a:pt x="5" y="0"/>
                    <a:pt x="6" y="0"/>
                  </a:cubicBezTo>
                  <a:cubicBezTo>
                    <a:pt x="9" y="0"/>
                    <a:pt x="10" y="2"/>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4" name="Freeform 2028">
              <a:extLst>
                <a:ext uri="{FF2B5EF4-FFF2-40B4-BE49-F238E27FC236}">
                  <a16:creationId xmlns:a16="http://schemas.microsoft.com/office/drawing/2014/main" id="{E730F66C-CFD6-4D96-BB34-0D9EB0D4C36D}"/>
                </a:ext>
              </a:extLst>
            </p:cNvPr>
            <p:cNvSpPr>
              <a:spLocks/>
            </p:cNvSpPr>
            <p:nvPr/>
          </p:nvSpPr>
          <p:spPr bwMode="auto">
            <a:xfrm>
              <a:off x="6123210" y="1850791"/>
              <a:ext cx="76591" cy="68613"/>
            </a:xfrm>
            <a:custGeom>
              <a:avLst/>
              <a:gdLst>
                <a:gd name="T0" fmla="*/ 10 w 10"/>
                <a:gd name="T1" fmla="*/ 4 h 9"/>
                <a:gd name="T2" fmla="*/ 2 w 10"/>
                <a:gd name="T3" fmla="*/ 6 h 9"/>
                <a:gd name="T4" fmla="*/ 5 w 10"/>
                <a:gd name="T5" fmla="*/ 0 h 9"/>
                <a:gd name="T6" fmla="*/ 10 w 10"/>
                <a:gd name="T7" fmla="*/ 4 h 9"/>
              </a:gdLst>
              <a:ahLst/>
              <a:cxnLst>
                <a:cxn ang="0">
                  <a:pos x="T0" y="T1"/>
                </a:cxn>
                <a:cxn ang="0">
                  <a:pos x="T2" y="T3"/>
                </a:cxn>
                <a:cxn ang="0">
                  <a:pos x="T4" y="T5"/>
                </a:cxn>
                <a:cxn ang="0">
                  <a:pos x="T6" y="T7"/>
                </a:cxn>
              </a:cxnLst>
              <a:rect l="0" t="0" r="r" b="b"/>
              <a:pathLst>
                <a:path w="10" h="9">
                  <a:moveTo>
                    <a:pt x="10" y="4"/>
                  </a:moveTo>
                  <a:cubicBezTo>
                    <a:pt x="10" y="8"/>
                    <a:pt x="5" y="9"/>
                    <a:pt x="2" y="6"/>
                  </a:cubicBezTo>
                  <a:cubicBezTo>
                    <a:pt x="0" y="4"/>
                    <a:pt x="1" y="0"/>
                    <a:pt x="5" y="0"/>
                  </a:cubicBezTo>
                  <a:cubicBezTo>
                    <a:pt x="9" y="0"/>
                    <a:pt x="10" y="2"/>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5" name="Freeform 2029">
              <a:extLst>
                <a:ext uri="{FF2B5EF4-FFF2-40B4-BE49-F238E27FC236}">
                  <a16:creationId xmlns:a16="http://schemas.microsoft.com/office/drawing/2014/main" id="{58238CEB-1A49-492E-8F1F-435E33031FF4}"/>
                </a:ext>
              </a:extLst>
            </p:cNvPr>
            <p:cNvSpPr>
              <a:spLocks/>
            </p:cNvSpPr>
            <p:nvPr/>
          </p:nvSpPr>
          <p:spPr bwMode="auto">
            <a:xfrm>
              <a:off x="6191823" y="1780582"/>
              <a:ext cx="70209" cy="70209"/>
            </a:xfrm>
            <a:custGeom>
              <a:avLst/>
              <a:gdLst>
                <a:gd name="T0" fmla="*/ 9 w 9"/>
                <a:gd name="T1" fmla="*/ 5 h 9"/>
                <a:gd name="T2" fmla="*/ 2 w 9"/>
                <a:gd name="T3" fmla="*/ 7 h 9"/>
                <a:gd name="T4" fmla="*/ 5 w 9"/>
                <a:gd name="T5" fmla="*/ 0 h 9"/>
                <a:gd name="T6" fmla="*/ 9 w 9"/>
                <a:gd name="T7" fmla="*/ 5 h 9"/>
              </a:gdLst>
              <a:ahLst/>
              <a:cxnLst>
                <a:cxn ang="0">
                  <a:pos x="T0" y="T1"/>
                </a:cxn>
                <a:cxn ang="0">
                  <a:pos x="T2" y="T3"/>
                </a:cxn>
                <a:cxn ang="0">
                  <a:pos x="T4" y="T5"/>
                </a:cxn>
                <a:cxn ang="0">
                  <a:pos x="T6" y="T7"/>
                </a:cxn>
              </a:cxnLst>
              <a:rect l="0" t="0" r="r" b="b"/>
              <a:pathLst>
                <a:path w="9" h="9">
                  <a:moveTo>
                    <a:pt x="9" y="5"/>
                  </a:moveTo>
                  <a:cubicBezTo>
                    <a:pt x="9" y="8"/>
                    <a:pt x="5" y="9"/>
                    <a:pt x="2" y="7"/>
                  </a:cubicBezTo>
                  <a:cubicBezTo>
                    <a:pt x="0" y="4"/>
                    <a:pt x="1" y="1"/>
                    <a:pt x="5" y="0"/>
                  </a:cubicBezTo>
                  <a:cubicBezTo>
                    <a:pt x="8" y="1"/>
                    <a:pt x="9"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6" name="Freeform 2030">
              <a:extLst>
                <a:ext uri="{FF2B5EF4-FFF2-40B4-BE49-F238E27FC236}">
                  <a16:creationId xmlns:a16="http://schemas.microsoft.com/office/drawing/2014/main" id="{5881A2D5-5985-47B6-A421-21A75BCDFDB4}"/>
                </a:ext>
              </a:extLst>
            </p:cNvPr>
            <p:cNvSpPr>
              <a:spLocks/>
            </p:cNvSpPr>
            <p:nvPr/>
          </p:nvSpPr>
          <p:spPr bwMode="auto">
            <a:xfrm>
              <a:off x="6185441" y="1703991"/>
              <a:ext cx="68613" cy="6861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6"/>
                  </a:cubicBezTo>
                  <a:cubicBezTo>
                    <a:pt x="0" y="4"/>
                    <a:pt x="1" y="1"/>
                    <a:pt x="4" y="0"/>
                  </a:cubicBezTo>
                  <a:cubicBezTo>
                    <a:pt x="8" y="0"/>
                    <a:pt x="9"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7" name="Freeform 2031">
              <a:extLst>
                <a:ext uri="{FF2B5EF4-FFF2-40B4-BE49-F238E27FC236}">
                  <a16:creationId xmlns:a16="http://schemas.microsoft.com/office/drawing/2014/main" id="{BCEE54F3-44FA-40D2-8EFD-79B23D10122F}"/>
                </a:ext>
              </a:extLst>
            </p:cNvPr>
            <p:cNvSpPr>
              <a:spLocks/>
            </p:cNvSpPr>
            <p:nvPr/>
          </p:nvSpPr>
          <p:spPr bwMode="auto">
            <a:xfrm>
              <a:off x="6153528" y="1619422"/>
              <a:ext cx="70209" cy="62230"/>
            </a:xfrm>
            <a:custGeom>
              <a:avLst/>
              <a:gdLst>
                <a:gd name="T0" fmla="*/ 8 w 9"/>
                <a:gd name="T1" fmla="*/ 4 h 8"/>
                <a:gd name="T2" fmla="*/ 2 w 9"/>
                <a:gd name="T3" fmla="*/ 6 h 8"/>
                <a:gd name="T4" fmla="*/ 4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9" y="7"/>
                    <a:pt x="4" y="8"/>
                    <a:pt x="2" y="6"/>
                  </a:cubicBezTo>
                  <a:cubicBezTo>
                    <a:pt x="0" y="4"/>
                    <a:pt x="1" y="0"/>
                    <a:pt x="4" y="0"/>
                  </a:cubicBezTo>
                  <a:cubicBezTo>
                    <a:pt x="7"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8" name="Freeform 2032">
              <a:extLst>
                <a:ext uri="{FF2B5EF4-FFF2-40B4-BE49-F238E27FC236}">
                  <a16:creationId xmlns:a16="http://schemas.microsoft.com/office/drawing/2014/main" id="{D7208620-2E63-4FF5-99C4-8211075DEA8E}"/>
                </a:ext>
              </a:extLst>
            </p:cNvPr>
            <p:cNvSpPr>
              <a:spLocks/>
            </p:cNvSpPr>
            <p:nvPr/>
          </p:nvSpPr>
          <p:spPr bwMode="auto">
            <a:xfrm>
              <a:off x="6068958" y="1534852"/>
              <a:ext cx="62230" cy="62230"/>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4" y="0"/>
                  </a:cubicBezTo>
                  <a:cubicBezTo>
                    <a:pt x="7" y="1"/>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89" name="Freeform 2033">
              <a:extLst>
                <a:ext uri="{FF2B5EF4-FFF2-40B4-BE49-F238E27FC236}">
                  <a16:creationId xmlns:a16="http://schemas.microsoft.com/office/drawing/2014/main" id="{42851550-5595-47CD-B6C2-B3051B32E6FB}"/>
                </a:ext>
              </a:extLst>
            </p:cNvPr>
            <p:cNvSpPr>
              <a:spLocks/>
            </p:cNvSpPr>
            <p:nvPr/>
          </p:nvSpPr>
          <p:spPr bwMode="auto">
            <a:xfrm>
              <a:off x="6030663" y="1472622"/>
              <a:ext cx="62230" cy="54252"/>
            </a:xfrm>
            <a:custGeom>
              <a:avLst/>
              <a:gdLst>
                <a:gd name="T0" fmla="*/ 8 w 8"/>
                <a:gd name="T1" fmla="*/ 3 h 7"/>
                <a:gd name="T2" fmla="*/ 2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2" y="5"/>
                  </a:cubicBezTo>
                  <a:cubicBezTo>
                    <a:pt x="0" y="3"/>
                    <a:pt x="1" y="0"/>
                    <a:pt x="4" y="0"/>
                  </a:cubicBezTo>
                  <a:cubicBezTo>
                    <a:pt x="7"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0" name="Freeform 2034">
              <a:extLst>
                <a:ext uri="{FF2B5EF4-FFF2-40B4-BE49-F238E27FC236}">
                  <a16:creationId xmlns:a16="http://schemas.microsoft.com/office/drawing/2014/main" id="{B703A51B-1DC8-4F87-98F8-F18FC74EB431}"/>
                </a:ext>
              </a:extLst>
            </p:cNvPr>
            <p:cNvSpPr>
              <a:spLocks/>
            </p:cNvSpPr>
            <p:nvPr/>
          </p:nvSpPr>
          <p:spPr bwMode="auto">
            <a:xfrm>
              <a:off x="5569520" y="1766221"/>
              <a:ext cx="68613" cy="68613"/>
            </a:xfrm>
            <a:custGeom>
              <a:avLst/>
              <a:gdLst>
                <a:gd name="T0" fmla="*/ 9 w 9"/>
                <a:gd name="T1" fmla="*/ 4 h 9"/>
                <a:gd name="T2" fmla="*/ 1 w 9"/>
                <a:gd name="T3" fmla="*/ 6 h 9"/>
                <a:gd name="T4" fmla="*/ 6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2" y="9"/>
                    <a:pt x="1" y="6"/>
                  </a:cubicBezTo>
                  <a:cubicBezTo>
                    <a:pt x="0" y="4"/>
                    <a:pt x="2" y="0"/>
                    <a:pt x="6" y="0"/>
                  </a:cubicBezTo>
                  <a:cubicBezTo>
                    <a:pt x="9"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1" name="Freeform 2035">
              <a:extLst>
                <a:ext uri="{FF2B5EF4-FFF2-40B4-BE49-F238E27FC236}">
                  <a16:creationId xmlns:a16="http://schemas.microsoft.com/office/drawing/2014/main" id="{D2B243DE-0B61-4ACB-A032-6BD14A10CA06}"/>
                </a:ext>
              </a:extLst>
            </p:cNvPr>
            <p:cNvSpPr>
              <a:spLocks/>
            </p:cNvSpPr>
            <p:nvPr/>
          </p:nvSpPr>
          <p:spPr bwMode="auto">
            <a:xfrm>
              <a:off x="5523246" y="1911426"/>
              <a:ext cx="76591" cy="76591"/>
            </a:xfrm>
            <a:custGeom>
              <a:avLst/>
              <a:gdLst>
                <a:gd name="T0" fmla="*/ 10 w 10"/>
                <a:gd name="T1" fmla="*/ 5 h 10"/>
                <a:gd name="T2" fmla="*/ 1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3" y="10"/>
                    <a:pt x="1" y="7"/>
                  </a:cubicBezTo>
                  <a:cubicBezTo>
                    <a:pt x="0" y="4"/>
                    <a:pt x="2" y="1"/>
                    <a:pt x="6" y="0"/>
                  </a:cubicBezTo>
                  <a:cubicBezTo>
                    <a:pt x="10"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2" name="Freeform 2036">
              <a:extLst>
                <a:ext uri="{FF2B5EF4-FFF2-40B4-BE49-F238E27FC236}">
                  <a16:creationId xmlns:a16="http://schemas.microsoft.com/office/drawing/2014/main" id="{B2D52B1E-11DB-42E9-BA8D-94FD6B3CAC53}"/>
                </a:ext>
              </a:extLst>
            </p:cNvPr>
            <p:cNvSpPr>
              <a:spLocks/>
            </p:cNvSpPr>
            <p:nvPr/>
          </p:nvSpPr>
          <p:spPr bwMode="auto">
            <a:xfrm>
              <a:off x="5599837" y="1303483"/>
              <a:ext cx="46274" cy="39891"/>
            </a:xfrm>
            <a:custGeom>
              <a:avLst/>
              <a:gdLst>
                <a:gd name="T0" fmla="*/ 5 w 6"/>
                <a:gd name="T1" fmla="*/ 2 h 5"/>
                <a:gd name="T2" fmla="*/ 0 w 6"/>
                <a:gd name="T3" fmla="*/ 3 h 5"/>
                <a:gd name="T4" fmla="*/ 5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5" y="0"/>
                  </a:cubicBezTo>
                  <a:cubicBezTo>
                    <a:pt x="6" y="0"/>
                    <a:pt x="6"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3" name="Freeform 2037">
              <a:extLst>
                <a:ext uri="{FF2B5EF4-FFF2-40B4-BE49-F238E27FC236}">
                  <a16:creationId xmlns:a16="http://schemas.microsoft.com/office/drawing/2014/main" id="{97F9E218-BAB7-4524-8C85-9466F5FB36E7}"/>
                </a:ext>
              </a:extLst>
            </p:cNvPr>
            <p:cNvSpPr>
              <a:spLocks/>
            </p:cNvSpPr>
            <p:nvPr/>
          </p:nvSpPr>
          <p:spPr bwMode="auto">
            <a:xfrm>
              <a:off x="5531225" y="1311461"/>
              <a:ext cx="54252" cy="38296"/>
            </a:xfrm>
            <a:custGeom>
              <a:avLst/>
              <a:gdLst>
                <a:gd name="T0" fmla="*/ 5 w 7"/>
                <a:gd name="T1" fmla="*/ 2 h 5"/>
                <a:gd name="T2" fmla="*/ 0 w 7"/>
                <a:gd name="T3" fmla="*/ 4 h 5"/>
                <a:gd name="T4" fmla="*/ 5 w 7"/>
                <a:gd name="T5" fmla="*/ 0 h 5"/>
                <a:gd name="T6" fmla="*/ 6 w 7"/>
                <a:gd name="T7" fmla="*/ 2 h 5"/>
                <a:gd name="T8" fmla="*/ 5 w 7"/>
                <a:gd name="T9" fmla="*/ 2 h 5"/>
              </a:gdLst>
              <a:ahLst/>
              <a:cxnLst>
                <a:cxn ang="0">
                  <a:pos x="T0" y="T1"/>
                </a:cxn>
                <a:cxn ang="0">
                  <a:pos x="T2" y="T3"/>
                </a:cxn>
                <a:cxn ang="0">
                  <a:pos x="T4" y="T5"/>
                </a:cxn>
                <a:cxn ang="0">
                  <a:pos x="T6" y="T7"/>
                </a:cxn>
                <a:cxn ang="0">
                  <a:pos x="T8" y="T9"/>
                </a:cxn>
              </a:cxnLst>
              <a:rect l="0" t="0" r="r" b="b"/>
              <a:pathLst>
                <a:path w="7" h="5">
                  <a:moveTo>
                    <a:pt x="5" y="2"/>
                  </a:moveTo>
                  <a:cubicBezTo>
                    <a:pt x="3" y="4"/>
                    <a:pt x="0" y="5"/>
                    <a:pt x="0" y="4"/>
                  </a:cubicBezTo>
                  <a:cubicBezTo>
                    <a:pt x="0" y="2"/>
                    <a:pt x="3" y="0"/>
                    <a:pt x="5" y="0"/>
                  </a:cubicBezTo>
                  <a:cubicBezTo>
                    <a:pt x="7" y="0"/>
                    <a:pt x="6" y="1"/>
                    <a:pt x="6" y="2"/>
                  </a:cubicBezTo>
                  <a:cubicBezTo>
                    <a:pt x="5" y="2"/>
                    <a:pt x="5"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4" name="Freeform 2038">
              <a:extLst>
                <a:ext uri="{FF2B5EF4-FFF2-40B4-BE49-F238E27FC236}">
                  <a16:creationId xmlns:a16="http://schemas.microsoft.com/office/drawing/2014/main" id="{9928970B-8634-49F0-907D-7F05A45A85F9}"/>
                </a:ext>
              </a:extLst>
            </p:cNvPr>
            <p:cNvSpPr>
              <a:spLocks/>
            </p:cNvSpPr>
            <p:nvPr/>
          </p:nvSpPr>
          <p:spPr bwMode="auto">
            <a:xfrm>
              <a:off x="5454633" y="1319440"/>
              <a:ext cx="60635" cy="38296"/>
            </a:xfrm>
            <a:custGeom>
              <a:avLst/>
              <a:gdLst>
                <a:gd name="T0" fmla="*/ 6 w 8"/>
                <a:gd name="T1" fmla="*/ 3 h 5"/>
                <a:gd name="T2" fmla="*/ 0 w 8"/>
                <a:gd name="T3" fmla="*/ 4 h 5"/>
                <a:gd name="T4" fmla="*/ 6 w 8"/>
                <a:gd name="T5" fmla="*/ 0 h 5"/>
                <a:gd name="T6" fmla="*/ 6 w 8"/>
                <a:gd name="T7" fmla="*/ 2 h 5"/>
                <a:gd name="T8" fmla="*/ 6 w 8"/>
                <a:gd name="T9" fmla="*/ 3 h 5"/>
              </a:gdLst>
              <a:ahLst/>
              <a:cxnLst>
                <a:cxn ang="0">
                  <a:pos x="T0" y="T1"/>
                </a:cxn>
                <a:cxn ang="0">
                  <a:pos x="T2" y="T3"/>
                </a:cxn>
                <a:cxn ang="0">
                  <a:pos x="T4" y="T5"/>
                </a:cxn>
                <a:cxn ang="0">
                  <a:pos x="T6" y="T7"/>
                </a:cxn>
                <a:cxn ang="0">
                  <a:pos x="T8" y="T9"/>
                </a:cxn>
              </a:cxnLst>
              <a:rect l="0" t="0" r="r" b="b"/>
              <a:pathLst>
                <a:path w="8" h="5">
                  <a:moveTo>
                    <a:pt x="6" y="3"/>
                  </a:moveTo>
                  <a:cubicBezTo>
                    <a:pt x="3" y="4"/>
                    <a:pt x="0" y="5"/>
                    <a:pt x="0" y="4"/>
                  </a:cubicBezTo>
                  <a:cubicBezTo>
                    <a:pt x="0" y="3"/>
                    <a:pt x="4" y="1"/>
                    <a:pt x="6" y="0"/>
                  </a:cubicBezTo>
                  <a:cubicBezTo>
                    <a:pt x="8" y="0"/>
                    <a:pt x="6" y="2"/>
                    <a:pt x="6" y="2"/>
                  </a:cubicBezTo>
                  <a:cubicBezTo>
                    <a:pt x="6" y="2"/>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5" name="Freeform 2039">
              <a:extLst>
                <a:ext uri="{FF2B5EF4-FFF2-40B4-BE49-F238E27FC236}">
                  <a16:creationId xmlns:a16="http://schemas.microsoft.com/office/drawing/2014/main" id="{1FF90FBF-74EA-40F9-BFC7-CD5D5FE4AFC3}"/>
                </a:ext>
              </a:extLst>
            </p:cNvPr>
            <p:cNvSpPr>
              <a:spLocks/>
            </p:cNvSpPr>
            <p:nvPr/>
          </p:nvSpPr>
          <p:spPr bwMode="auto">
            <a:xfrm>
              <a:off x="5400381" y="1327418"/>
              <a:ext cx="62230" cy="38296"/>
            </a:xfrm>
            <a:custGeom>
              <a:avLst/>
              <a:gdLst>
                <a:gd name="T0" fmla="*/ 6 w 8"/>
                <a:gd name="T1" fmla="*/ 2 h 5"/>
                <a:gd name="T2" fmla="*/ 0 w 8"/>
                <a:gd name="T3" fmla="*/ 4 h 5"/>
                <a:gd name="T4" fmla="*/ 7 w 8"/>
                <a:gd name="T5" fmla="*/ 0 h 5"/>
                <a:gd name="T6" fmla="*/ 7 w 8"/>
                <a:gd name="T7" fmla="*/ 1 h 5"/>
                <a:gd name="T8" fmla="*/ 6 w 8"/>
                <a:gd name="T9" fmla="*/ 2 h 5"/>
              </a:gdLst>
              <a:ahLst/>
              <a:cxnLst>
                <a:cxn ang="0">
                  <a:pos x="T0" y="T1"/>
                </a:cxn>
                <a:cxn ang="0">
                  <a:pos x="T2" y="T3"/>
                </a:cxn>
                <a:cxn ang="0">
                  <a:pos x="T4" y="T5"/>
                </a:cxn>
                <a:cxn ang="0">
                  <a:pos x="T6" y="T7"/>
                </a:cxn>
                <a:cxn ang="0">
                  <a:pos x="T8" y="T9"/>
                </a:cxn>
              </a:cxnLst>
              <a:rect l="0" t="0" r="r" b="b"/>
              <a:pathLst>
                <a:path w="8" h="5">
                  <a:moveTo>
                    <a:pt x="6" y="2"/>
                  </a:moveTo>
                  <a:cubicBezTo>
                    <a:pt x="3" y="4"/>
                    <a:pt x="0" y="5"/>
                    <a:pt x="0" y="4"/>
                  </a:cubicBezTo>
                  <a:cubicBezTo>
                    <a:pt x="0" y="2"/>
                    <a:pt x="4" y="0"/>
                    <a:pt x="7" y="0"/>
                  </a:cubicBezTo>
                  <a:cubicBezTo>
                    <a:pt x="8" y="0"/>
                    <a:pt x="7" y="1"/>
                    <a:pt x="7" y="1"/>
                  </a:cubicBezTo>
                  <a:cubicBezTo>
                    <a:pt x="6" y="1"/>
                    <a:pt x="6" y="2"/>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6" name="Freeform 2040">
              <a:extLst>
                <a:ext uri="{FF2B5EF4-FFF2-40B4-BE49-F238E27FC236}">
                  <a16:creationId xmlns:a16="http://schemas.microsoft.com/office/drawing/2014/main" id="{D566F21D-1748-411D-A3AB-CA057E96C574}"/>
                </a:ext>
              </a:extLst>
            </p:cNvPr>
            <p:cNvSpPr>
              <a:spLocks/>
            </p:cNvSpPr>
            <p:nvPr/>
          </p:nvSpPr>
          <p:spPr bwMode="auto">
            <a:xfrm>
              <a:off x="5384425" y="1303483"/>
              <a:ext cx="62230" cy="39891"/>
            </a:xfrm>
            <a:custGeom>
              <a:avLst/>
              <a:gdLst>
                <a:gd name="T0" fmla="*/ 5 w 8"/>
                <a:gd name="T1" fmla="*/ 2 h 5"/>
                <a:gd name="T2" fmla="*/ 0 w 8"/>
                <a:gd name="T3" fmla="*/ 4 h 5"/>
                <a:gd name="T4" fmla="*/ 7 w 8"/>
                <a:gd name="T5" fmla="*/ 0 h 5"/>
                <a:gd name="T6" fmla="*/ 7 w 8"/>
                <a:gd name="T7" fmla="*/ 1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3" y="4"/>
                    <a:pt x="0" y="5"/>
                    <a:pt x="0" y="4"/>
                  </a:cubicBezTo>
                  <a:cubicBezTo>
                    <a:pt x="0" y="3"/>
                    <a:pt x="4" y="0"/>
                    <a:pt x="7" y="0"/>
                  </a:cubicBezTo>
                  <a:cubicBezTo>
                    <a:pt x="8" y="0"/>
                    <a:pt x="7" y="1"/>
                    <a:pt x="7" y="1"/>
                  </a:cubicBezTo>
                  <a:cubicBezTo>
                    <a:pt x="6" y="2"/>
                    <a:pt x="6"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7" name="Freeform 2041">
              <a:extLst>
                <a:ext uri="{FF2B5EF4-FFF2-40B4-BE49-F238E27FC236}">
                  <a16:creationId xmlns:a16="http://schemas.microsoft.com/office/drawing/2014/main" id="{97B4C0D9-9411-4123-935E-C51563C3266A}"/>
                </a:ext>
              </a:extLst>
            </p:cNvPr>
            <p:cNvSpPr>
              <a:spLocks/>
            </p:cNvSpPr>
            <p:nvPr/>
          </p:nvSpPr>
          <p:spPr bwMode="auto">
            <a:xfrm>
              <a:off x="5315812" y="1349757"/>
              <a:ext cx="68613" cy="46274"/>
            </a:xfrm>
            <a:custGeom>
              <a:avLst/>
              <a:gdLst>
                <a:gd name="T0" fmla="*/ 7 w 9"/>
                <a:gd name="T1" fmla="*/ 2 h 6"/>
                <a:gd name="T2" fmla="*/ 1 w 9"/>
                <a:gd name="T3" fmla="*/ 4 h 6"/>
                <a:gd name="T4" fmla="*/ 7 w 9"/>
                <a:gd name="T5" fmla="*/ 0 h 6"/>
                <a:gd name="T6" fmla="*/ 8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1" y="4"/>
                  </a:cubicBezTo>
                  <a:cubicBezTo>
                    <a:pt x="1" y="3"/>
                    <a:pt x="5" y="0"/>
                    <a:pt x="7" y="0"/>
                  </a:cubicBezTo>
                  <a:cubicBezTo>
                    <a:pt x="9" y="0"/>
                    <a:pt x="8" y="1"/>
                    <a:pt x="8" y="2"/>
                  </a:cubicBezTo>
                  <a:cubicBezTo>
                    <a:pt x="7" y="2"/>
                    <a:pt x="7" y="2"/>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8" name="Freeform 2042">
              <a:extLst>
                <a:ext uri="{FF2B5EF4-FFF2-40B4-BE49-F238E27FC236}">
                  <a16:creationId xmlns:a16="http://schemas.microsoft.com/office/drawing/2014/main" id="{A72D6148-DE1E-4CB7-80FE-85989F55EACA}"/>
                </a:ext>
              </a:extLst>
            </p:cNvPr>
            <p:cNvSpPr>
              <a:spLocks/>
            </p:cNvSpPr>
            <p:nvPr/>
          </p:nvSpPr>
          <p:spPr bwMode="auto">
            <a:xfrm>
              <a:off x="5484951" y="1273166"/>
              <a:ext cx="62230" cy="30317"/>
            </a:xfrm>
            <a:custGeom>
              <a:avLst/>
              <a:gdLst>
                <a:gd name="T0" fmla="*/ 6 w 8"/>
                <a:gd name="T1" fmla="*/ 2 h 4"/>
                <a:gd name="T2" fmla="*/ 1 w 8"/>
                <a:gd name="T3" fmla="*/ 3 h 4"/>
                <a:gd name="T4" fmla="*/ 7 w 8"/>
                <a:gd name="T5" fmla="*/ 0 h 4"/>
                <a:gd name="T6" fmla="*/ 7 w 8"/>
                <a:gd name="T7" fmla="*/ 1 h 4"/>
                <a:gd name="T8" fmla="*/ 6 w 8"/>
                <a:gd name="T9" fmla="*/ 2 h 4"/>
              </a:gdLst>
              <a:ahLst/>
              <a:cxnLst>
                <a:cxn ang="0">
                  <a:pos x="T0" y="T1"/>
                </a:cxn>
                <a:cxn ang="0">
                  <a:pos x="T2" y="T3"/>
                </a:cxn>
                <a:cxn ang="0">
                  <a:pos x="T4" y="T5"/>
                </a:cxn>
                <a:cxn ang="0">
                  <a:pos x="T6" y="T7"/>
                </a:cxn>
                <a:cxn ang="0">
                  <a:pos x="T8" y="T9"/>
                </a:cxn>
              </a:cxnLst>
              <a:rect l="0" t="0" r="r" b="b"/>
              <a:pathLst>
                <a:path w="8" h="4">
                  <a:moveTo>
                    <a:pt x="6" y="2"/>
                  </a:moveTo>
                  <a:cubicBezTo>
                    <a:pt x="3" y="3"/>
                    <a:pt x="0" y="4"/>
                    <a:pt x="1" y="3"/>
                  </a:cubicBezTo>
                  <a:cubicBezTo>
                    <a:pt x="1" y="2"/>
                    <a:pt x="5" y="0"/>
                    <a:pt x="7" y="0"/>
                  </a:cubicBezTo>
                  <a:cubicBezTo>
                    <a:pt x="8" y="0"/>
                    <a:pt x="8" y="0"/>
                    <a:pt x="7" y="1"/>
                  </a:cubicBezTo>
                  <a:cubicBezTo>
                    <a:pt x="7" y="1"/>
                    <a:pt x="7"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99" name="Freeform 2043">
              <a:extLst>
                <a:ext uri="{FF2B5EF4-FFF2-40B4-BE49-F238E27FC236}">
                  <a16:creationId xmlns:a16="http://schemas.microsoft.com/office/drawing/2014/main" id="{9FED6927-62D1-4198-94CE-540880D29183}"/>
                </a:ext>
              </a:extLst>
            </p:cNvPr>
            <p:cNvSpPr>
              <a:spLocks/>
            </p:cNvSpPr>
            <p:nvPr/>
          </p:nvSpPr>
          <p:spPr bwMode="auto">
            <a:xfrm>
              <a:off x="5553564" y="1250827"/>
              <a:ext cx="54252" cy="30317"/>
            </a:xfrm>
            <a:custGeom>
              <a:avLst/>
              <a:gdLst>
                <a:gd name="T0" fmla="*/ 5 w 7"/>
                <a:gd name="T1" fmla="*/ 2 h 4"/>
                <a:gd name="T2" fmla="*/ 0 w 7"/>
                <a:gd name="T3" fmla="*/ 4 h 4"/>
                <a:gd name="T4" fmla="*/ 6 w 7"/>
                <a:gd name="T5" fmla="*/ 0 h 4"/>
                <a:gd name="T6" fmla="*/ 7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4"/>
                  </a:cubicBezTo>
                  <a:cubicBezTo>
                    <a:pt x="1" y="3"/>
                    <a:pt x="4" y="1"/>
                    <a:pt x="6" y="0"/>
                  </a:cubicBezTo>
                  <a:cubicBezTo>
                    <a:pt x="7" y="0"/>
                    <a:pt x="7" y="1"/>
                    <a:pt x="7" y="1"/>
                  </a:cubicBezTo>
                  <a:cubicBezTo>
                    <a:pt x="6" y="2"/>
                    <a:pt x="6"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0" name="Freeform 2044">
              <a:extLst>
                <a:ext uri="{FF2B5EF4-FFF2-40B4-BE49-F238E27FC236}">
                  <a16:creationId xmlns:a16="http://schemas.microsoft.com/office/drawing/2014/main" id="{8A32A2A0-568D-40D2-9DAC-783AA73AFD0D}"/>
                </a:ext>
              </a:extLst>
            </p:cNvPr>
            <p:cNvSpPr>
              <a:spLocks/>
            </p:cNvSpPr>
            <p:nvPr/>
          </p:nvSpPr>
          <p:spPr bwMode="auto">
            <a:xfrm>
              <a:off x="5615794" y="1234870"/>
              <a:ext cx="54252" cy="30317"/>
            </a:xfrm>
            <a:custGeom>
              <a:avLst/>
              <a:gdLst>
                <a:gd name="T0" fmla="*/ 5 w 7"/>
                <a:gd name="T1" fmla="*/ 2 h 4"/>
                <a:gd name="T2" fmla="*/ 0 w 7"/>
                <a:gd name="T3" fmla="*/ 3 h 4"/>
                <a:gd name="T4" fmla="*/ 6 w 7"/>
                <a:gd name="T5" fmla="*/ 0 h 4"/>
                <a:gd name="T6" fmla="*/ 6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3"/>
                  </a:cubicBezTo>
                  <a:cubicBezTo>
                    <a:pt x="0" y="2"/>
                    <a:pt x="4" y="1"/>
                    <a:pt x="6" y="0"/>
                  </a:cubicBezTo>
                  <a:cubicBezTo>
                    <a:pt x="7" y="0"/>
                    <a:pt x="6" y="1"/>
                    <a:pt x="6" y="1"/>
                  </a:cubicBezTo>
                  <a:cubicBezTo>
                    <a:pt x="6" y="2"/>
                    <a:pt x="5"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1" name="Freeform 2045">
              <a:extLst>
                <a:ext uri="{FF2B5EF4-FFF2-40B4-BE49-F238E27FC236}">
                  <a16:creationId xmlns:a16="http://schemas.microsoft.com/office/drawing/2014/main" id="{C950C28C-08E3-40ED-A720-22851D613659}"/>
                </a:ext>
              </a:extLst>
            </p:cNvPr>
            <p:cNvSpPr>
              <a:spLocks/>
            </p:cNvSpPr>
            <p:nvPr/>
          </p:nvSpPr>
          <p:spPr bwMode="auto">
            <a:xfrm>
              <a:off x="5670046" y="1226892"/>
              <a:ext cx="46274" cy="30317"/>
            </a:xfrm>
            <a:custGeom>
              <a:avLst/>
              <a:gdLst>
                <a:gd name="T0" fmla="*/ 5 w 6"/>
                <a:gd name="T1" fmla="*/ 2 h 4"/>
                <a:gd name="T2" fmla="*/ 0 w 6"/>
                <a:gd name="T3" fmla="*/ 3 h 4"/>
                <a:gd name="T4" fmla="*/ 5 w 6"/>
                <a:gd name="T5" fmla="*/ 0 h 4"/>
                <a:gd name="T6" fmla="*/ 5 w 6"/>
                <a:gd name="T7" fmla="*/ 2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3" y="4"/>
                    <a:pt x="0" y="4"/>
                    <a:pt x="0" y="3"/>
                  </a:cubicBezTo>
                  <a:cubicBezTo>
                    <a:pt x="0" y="2"/>
                    <a:pt x="3" y="1"/>
                    <a:pt x="5" y="0"/>
                  </a:cubicBezTo>
                  <a:cubicBezTo>
                    <a:pt x="6" y="0"/>
                    <a:pt x="6" y="1"/>
                    <a:pt x="5" y="2"/>
                  </a:cubicBezTo>
                  <a:cubicBezTo>
                    <a:pt x="5" y="2"/>
                    <a:pt x="5"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2" name="Freeform 2046">
              <a:extLst>
                <a:ext uri="{FF2B5EF4-FFF2-40B4-BE49-F238E27FC236}">
                  <a16:creationId xmlns:a16="http://schemas.microsoft.com/office/drawing/2014/main" id="{F0702882-DCC6-49C9-A68C-F239C82C9105}"/>
                </a:ext>
              </a:extLst>
            </p:cNvPr>
            <p:cNvSpPr>
              <a:spLocks/>
            </p:cNvSpPr>
            <p:nvPr/>
          </p:nvSpPr>
          <p:spPr bwMode="auto">
            <a:xfrm>
              <a:off x="5716320" y="1226892"/>
              <a:ext cx="52656" cy="23935"/>
            </a:xfrm>
            <a:custGeom>
              <a:avLst/>
              <a:gdLst>
                <a:gd name="T0" fmla="*/ 5 w 7"/>
                <a:gd name="T1" fmla="*/ 1 h 3"/>
                <a:gd name="T2" fmla="*/ 1 w 7"/>
                <a:gd name="T3" fmla="*/ 2 h 3"/>
                <a:gd name="T4" fmla="*/ 5 w 7"/>
                <a:gd name="T5" fmla="*/ 0 h 3"/>
                <a:gd name="T6" fmla="*/ 5 w 7"/>
                <a:gd name="T7" fmla="*/ 1 h 3"/>
                <a:gd name="T8" fmla="*/ 5 w 7"/>
                <a:gd name="T9" fmla="*/ 1 h 3"/>
              </a:gdLst>
              <a:ahLst/>
              <a:cxnLst>
                <a:cxn ang="0">
                  <a:pos x="T0" y="T1"/>
                </a:cxn>
                <a:cxn ang="0">
                  <a:pos x="T2" y="T3"/>
                </a:cxn>
                <a:cxn ang="0">
                  <a:pos x="T4" y="T5"/>
                </a:cxn>
                <a:cxn ang="0">
                  <a:pos x="T6" y="T7"/>
                </a:cxn>
                <a:cxn ang="0">
                  <a:pos x="T8" y="T9"/>
                </a:cxn>
              </a:cxnLst>
              <a:rect l="0" t="0" r="r" b="b"/>
              <a:pathLst>
                <a:path w="7" h="3">
                  <a:moveTo>
                    <a:pt x="5" y="1"/>
                  </a:moveTo>
                  <a:cubicBezTo>
                    <a:pt x="3" y="3"/>
                    <a:pt x="0" y="3"/>
                    <a:pt x="1" y="2"/>
                  </a:cubicBezTo>
                  <a:cubicBezTo>
                    <a:pt x="1" y="1"/>
                    <a:pt x="3" y="0"/>
                    <a:pt x="5" y="0"/>
                  </a:cubicBezTo>
                  <a:cubicBezTo>
                    <a:pt x="7" y="0"/>
                    <a:pt x="5" y="1"/>
                    <a:pt x="5" y="1"/>
                  </a:cubicBezTo>
                  <a:cubicBezTo>
                    <a:pt x="5" y="1"/>
                    <a:pt x="5" y="1"/>
                    <a:pt x="5" y="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3" name="Freeform 2047">
              <a:extLst>
                <a:ext uri="{FF2B5EF4-FFF2-40B4-BE49-F238E27FC236}">
                  <a16:creationId xmlns:a16="http://schemas.microsoft.com/office/drawing/2014/main" id="{B2152C41-35F3-4350-8511-9DD6F74AC197}"/>
                </a:ext>
              </a:extLst>
            </p:cNvPr>
            <p:cNvSpPr>
              <a:spLocks/>
            </p:cNvSpPr>
            <p:nvPr/>
          </p:nvSpPr>
          <p:spPr bwMode="auto">
            <a:xfrm>
              <a:off x="5762594" y="1218914"/>
              <a:ext cx="44678" cy="31913"/>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3"/>
                  </a:cubicBezTo>
                  <a:cubicBezTo>
                    <a:pt x="0" y="2"/>
                    <a:pt x="3" y="0"/>
                    <a:pt x="4" y="0"/>
                  </a:cubicBezTo>
                  <a:cubicBezTo>
                    <a:pt x="6"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4" name="Freeform 2048">
              <a:extLst>
                <a:ext uri="{FF2B5EF4-FFF2-40B4-BE49-F238E27FC236}">
                  <a16:creationId xmlns:a16="http://schemas.microsoft.com/office/drawing/2014/main" id="{8F13414F-DB52-47D8-A048-D0BB57D39F77}"/>
                </a:ext>
              </a:extLst>
            </p:cNvPr>
            <p:cNvSpPr>
              <a:spLocks/>
            </p:cNvSpPr>
            <p:nvPr/>
          </p:nvSpPr>
          <p:spPr bwMode="auto">
            <a:xfrm>
              <a:off x="5654089" y="1257209"/>
              <a:ext cx="46274" cy="39891"/>
            </a:xfrm>
            <a:custGeom>
              <a:avLst/>
              <a:gdLst>
                <a:gd name="T0" fmla="*/ 5 w 6"/>
                <a:gd name="T1" fmla="*/ 2 h 5"/>
                <a:gd name="T2" fmla="*/ 0 w 6"/>
                <a:gd name="T3" fmla="*/ 3 h 5"/>
                <a:gd name="T4" fmla="*/ 5 w 6"/>
                <a:gd name="T5" fmla="*/ 0 h 5"/>
                <a:gd name="T6" fmla="*/ 5 w 6"/>
                <a:gd name="T7" fmla="*/ 2 h 5"/>
                <a:gd name="T8" fmla="*/ 5 w 6"/>
                <a:gd name="T9" fmla="*/ 2 h 5"/>
              </a:gdLst>
              <a:ahLst/>
              <a:cxnLst>
                <a:cxn ang="0">
                  <a:pos x="T0" y="T1"/>
                </a:cxn>
                <a:cxn ang="0">
                  <a:pos x="T2" y="T3"/>
                </a:cxn>
                <a:cxn ang="0">
                  <a:pos x="T4" y="T5"/>
                </a:cxn>
                <a:cxn ang="0">
                  <a:pos x="T6" y="T7"/>
                </a:cxn>
                <a:cxn ang="0">
                  <a:pos x="T8" y="T9"/>
                </a:cxn>
              </a:cxnLst>
              <a:rect l="0" t="0" r="r" b="b"/>
              <a:pathLst>
                <a:path w="6" h="5">
                  <a:moveTo>
                    <a:pt x="5" y="2"/>
                  </a:moveTo>
                  <a:cubicBezTo>
                    <a:pt x="3" y="4"/>
                    <a:pt x="0" y="5"/>
                    <a:pt x="0" y="3"/>
                  </a:cubicBezTo>
                  <a:cubicBezTo>
                    <a:pt x="0" y="2"/>
                    <a:pt x="3" y="0"/>
                    <a:pt x="5" y="0"/>
                  </a:cubicBezTo>
                  <a:cubicBezTo>
                    <a:pt x="6" y="0"/>
                    <a:pt x="6" y="1"/>
                    <a:pt x="5" y="2"/>
                  </a:cubicBezTo>
                  <a:cubicBezTo>
                    <a:pt x="5" y="2"/>
                    <a:pt x="5" y="2"/>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5" name="Freeform 2049">
              <a:extLst>
                <a:ext uri="{FF2B5EF4-FFF2-40B4-BE49-F238E27FC236}">
                  <a16:creationId xmlns:a16="http://schemas.microsoft.com/office/drawing/2014/main" id="{1B0CAF2E-4F4E-4CA2-BE01-FA43AD7B06CB}"/>
                </a:ext>
              </a:extLst>
            </p:cNvPr>
            <p:cNvSpPr>
              <a:spLocks/>
            </p:cNvSpPr>
            <p:nvPr/>
          </p:nvSpPr>
          <p:spPr bwMode="auto">
            <a:xfrm>
              <a:off x="5692385" y="1265188"/>
              <a:ext cx="46274" cy="31913"/>
            </a:xfrm>
            <a:custGeom>
              <a:avLst/>
              <a:gdLst>
                <a:gd name="T0" fmla="*/ 5 w 6"/>
                <a:gd name="T1" fmla="*/ 2 h 4"/>
                <a:gd name="T2" fmla="*/ 0 w 6"/>
                <a:gd name="T3" fmla="*/ 3 h 4"/>
                <a:gd name="T4" fmla="*/ 5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4"/>
                    <a:pt x="0" y="4"/>
                    <a:pt x="0" y="3"/>
                  </a:cubicBezTo>
                  <a:cubicBezTo>
                    <a:pt x="0" y="2"/>
                    <a:pt x="3" y="0"/>
                    <a:pt x="5" y="0"/>
                  </a:cubicBezTo>
                  <a:cubicBezTo>
                    <a:pt x="6" y="0"/>
                    <a:pt x="6"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6" name="Freeform 2050">
              <a:extLst>
                <a:ext uri="{FF2B5EF4-FFF2-40B4-BE49-F238E27FC236}">
                  <a16:creationId xmlns:a16="http://schemas.microsoft.com/office/drawing/2014/main" id="{6193A969-0E7C-491A-94D2-77092E1FD877}"/>
                </a:ext>
              </a:extLst>
            </p:cNvPr>
            <p:cNvSpPr>
              <a:spLocks/>
            </p:cNvSpPr>
            <p:nvPr/>
          </p:nvSpPr>
          <p:spPr bwMode="auto">
            <a:xfrm>
              <a:off x="4262684" y="1881108"/>
              <a:ext cx="76591" cy="68613"/>
            </a:xfrm>
            <a:custGeom>
              <a:avLst/>
              <a:gdLst>
                <a:gd name="T0" fmla="*/ 6 w 10"/>
                <a:gd name="T1" fmla="*/ 4 h 9"/>
                <a:gd name="T2" fmla="*/ 0 w 10"/>
                <a:gd name="T3" fmla="*/ 8 h 9"/>
                <a:gd name="T4" fmla="*/ 8 w 10"/>
                <a:gd name="T5" fmla="*/ 0 h 9"/>
                <a:gd name="T6" fmla="*/ 7 w 10"/>
                <a:gd name="T7" fmla="*/ 4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4" y="7"/>
                    <a:pt x="0" y="9"/>
                    <a:pt x="0" y="8"/>
                  </a:cubicBezTo>
                  <a:cubicBezTo>
                    <a:pt x="0" y="6"/>
                    <a:pt x="6" y="1"/>
                    <a:pt x="8" y="0"/>
                  </a:cubicBezTo>
                  <a:cubicBezTo>
                    <a:pt x="10" y="0"/>
                    <a:pt x="8" y="3"/>
                    <a:pt x="7" y="4"/>
                  </a:cubicBezTo>
                  <a:cubicBezTo>
                    <a:pt x="7" y="4"/>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7" name="Freeform 2051">
              <a:extLst>
                <a:ext uri="{FF2B5EF4-FFF2-40B4-BE49-F238E27FC236}">
                  <a16:creationId xmlns:a16="http://schemas.microsoft.com/office/drawing/2014/main" id="{650C80FB-CA9F-439E-BBC7-4C23BBAB1BB7}"/>
                </a:ext>
              </a:extLst>
            </p:cNvPr>
            <p:cNvSpPr>
              <a:spLocks/>
            </p:cNvSpPr>
            <p:nvPr/>
          </p:nvSpPr>
          <p:spPr bwMode="auto">
            <a:xfrm>
              <a:off x="4200453" y="1903447"/>
              <a:ext cx="78187" cy="70209"/>
            </a:xfrm>
            <a:custGeom>
              <a:avLst/>
              <a:gdLst>
                <a:gd name="T0" fmla="*/ 6 w 10"/>
                <a:gd name="T1" fmla="*/ 4 h 9"/>
                <a:gd name="T2" fmla="*/ 0 w 10"/>
                <a:gd name="T3" fmla="*/ 8 h 9"/>
                <a:gd name="T4" fmla="*/ 8 w 10"/>
                <a:gd name="T5" fmla="*/ 0 h 9"/>
                <a:gd name="T6" fmla="*/ 7 w 10"/>
                <a:gd name="T7" fmla="*/ 3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3" y="7"/>
                    <a:pt x="0" y="9"/>
                    <a:pt x="0" y="8"/>
                  </a:cubicBezTo>
                  <a:cubicBezTo>
                    <a:pt x="0" y="6"/>
                    <a:pt x="6" y="1"/>
                    <a:pt x="8" y="0"/>
                  </a:cubicBezTo>
                  <a:cubicBezTo>
                    <a:pt x="10" y="0"/>
                    <a:pt x="8" y="2"/>
                    <a:pt x="7" y="3"/>
                  </a:cubicBezTo>
                  <a:cubicBezTo>
                    <a:pt x="7" y="4"/>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8" name="Freeform 2052">
              <a:extLst>
                <a:ext uri="{FF2B5EF4-FFF2-40B4-BE49-F238E27FC236}">
                  <a16:creationId xmlns:a16="http://schemas.microsoft.com/office/drawing/2014/main" id="{AE9B240A-54EE-4C9B-AB98-4A85C6D23272}"/>
                </a:ext>
              </a:extLst>
            </p:cNvPr>
            <p:cNvSpPr>
              <a:spLocks/>
            </p:cNvSpPr>
            <p:nvPr/>
          </p:nvSpPr>
          <p:spPr bwMode="auto">
            <a:xfrm>
              <a:off x="4285023" y="1812495"/>
              <a:ext cx="70209" cy="68613"/>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0" y="9"/>
                    <a:pt x="0" y="8"/>
                  </a:cubicBezTo>
                  <a:cubicBezTo>
                    <a:pt x="0" y="7"/>
                    <a:pt x="6" y="1"/>
                    <a:pt x="8" y="0"/>
                  </a:cubicBezTo>
                  <a:cubicBezTo>
                    <a:pt x="9" y="0"/>
                    <a:pt x="8" y="2"/>
                    <a:pt x="7" y="3"/>
                  </a:cubicBezTo>
                  <a:cubicBezTo>
                    <a:pt x="7" y="3"/>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09" name="Freeform 2053">
              <a:extLst>
                <a:ext uri="{FF2B5EF4-FFF2-40B4-BE49-F238E27FC236}">
                  <a16:creationId xmlns:a16="http://schemas.microsoft.com/office/drawing/2014/main" id="{853F692F-508F-4CDB-8E2E-1216AADFFFD0}"/>
                </a:ext>
              </a:extLst>
            </p:cNvPr>
            <p:cNvSpPr>
              <a:spLocks/>
            </p:cNvSpPr>
            <p:nvPr/>
          </p:nvSpPr>
          <p:spPr bwMode="auto">
            <a:xfrm>
              <a:off x="4208432" y="1865152"/>
              <a:ext cx="70209" cy="62230"/>
            </a:xfrm>
            <a:custGeom>
              <a:avLst/>
              <a:gdLst>
                <a:gd name="T0" fmla="*/ 5 w 9"/>
                <a:gd name="T1" fmla="*/ 4 h 8"/>
                <a:gd name="T2" fmla="*/ 0 w 9"/>
                <a:gd name="T3" fmla="*/ 8 h 8"/>
                <a:gd name="T4" fmla="*/ 8 w 9"/>
                <a:gd name="T5" fmla="*/ 0 h 8"/>
                <a:gd name="T6" fmla="*/ 7 w 9"/>
                <a:gd name="T7" fmla="*/ 2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5" y="0"/>
                    <a:pt x="8" y="0"/>
                  </a:cubicBezTo>
                  <a:cubicBezTo>
                    <a:pt x="9" y="0"/>
                    <a:pt x="7" y="1"/>
                    <a:pt x="7" y="2"/>
                  </a:cubicBezTo>
                  <a:cubicBezTo>
                    <a:pt x="6" y="3"/>
                    <a:pt x="6" y="3"/>
                    <a:pt x="5"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0" name="Freeform 2054">
              <a:extLst>
                <a:ext uri="{FF2B5EF4-FFF2-40B4-BE49-F238E27FC236}">
                  <a16:creationId xmlns:a16="http://schemas.microsoft.com/office/drawing/2014/main" id="{099A43FC-6CF6-4027-A55B-7388A782F7E6}"/>
                </a:ext>
              </a:extLst>
            </p:cNvPr>
            <p:cNvSpPr>
              <a:spLocks/>
            </p:cNvSpPr>
            <p:nvPr/>
          </p:nvSpPr>
          <p:spPr bwMode="auto">
            <a:xfrm>
              <a:off x="4115884" y="1957699"/>
              <a:ext cx="70209" cy="70209"/>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1" y="9"/>
                    <a:pt x="0" y="8"/>
                  </a:cubicBezTo>
                  <a:cubicBezTo>
                    <a:pt x="0" y="7"/>
                    <a:pt x="6" y="1"/>
                    <a:pt x="8" y="0"/>
                  </a:cubicBezTo>
                  <a:cubicBezTo>
                    <a:pt x="9" y="0"/>
                    <a:pt x="8" y="2"/>
                    <a:pt x="7" y="3"/>
                  </a:cubicBezTo>
                  <a:cubicBezTo>
                    <a:pt x="7" y="4"/>
                    <a:pt x="6" y="4"/>
                    <a:pt x="6"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1" name="Freeform 2055">
              <a:extLst>
                <a:ext uri="{FF2B5EF4-FFF2-40B4-BE49-F238E27FC236}">
                  <a16:creationId xmlns:a16="http://schemas.microsoft.com/office/drawing/2014/main" id="{89F0D5B1-62EA-46B5-8BD9-8E48252F1656}"/>
                </a:ext>
              </a:extLst>
            </p:cNvPr>
            <p:cNvSpPr>
              <a:spLocks/>
            </p:cNvSpPr>
            <p:nvPr/>
          </p:nvSpPr>
          <p:spPr bwMode="auto">
            <a:xfrm>
              <a:off x="3916428" y="2158751"/>
              <a:ext cx="68613" cy="76591"/>
            </a:xfrm>
            <a:custGeom>
              <a:avLst/>
              <a:gdLst>
                <a:gd name="T0" fmla="*/ 5 w 9"/>
                <a:gd name="T1" fmla="*/ 5 h 10"/>
                <a:gd name="T2" fmla="*/ 0 w 9"/>
                <a:gd name="T3" fmla="*/ 9 h 10"/>
                <a:gd name="T4" fmla="*/ 7 w 9"/>
                <a:gd name="T5" fmla="*/ 0 h 10"/>
                <a:gd name="T6" fmla="*/ 5 w 9"/>
                <a:gd name="T7" fmla="*/ 5 h 10"/>
              </a:gdLst>
              <a:ahLst/>
              <a:cxnLst>
                <a:cxn ang="0">
                  <a:pos x="T0" y="T1"/>
                </a:cxn>
                <a:cxn ang="0">
                  <a:pos x="T2" y="T3"/>
                </a:cxn>
                <a:cxn ang="0">
                  <a:pos x="T4" y="T5"/>
                </a:cxn>
                <a:cxn ang="0">
                  <a:pos x="T6" y="T7"/>
                </a:cxn>
              </a:cxnLst>
              <a:rect l="0" t="0" r="r" b="b"/>
              <a:pathLst>
                <a:path w="9" h="10">
                  <a:moveTo>
                    <a:pt x="5" y="5"/>
                  </a:moveTo>
                  <a:cubicBezTo>
                    <a:pt x="3" y="8"/>
                    <a:pt x="0" y="10"/>
                    <a:pt x="0" y="9"/>
                  </a:cubicBezTo>
                  <a:cubicBezTo>
                    <a:pt x="0" y="7"/>
                    <a:pt x="5" y="1"/>
                    <a:pt x="7" y="0"/>
                  </a:cubicBezTo>
                  <a:cubicBezTo>
                    <a:pt x="9" y="0"/>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2" name="Freeform 2056">
              <a:extLst>
                <a:ext uri="{FF2B5EF4-FFF2-40B4-BE49-F238E27FC236}">
                  <a16:creationId xmlns:a16="http://schemas.microsoft.com/office/drawing/2014/main" id="{A7902581-62B1-4638-BFF9-9227AB778571}"/>
                </a:ext>
              </a:extLst>
            </p:cNvPr>
            <p:cNvSpPr>
              <a:spLocks/>
            </p:cNvSpPr>
            <p:nvPr/>
          </p:nvSpPr>
          <p:spPr bwMode="auto">
            <a:xfrm>
              <a:off x="3946745" y="2165134"/>
              <a:ext cx="70209" cy="84569"/>
            </a:xfrm>
            <a:custGeom>
              <a:avLst/>
              <a:gdLst>
                <a:gd name="T0" fmla="*/ 6 w 9"/>
                <a:gd name="T1" fmla="*/ 5 h 11"/>
                <a:gd name="T2" fmla="*/ 0 w 9"/>
                <a:gd name="T3" fmla="*/ 9 h 11"/>
                <a:gd name="T4" fmla="*/ 8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3" y="9"/>
                    <a:pt x="1" y="11"/>
                    <a:pt x="0" y="9"/>
                  </a:cubicBezTo>
                  <a:cubicBezTo>
                    <a:pt x="0" y="8"/>
                    <a:pt x="5" y="1"/>
                    <a:pt x="8" y="0"/>
                  </a:cubicBezTo>
                  <a:cubicBezTo>
                    <a:pt x="9"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3" name="Freeform 2057">
              <a:extLst>
                <a:ext uri="{FF2B5EF4-FFF2-40B4-BE49-F238E27FC236}">
                  <a16:creationId xmlns:a16="http://schemas.microsoft.com/office/drawing/2014/main" id="{3D27D83E-A610-4192-A293-0217B2E5FA14}"/>
                </a:ext>
              </a:extLst>
            </p:cNvPr>
            <p:cNvSpPr>
              <a:spLocks/>
            </p:cNvSpPr>
            <p:nvPr/>
          </p:nvSpPr>
          <p:spPr bwMode="auto">
            <a:xfrm>
              <a:off x="4016954" y="2134816"/>
              <a:ext cx="68613" cy="76591"/>
            </a:xfrm>
            <a:custGeom>
              <a:avLst/>
              <a:gdLst>
                <a:gd name="T0" fmla="*/ 6 w 9"/>
                <a:gd name="T1" fmla="*/ 5 h 10"/>
                <a:gd name="T2" fmla="*/ 0 w 9"/>
                <a:gd name="T3" fmla="*/ 9 h 10"/>
                <a:gd name="T4" fmla="*/ 7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7" y="0"/>
                  </a:cubicBezTo>
                  <a:cubicBezTo>
                    <a:pt x="9" y="0"/>
                    <a:pt x="7"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4" name="Freeform 2058">
              <a:extLst>
                <a:ext uri="{FF2B5EF4-FFF2-40B4-BE49-F238E27FC236}">
                  <a16:creationId xmlns:a16="http://schemas.microsoft.com/office/drawing/2014/main" id="{339BE618-7384-4F64-914A-EA3A48744C8A}"/>
                </a:ext>
              </a:extLst>
            </p:cNvPr>
            <p:cNvSpPr>
              <a:spLocks/>
            </p:cNvSpPr>
            <p:nvPr/>
          </p:nvSpPr>
          <p:spPr bwMode="auto">
            <a:xfrm>
              <a:off x="4101523" y="2058225"/>
              <a:ext cx="76591" cy="76591"/>
            </a:xfrm>
            <a:custGeom>
              <a:avLst/>
              <a:gdLst>
                <a:gd name="T0" fmla="*/ 7 w 10"/>
                <a:gd name="T1" fmla="*/ 5 h 10"/>
                <a:gd name="T2" fmla="*/ 1 w 10"/>
                <a:gd name="T3" fmla="*/ 9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1" y="10"/>
                    <a:pt x="1" y="9"/>
                  </a:cubicBezTo>
                  <a:cubicBezTo>
                    <a:pt x="0" y="7"/>
                    <a:pt x="5" y="1"/>
                    <a:pt x="8" y="0"/>
                  </a:cubicBezTo>
                  <a:cubicBezTo>
                    <a:pt x="10" y="0"/>
                    <a:pt x="8"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5" name="Freeform 2059">
              <a:extLst>
                <a:ext uri="{FF2B5EF4-FFF2-40B4-BE49-F238E27FC236}">
                  <a16:creationId xmlns:a16="http://schemas.microsoft.com/office/drawing/2014/main" id="{76ED1FAB-10F6-447F-A205-AE97DBA30DA5}"/>
                </a:ext>
              </a:extLst>
            </p:cNvPr>
            <p:cNvSpPr>
              <a:spLocks/>
            </p:cNvSpPr>
            <p:nvPr/>
          </p:nvSpPr>
          <p:spPr bwMode="auto">
            <a:xfrm>
              <a:off x="4254706" y="2118860"/>
              <a:ext cx="76591" cy="78187"/>
            </a:xfrm>
            <a:custGeom>
              <a:avLst/>
              <a:gdLst>
                <a:gd name="T0" fmla="*/ 8 w 10"/>
                <a:gd name="T1" fmla="*/ 5 h 10"/>
                <a:gd name="T2" fmla="*/ 1 w 10"/>
                <a:gd name="T3" fmla="*/ 8 h 10"/>
                <a:gd name="T4" fmla="*/ 8 w 10"/>
                <a:gd name="T5" fmla="*/ 0 h 10"/>
                <a:gd name="T6" fmla="*/ 8 w 10"/>
                <a:gd name="T7" fmla="*/ 5 h 10"/>
              </a:gdLst>
              <a:ahLst/>
              <a:cxnLst>
                <a:cxn ang="0">
                  <a:pos x="T0" y="T1"/>
                </a:cxn>
                <a:cxn ang="0">
                  <a:pos x="T2" y="T3"/>
                </a:cxn>
                <a:cxn ang="0">
                  <a:pos x="T4" y="T5"/>
                </a:cxn>
                <a:cxn ang="0">
                  <a:pos x="T6" y="T7"/>
                </a:cxn>
              </a:cxnLst>
              <a:rect l="0" t="0" r="r" b="b"/>
              <a:pathLst>
                <a:path w="10" h="10">
                  <a:moveTo>
                    <a:pt x="8" y="5"/>
                  </a:moveTo>
                  <a:cubicBezTo>
                    <a:pt x="5" y="8"/>
                    <a:pt x="1" y="10"/>
                    <a:pt x="1" y="8"/>
                  </a:cubicBezTo>
                  <a:cubicBezTo>
                    <a:pt x="0" y="6"/>
                    <a:pt x="4" y="1"/>
                    <a:pt x="8" y="0"/>
                  </a:cubicBezTo>
                  <a:cubicBezTo>
                    <a:pt x="10" y="0"/>
                    <a:pt x="9"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6" name="Freeform 2060">
              <a:extLst>
                <a:ext uri="{FF2B5EF4-FFF2-40B4-BE49-F238E27FC236}">
                  <a16:creationId xmlns:a16="http://schemas.microsoft.com/office/drawing/2014/main" id="{1DA494A4-E32E-4265-8FFC-E646DEFC71BA}"/>
                </a:ext>
              </a:extLst>
            </p:cNvPr>
            <p:cNvSpPr>
              <a:spLocks/>
            </p:cNvSpPr>
            <p:nvPr/>
          </p:nvSpPr>
          <p:spPr bwMode="auto">
            <a:xfrm>
              <a:off x="4363210" y="2058225"/>
              <a:ext cx="76591" cy="84569"/>
            </a:xfrm>
            <a:custGeom>
              <a:avLst/>
              <a:gdLst>
                <a:gd name="T0" fmla="*/ 7 w 10"/>
                <a:gd name="T1" fmla="*/ 5 h 11"/>
                <a:gd name="T2" fmla="*/ 0 w 10"/>
                <a:gd name="T3" fmla="*/ 9 h 11"/>
                <a:gd name="T4" fmla="*/ 7 w 10"/>
                <a:gd name="T5" fmla="*/ 0 h 11"/>
                <a:gd name="T6" fmla="*/ 7 w 10"/>
                <a:gd name="T7" fmla="*/ 5 h 11"/>
              </a:gdLst>
              <a:ahLst/>
              <a:cxnLst>
                <a:cxn ang="0">
                  <a:pos x="T0" y="T1"/>
                </a:cxn>
                <a:cxn ang="0">
                  <a:pos x="T2" y="T3"/>
                </a:cxn>
                <a:cxn ang="0">
                  <a:pos x="T4" y="T5"/>
                </a:cxn>
                <a:cxn ang="0">
                  <a:pos x="T6" y="T7"/>
                </a:cxn>
              </a:cxnLst>
              <a:rect l="0" t="0" r="r" b="b"/>
              <a:pathLst>
                <a:path w="10" h="11">
                  <a:moveTo>
                    <a:pt x="7" y="5"/>
                  </a:moveTo>
                  <a:cubicBezTo>
                    <a:pt x="5" y="9"/>
                    <a:pt x="1" y="11"/>
                    <a:pt x="0" y="9"/>
                  </a:cubicBezTo>
                  <a:cubicBezTo>
                    <a:pt x="0" y="6"/>
                    <a:pt x="4" y="1"/>
                    <a:pt x="7" y="0"/>
                  </a:cubicBezTo>
                  <a:cubicBezTo>
                    <a:pt x="10" y="0"/>
                    <a:pt x="9"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7" name="Freeform 2061">
              <a:extLst>
                <a:ext uri="{FF2B5EF4-FFF2-40B4-BE49-F238E27FC236}">
                  <a16:creationId xmlns:a16="http://schemas.microsoft.com/office/drawing/2014/main" id="{228EDE1E-3E32-4DA3-8EC5-2541A672131D}"/>
                </a:ext>
              </a:extLst>
            </p:cNvPr>
            <p:cNvSpPr>
              <a:spLocks/>
            </p:cNvSpPr>
            <p:nvPr/>
          </p:nvSpPr>
          <p:spPr bwMode="auto">
            <a:xfrm>
              <a:off x="3616446" y="3457609"/>
              <a:ext cx="62230" cy="108504"/>
            </a:xfrm>
            <a:custGeom>
              <a:avLst/>
              <a:gdLst>
                <a:gd name="T0" fmla="*/ 8 w 8"/>
                <a:gd name="T1" fmla="*/ 6 h 14"/>
                <a:gd name="T2" fmla="*/ 2 w 8"/>
                <a:gd name="T3" fmla="*/ 11 h 14"/>
                <a:gd name="T4" fmla="*/ 5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7" y="11"/>
                    <a:pt x="4" y="14"/>
                    <a:pt x="2" y="11"/>
                  </a:cubicBezTo>
                  <a:cubicBezTo>
                    <a:pt x="0" y="9"/>
                    <a:pt x="2" y="1"/>
                    <a:pt x="5" y="0"/>
                  </a:cubicBezTo>
                  <a:cubicBezTo>
                    <a:pt x="8" y="0"/>
                    <a:pt x="8"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8" name="Freeform 2062">
              <a:extLst>
                <a:ext uri="{FF2B5EF4-FFF2-40B4-BE49-F238E27FC236}">
                  <a16:creationId xmlns:a16="http://schemas.microsoft.com/office/drawing/2014/main" id="{EBD0844B-1C8A-49CB-ABD1-A2D617FABE1A}"/>
                </a:ext>
              </a:extLst>
            </p:cNvPr>
            <p:cNvSpPr>
              <a:spLocks/>
            </p:cNvSpPr>
            <p:nvPr/>
          </p:nvSpPr>
          <p:spPr bwMode="auto">
            <a:xfrm>
              <a:off x="3670698" y="3312405"/>
              <a:ext cx="68613" cy="98930"/>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4" y="13"/>
                    <a:pt x="2" y="11"/>
                  </a:cubicBezTo>
                  <a:cubicBezTo>
                    <a:pt x="0" y="8"/>
                    <a:pt x="2" y="1"/>
                    <a:pt x="6" y="0"/>
                  </a:cubicBezTo>
                  <a:cubicBezTo>
                    <a:pt x="9"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19" name="Freeform 2063">
              <a:extLst>
                <a:ext uri="{FF2B5EF4-FFF2-40B4-BE49-F238E27FC236}">
                  <a16:creationId xmlns:a16="http://schemas.microsoft.com/office/drawing/2014/main" id="{75E53537-47E8-481B-B90D-08FF553E4456}"/>
                </a:ext>
              </a:extLst>
            </p:cNvPr>
            <p:cNvSpPr>
              <a:spLocks/>
            </p:cNvSpPr>
            <p:nvPr/>
          </p:nvSpPr>
          <p:spPr bwMode="auto">
            <a:xfrm>
              <a:off x="3763246" y="3274110"/>
              <a:ext cx="68613" cy="98930"/>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1"/>
                    <a:pt x="3" y="13"/>
                    <a:pt x="2" y="11"/>
                  </a:cubicBezTo>
                  <a:cubicBezTo>
                    <a:pt x="0" y="8"/>
                    <a:pt x="2" y="0"/>
                    <a:pt x="6" y="0"/>
                  </a:cubicBezTo>
                  <a:cubicBezTo>
                    <a:pt x="8" y="0"/>
                    <a:pt x="9"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0" name="Freeform 2064">
              <a:extLst>
                <a:ext uri="{FF2B5EF4-FFF2-40B4-BE49-F238E27FC236}">
                  <a16:creationId xmlns:a16="http://schemas.microsoft.com/office/drawing/2014/main" id="{41AF81FE-4FC0-4AE9-A8B2-5D3BE22F6138}"/>
                </a:ext>
              </a:extLst>
            </p:cNvPr>
            <p:cNvSpPr>
              <a:spLocks/>
            </p:cNvSpPr>
            <p:nvPr/>
          </p:nvSpPr>
          <p:spPr bwMode="auto">
            <a:xfrm>
              <a:off x="3839837" y="3266132"/>
              <a:ext cx="76591" cy="106908"/>
            </a:xfrm>
            <a:custGeom>
              <a:avLst/>
              <a:gdLst>
                <a:gd name="T0" fmla="*/ 9 w 10"/>
                <a:gd name="T1" fmla="*/ 7 h 14"/>
                <a:gd name="T2" fmla="*/ 2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1"/>
                    <a:pt x="4" y="14"/>
                    <a:pt x="2" y="11"/>
                  </a:cubicBezTo>
                  <a:cubicBezTo>
                    <a:pt x="0" y="8"/>
                    <a:pt x="2" y="1"/>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1" name="Freeform 2065">
              <a:extLst>
                <a:ext uri="{FF2B5EF4-FFF2-40B4-BE49-F238E27FC236}">
                  <a16:creationId xmlns:a16="http://schemas.microsoft.com/office/drawing/2014/main" id="{45A97FA0-D2A8-417F-BAD7-45E7F1F7CDC9}"/>
                </a:ext>
              </a:extLst>
            </p:cNvPr>
            <p:cNvSpPr>
              <a:spLocks/>
            </p:cNvSpPr>
            <p:nvPr/>
          </p:nvSpPr>
          <p:spPr bwMode="auto">
            <a:xfrm>
              <a:off x="3924406" y="3242197"/>
              <a:ext cx="76591" cy="100526"/>
            </a:xfrm>
            <a:custGeom>
              <a:avLst/>
              <a:gdLst>
                <a:gd name="T0" fmla="*/ 10 w 10"/>
                <a:gd name="T1" fmla="*/ 6 h 13"/>
                <a:gd name="T2" fmla="*/ 2 w 10"/>
                <a:gd name="T3" fmla="*/ 11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9" y="11"/>
                    <a:pt x="4" y="13"/>
                    <a:pt x="2" y="11"/>
                  </a:cubicBezTo>
                  <a:cubicBezTo>
                    <a:pt x="0" y="7"/>
                    <a:pt x="2" y="0"/>
                    <a:pt x="7" y="0"/>
                  </a:cubicBezTo>
                  <a:cubicBezTo>
                    <a:pt x="10" y="0"/>
                    <a:pt x="10"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2" name="Freeform 2066">
              <a:extLst>
                <a:ext uri="{FF2B5EF4-FFF2-40B4-BE49-F238E27FC236}">
                  <a16:creationId xmlns:a16="http://schemas.microsoft.com/office/drawing/2014/main" id="{180D8BDF-8655-4E45-ADB4-3D7AB84CA251}"/>
                </a:ext>
              </a:extLst>
            </p:cNvPr>
            <p:cNvSpPr>
              <a:spLocks/>
            </p:cNvSpPr>
            <p:nvPr/>
          </p:nvSpPr>
          <p:spPr bwMode="auto">
            <a:xfrm>
              <a:off x="4008976" y="3266132"/>
              <a:ext cx="76591" cy="106908"/>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4" y="14"/>
                    <a:pt x="2" y="11"/>
                  </a:cubicBezTo>
                  <a:cubicBezTo>
                    <a:pt x="0" y="7"/>
                    <a:pt x="2" y="1"/>
                    <a:pt x="6" y="0"/>
                  </a:cubicBezTo>
                  <a:cubicBezTo>
                    <a:pt x="10" y="0"/>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3" name="Freeform 2067">
              <a:extLst>
                <a:ext uri="{FF2B5EF4-FFF2-40B4-BE49-F238E27FC236}">
                  <a16:creationId xmlns:a16="http://schemas.microsoft.com/office/drawing/2014/main" id="{FDE4C40B-8B83-46AD-BA37-9B8602EF3E9C}"/>
                </a:ext>
              </a:extLst>
            </p:cNvPr>
            <p:cNvSpPr>
              <a:spLocks/>
            </p:cNvSpPr>
            <p:nvPr/>
          </p:nvSpPr>
          <p:spPr bwMode="auto">
            <a:xfrm>
              <a:off x="4101523" y="3296449"/>
              <a:ext cx="84569" cy="108504"/>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8"/>
                    <a:pt x="2" y="1"/>
                    <a:pt x="6"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4" name="Freeform 2068">
              <a:extLst>
                <a:ext uri="{FF2B5EF4-FFF2-40B4-BE49-F238E27FC236}">
                  <a16:creationId xmlns:a16="http://schemas.microsoft.com/office/drawing/2014/main" id="{A7409A0A-965B-49C2-BBEE-7FE71CCA91E1}"/>
                </a:ext>
              </a:extLst>
            </p:cNvPr>
            <p:cNvSpPr>
              <a:spLocks/>
            </p:cNvSpPr>
            <p:nvPr/>
          </p:nvSpPr>
          <p:spPr bwMode="auto">
            <a:xfrm>
              <a:off x="4194071" y="3211880"/>
              <a:ext cx="90952" cy="108504"/>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3" y="11"/>
                  </a:cubicBezTo>
                  <a:cubicBezTo>
                    <a:pt x="0" y="8"/>
                    <a:pt x="3" y="1"/>
                    <a:pt x="7" y="0"/>
                  </a:cubicBezTo>
                  <a:cubicBezTo>
                    <a:pt x="11"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5" name="Freeform 2069">
              <a:extLst>
                <a:ext uri="{FF2B5EF4-FFF2-40B4-BE49-F238E27FC236}">
                  <a16:creationId xmlns:a16="http://schemas.microsoft.com/office/drawing/2014/main" id="{2E9CE97C-6D6D-44CF-A38A-B61BD8A7F89D}"/>
                </a:ext>
              </a:extLst>
            </p:cNvPr>
            <p:cNvSpPr>
              <a:spLocks/>
            </p:cNvSpPr>
            <p:nvPr/>
          </p:nvSpPr>
          <p:spPr bwMode="auto">
            <a:xfrm>
              <a:off x="4293001" y="3119332"/>
              <a:ext cx="92548" cy="108504"/>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4" y="14"/>
                    <a:pt x="2" y="10"/>
                  </a:cubicBezTo>
                  <a:cubicBezTo>
                    <a:pt x="0" y="7"/>
                    <a:pt x="3" y="1"/>
                    <a:pt x="7" y="0"/>
                  </a:cubicBezTo>
                  <a:cubicBezTo>
                    <a:pt x="11"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6" name="Freeform 2070">
              <a:extLst>
                <a:ext uri="{FF2B5EF4-FFF2-40B4-BE49-F238E27FC236}">
                  <a16:creationId xmlns:a16="http://schemas.microsoft.com/office/drawing/2014/main" id="{C4DF5ED6-695E-4A14-BAC5-0404D87C8A3A}"/>
                </a:ext>
              </a:extLst>
            </p:cNvPr>
            <p:cNvSpPr>
              <a:spLocks/>
            </p:cNvSpPr>
            <p:nvPr/>
          </p:nvSpPr>
          <p:spPr bwMode="auto">
            <a:xfrm>
              <a:off x="4401505" y="3042741"/>
              <a:ext cx="90952" cy="106908"/>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1"/>
                    <a:pt x="4" y="14"/>
                    <a:pt x="2" y="10"/>
                  </a:cubicBezTo>
                  <a:cubicBezTo>
                    <a:pt x="0" y="7"/>
                    <a:pt x="3" y="1"/>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7" name="Freeform 2071">
              <a:extLst>
                <a:ext uri="{FF2B5EF4-FFF2-40B4-BE49-F238E27FC236}">
                  <a16:creationId xmlns:a16="http://schemas.microsoft.com/office/drawing/2014/main" id="{FB30BAB8-3EEA-49F8-9B88-FD0AB944029C}"/>
                </a:ext>
              </a:extLst>
            </p:cNvPr>
            <p:cNvSpPr>
              <a:spLocks/>
            </p:cNvSpPr>
            <p:nvPr/>
          </p:nvSpPr>
          <p:spPr bwMode="auto">
            <a:xfrm>
              <a:off x="4285023" y="3004445"/>
              <a:ext cx="92548" cy="100526"/>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3" y="0"/>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8" name="Freeform 2072">
              <a:extLst>
                <a:ext uri="{FF2B5EF4-FFF2-40B4-BE49-F238E27FC236}">
                  <a16:creationId xmlns:a16="http://schemas.microsoft.com/office/drawing/2014/main" id="{B794172A-5AF8-453A-89AC-4A238C697EAD}"/>
                </a:ext>
              </a:extLst>
            </p:cNvPr>
            <p:cNvSpPr>
              <a:spLocks/>
            </p:cNvSpPr>
            <p:nvPr/>
          </p:nvSpPr>
          <p:spPr bwMode="auto">
            <a:xfrm>
              <a:off x="4186093" y="3065080"/>
              <a:ext cx="84569" cy="108504"/>
            </a:xfrm>
            <a:custGeom>
              <a:avLst/>
              <a:gdLst>
                <a:gd name="T0" fmla="*/ 10 w 11"/>
                <a:gd name="T1" fmla="*/ 6 h 14"/>
                <a:gd name="T2" fmla="*/ 2 w 11"/>
                <a:gd name="T3" fmla="*/ 10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0"/>
                  </a:cubicBezTo>
                  <a:cubicBezTo>
                    <a:pt x="0" y="7"/>
                    <a:pt x="2" y="1"/>
                    <a:pt x="7" y="0"/>
                  </a:cubicBezTo>
                  <a:cubicBezTo>
                    <a:pt x="10" y="0"/>
                    <a:pt x="11"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29" name="Freeform 2073">
              <a:extLst>
                <a:ext uri="{FF2B5EF4-FFF2-40B4-BE49-F238E27FC236}">
                  <a16:creationId xmlns:a16="http://schemas.microsoft.com/office/drawing/2014/main" id="{7DEC20BB-5721-4765-B91E-44772CF68159}"/>
                </a:ext>
              </a:extLst>
            </p:cNvPr>
            <p:cNvSpPr>
              <a:spLocks/>
            </p:cNvSpPr>
            <p:nvPr/>
          </p:nvSpPr>
          <p:spPr bwMode="auto">
            <a:xfrm>
              <a:off x="4085567" y="3149649"/>
              <a:ext cx="84569" cy="100526"/>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1"/>
                    <a:pt x="4" y="13"/>
                    <a:pt x="2" y="10"/>
                  </a:cubicBezTo>
                  <a:cubicBezTo>
                    <a:pt x="0" y="7"/>
                    <a:pt x="2" y="0"/>
                    <a:pt x="7" y="0"/>
                  </a:cubicBezTo>
                  <a:cubicBezTo>
                    <a:pt x="10"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0" name="Freeform 2074">
              <a:extLst>
                <a:ext uri="{FF2B5EF4-FFF2-40B4-BE49-F238E27FC236}">
                  <a16:creationId xmlns:a16="http://schemas.microsoft.com/office/drawing/2014/main" id="{E02DB687-8A7F-4624-B10D-E1FC64D57392}"/>
                </a:ext>
              </a:extLst>
            </p:cNvPr>
            <p:cNvSpPr>
              <a:spLocks/>
            </p:cNvSpPr>
            <p:nvPr/>
          </p:nvSpPr>
          <p:spPr bwMode="auto">
            <a:xfrm>
              <a:off x="4447779" y="3665044"/>
              <a:ext cx="98930" cy="108504"/>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1"/>
                  </a:cubicBezTo>
                  <a:cubicBezTo>
                    <a:pt x="0" y="7"/>
                    <a:pt x="2" y="0"/>
                    <a:pt x="7"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1" name="Freeform 2075">
              <a:extLst>
                <a:ext uri="{FF2B5EF4-FFF2-40B4-BE49-F238E27FC236}">
                  <a16:creationId xmlns:a16="http://schemas.microsoft.com/office/drawing/2014/main" id="{87815E6B-18BE-4585-95AA-163BDAACF986}"/>
                </a:ext>
              </a:extLst>
            </p:cNvPr>
            <p:cNvSpPr>
              <a:spLocks/>
            </p:cNvSpPr>
            <p:nvPr/>
          </p:nvSpPr>
          <p:spPr bwMode="auto">
            <a:xfrm>
              <a:off x="4323318" y="3704935"/>
              <a:ext cx="92548" cy="114887"/>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2" name="Freeform 2076">
              <a:extLst>
                <a:ext uri="{FF2B5EF4-FFF2-40B4-BE49-F238E27FC236}">
                  <a16:creationId xmlns:a16="http://schemas.microsoft.com/office/drawing/2014/main" id="{E97F7DAD-1B5D-4B99-94BA-8D69C83AE27C}"/>
                </a:ext>
              </a:extLst>
            </p:cNvPr>
            <p:cNvSpPr>
              <a:spLocks/>
            </p:cNvSpPr>
            <p:nvPr/>
          </p:nvSpPr>
          <p:spPr bwMode="auto">
            <a:xfrm>
              <a:off x="6562014" y="1812495"/>
              <a:ext cx="76591" cy="68613"/>
            </a:xfrm>
            <a:custGeom>
              <a:avLst/>
              <a:gdLst>
                <a:gd name="T0" fmla="*/ 9 w 10"/>
                <a:gd name="T1" fmla="*/ 4 h 9"/>
                <a:gd name="T2" fmla="*/ 3 w 10"/>
                <a:gd name="T3" fmla="*/ 7 h 9"/>
                <a:gd name="T4" fmla="*/ 3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6" y="9"/>
                    <a:pt x="3" y="7"/>
                  </a:cubicBezTo>
                  <a:cubicBezTo>
                    <a:pt x="0" y="5"/>
                    <a:pt x="0" y="1"/>
                    <a:pt x="3" y="0"/>
                  </a:cubicBezTo>
                  <a:cubicBezTo>
                    <a:pt x="3" y="0"/>
                    <a:pt x="3"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3" name="Freeform 2077">
              <a:extLst>
                <a:ext uri="{FF2B5EF4-FFF2-40B4-BE49-F238E27FC236}">
                  <a16:creationId xmlns:a16="http://schemas.microsoft.com/office/drawing/2014/main" id="{E5B75D4E-B7FE-45CD-9DB4-3B26F19125CF}"/>
                </a:ext>
              </a:extLst>
            </p:cNvPr>
            <p:cNvSpPr>
              <a:spLocks/>
            </p:cNvSpPr>
            <p:nvPr/>
          </p:nvSpPr>
          <p:spPr bwMode="auto">
            <a:xfrm>
              <a:off x="6668922" y="1750265"/>
              <a:ext cx="76591" cy="68613"/>
            </a:xfrm>
            <a:custGeom>
              <a:avLst/>
              <a:gdLst>
                <a:gd name="T0" fmla="*/ 10 w 10"/>
                <a:gd name="T1" fmla="*/ 5 h 9"/>
                <a:gd name="T2" fmla="*/ 5 w 10"/>
                <a:gd name="T3" fmla="*/ 7 h 9"/>
                <a:gd name="T4" fmla="*/ 3 w 10"/>
                <a:gd name="T5" fmla="*/ 0 h 9"/>
                <a:gd name="T6" fmla="*/ 4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7"/>
                    <a:pt x="8" y="9"/>
                    <a:pt x="5" y="7"/>
                  </a:cubicBezTo>
                  <a:cubicBezTo>
                    <a:pt x="1" y="5"/>
                    <a:pt x="0" y="1"/>
                    <a:pt x="3" y="0"/>
                  </a:cubicBezTo>
                  <a:cubicBezTo>
                    <a:pt x="3" y="0"/>
                    <a:pt x="4" y="0"/>
                    <a:pt x="4" y="0"/>
                  </a:cubicBezTo>
                  <a:cubicBezTo>
                    <a:pt x="7" y="1"/>
                    <a:pt x="9"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4" name="Freeform 2078">
              <a:extLst>
                <a:ext uri="{FF2B5EF4-FFF2-40B4-BE49-F238E27FC236}">
                  <a16:creationId xmlns:a16="http://schemas.microsoft.com/office/drawing/2014/main" id="{B2C1B165-D757-4A84-8FCB-FF2AB3B8D3B8}"/>
                </a:ext>
              </a:extLst>
            </p:cNvPr>
            <p:cNvSpPr>
              <a:spLocks/>
            </p:cNvSpPr>
            <p:nvPr/>
          </p:nvSpPr>
          <p:spPr bwMode="auto">
            <a:xfrm>
              <a:off x="6562014" y="1727926"/>
              <a:ext cx="76591" cy="60635"/>
            </a:xfrm>
            <a:custGeom>
              <a:avLst/>
              <a:gdLst>
                <a:gd name="T0" fmla="*/ 9 w 10"/>
                <a:gd name="T1" fmla="*/ 4 h 8"/>
                <a:gd name="T2" fmla="*/ 4 w 10"/>
                <a:gd name="T3" fmla="*/ 6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4"/>
                    <a:pt x="0" y="0"/>
                    <a:pt x="3" y="0"/>
                  </a:cubicBezTo>
                  <a:cubicBezTo>
                    <a:pt x="4" y="0"/>
                    <a:pt x="4" y="0"/>
                    <a:pt x="4" y="0"/>
                  </a:cubicBezTo>
                  <a:cubicBezTo>
                    <a:pt x="7"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5" name="Freeform 2079">
              <a:extLst>
                <a:ext uri="{FF2B5EF4-FFF2-40B4-BE49-F238E27FC236}">
                  <a16:creationId xmlns:a16="http://schemas.microsoft.com/office/drawing/2014/main" id="{FE9A7930-4879-49CC-9C20-B3C71B42A2A0}"/>
                </a:ext>
              </a:extLst>
            </p:cNvPr>
            <p:cNvSpPr>
              <a:spLocks/>
            </p:cNvSpPr>
            <p:nvPr/>
          </p:nvSpPr>
          <p:spPr bwMode="auto">
            <a:xfrm>
              <a:off x="6238097" y="1643356"/>
              <a:ext cx="70209" cy="60635"/>
            </a:xfrm>
            <a:custGeom>
              <a:avLst/>
              <a:gdLst>
                <a:gd name="T0" fmla="*/ 9 w 9"/>
                <a:gd name="T1" fmla="*/ 4 h 8"/>
                <a:gd name="T2" fmla="*/ 2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5" y="8"/>
                    <a:pt x="2" y="6"/>
                  </a:cubicBezTo>
                  <a:cubicBezTo>
                    <a:pt x="0" y="4"/>
                    <a:pt x="0" y="1"/>
                    <a:pt x="4" y="0"/>
                  </a:cubicBezTo>
                  <a:cubicBezTo>
                    <a:pt x="4" y="0"/>
                    <a:pt x="4" y="0"/>
                    <a:pt x="4" y="0"/>
                  </a:cubicBezTo>
                  <a:cubicBezTo>
                    <a:pt x="7" y="0"/>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6" name="Freeform 2080">
              <a:extLst>
                <a:ext uri="{FF2B5EF4-FFF2-40B4-BE49-F238E27FC236}">
                  <a16:creationId xmlns:a16="http://schemas.microsoft.com/office/drawing/2014/main" id="{8FA09EB3-48D2-4F1B-A080-866423588891}"/>
                </a:ext>
              </a:extLst>
            </p:cNvPr>
            <p:cNvSpPr>
              <a:spLocks/>
            </p:cNvSpPr>
            <p:nvPr/>
          </p:nvSpPr>
          <p:spPr bwMode="auto">
            <a:xfrm>
              <a:off x="6223736" y="1565170"/>
              <a:ext cx="68613" cy="54252"/>
            </a:xfrm>
            <a:custGeom>
              <a:avLst/>
              <a:gdLst>
                <a:gd name="T0" fmla="*/ 8 w 9"/>
                <a:gd name="T1" fmla="*/ 4 h 7"/>
                <a:gd name="T2" fmla="*/ 3 w 9"/>
                <a:gd name="T3" fmla="*/ 6 h 7"/>
                <a:gd name="T4" fmla="*/ 4 w 9"/>
                <a:gd name="T5" fmla="*/ 0 h 7"/>
                <a:gd name="T6" fmla="*/ 4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5" y="7"/>
                    <a:pt x="3" y="6"/>
                  </a:cubicBezTo>
                  <a:cubicBezTo>
                    <a:pt x="0" y="4"/>
                    <a:pt x="1" y="0"/>
                    <a:pt x="4" y="0"/>
                  </a:cubicBezTo>
                  <a:cubicBezTo>
                    <a:pt x="4" y="0"/>
                    <a:pt x="4" y="0"/>
                    <a:pt x="4" y="0"/>
                  </a:cubicBezTo>
                  <a:cubicBezTo>
                    <a:pt x="7"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7" name="Freeform 2081">
              <a:extLst>
                <a:ext uri="{FF2B5EF4-FFF2-40B4-BE49-F238E27FC236}">
                  <a16:creationId xmlns:a16="http://schemas.microsoft.com/office/drawing/2014/main" id="{63136B3C-A963-4137-92DF-485ED99A6661}"/>
                </a:ext>
              </a:extLst>
            </p:cNvPr>
            <p:cNvSpPr>
              <a:spLocks/>
            </p:cNvSpPr>
            <p:nvPr/>
          </p:nvSpPr>
          <p:spPr bwMode="auto">
            <a:xfrm>
              <a:off x="6300327" y="1597083"/>
              <a:ext cx="68613" cy="60635"/>
            </a:xfrm>
            <a:custGeom>
              <a:avLst/>
              <a:gdLst>
                <a:gd name="T0" fmla="*/ 9 w 9"/>
                <a:gd name="T1" fmla="*/ 4 h 8"/>
                <a:gd name="T2" fmla="*/ 3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6" y="8"/>
                    <a:pt x="3" y="6"/>
                  </a:cubicBezTo>
                  <a:cubicBezTo>
                    <a:pt x="0" y="4"/>
                    <a:pt x="1" y="1"/>
                    <a:pt x="4" y="0"/>
                  </a:cubicBezTo>
                  <a:cubicBezTo>
                    <a:pt x="4" y="0"/>
                    <a:pt x="4" y="0"/>
                    <a:pt x="4" y="0"/>
                  </a:cubicBezTo>
                  <a:cubicBezTo>
                    <a:pt x="7" y="1"/>
                    <a:pt x="9"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8" name="Freeform 2082">
              <a:extLst>
                <a:ext uri="{FF2B5EF4-FFF2-40B4-BE49-F238E27FC236}">
                  <a16:creationId xmlns:a16="http://schemas.microsoft.com/office/drawing/2014/main" id="{07D24DC2-6FDD-4BA5-8F9A-5F005A4D9F8E}"/>
                </a:ext>
              </a:extLst>
            </p:cNvPr>
            <p:cNvSpPr>
              <a:spLocks/>
            </p:cNvSpPr>
            <p:nvPr/>
          </p:nvSpPr>
          <p:spPr bwMode="auto">
            <a:xfrm>
              <a:off x="6376918" y="1581126"/>
              <a:ext cx="68613" cy="62230"/>
            </a:xfrm>
            <a:custGeom>
              <a:avLst/>
              <a:gdLst>
                <a:gd name="T0" fmla="*/ 8 w 9"/>
                <a:gd name="T1" fmla="*/ 4 h 8"/>
                <a:gd name="T2" fmla="*/ 3 w 9"/>
                <a:gd name="T3" fmla="*/ 6 h 8"/>
                <a:gd name="T4" fmla="*/ 3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6"/>
                  </a:cubicBezTo>
                  <a:cubicBezTo>
                    <a:pt x="0" y="4"/>
                    <a:pt x="0" y="1"/>
                    <a:pt x="3" y="0"/>
                  </a:cubicBezTo>
                  <a:cubicBezTo>
                    <a:pt x="3" y="0"/>
                    <a:pt x="3" y="0"/>
                    <a:pt x="4" y="0"/>
                  </a:cubicBezTo>
                  <a:cubicBezTo>
                    <a:pt x="6" y="0"/>
                    <a:pt x="8" y="3"/>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39" name="Freeform 2083">
              <a:extLst>
                <a:ext uri="{FF2B5EF4-FFF2-40B4-BE49-F238E27FC236}">
                  <a16:creationId xmlns:a16="http://schemas.microsoft.com/office/drawing/2014/main" id="{A2890964-9970-477A-9E87-8188A12D7ADC}"/>
                </a:ext>
              </a:extLst>
            </p:cNvPr>
            <p:cNvSpPr>
              <a:spLocks/>
            </p:cNvSpPr>
            <p:nvPr/>
          </p:nvSpPr>
          <p:spPr bwMode="auto">
            <a:xfrm>
              <a:off x="6439149" y="1550809"/>
              <a:ext cx="68613" cy="52656"/>
            </a:xfrm>
            <a:custGeom>
              <a:avLst/>
              <a:gdLst>
                <a:gd name="T0" fmla="*/ 8 w 9"/>
                <a:gd name="T1" fmla="*/ 3 h 7"/>
                <a:gd name="T2" fmla="*/ 4 w 9"/>
                <a:gd name="T3" fmla="*/ 5 h 7"/>
                <a:gd name="T4" fmla="*/ 3 w 9"/>
                <a:gd name="T5" fmla="*/ 0 h 7"/>
                <a:gd name="T6" fmla="*/ 4 w 9"/>
                <a:gd name="T7" fmla="*/ 0 h 7"/>
                <a:gd name="T8" fmla="*/ 8 w 9"/>
                <a:gd name="T9" fmla="*/ 3 h 7"/>
              </a:gdLst>
              <a:ahLst/>
              <a:cxnLst>
                <a:cxn ang="0">
                  <a:pos x="T0" y="T1"/>
                </a:cxn>
                <a:cxn ang="0">
                  <a:pos x="T2" y="T3"/>
                </a:cxn>
                <a:cxn ang="0">
                  <a:pos x="T4" y="T5"/>
                </a:cxn>
                <a:cxn ang="0">
                  <a:pos x="T6" y="T7"/>
                </a:cxn>
                <a:cxn ang="0">
                  <a:pos x="T8" y="T9"/>
                </a:cxn>
              </a:cxnLst>
              <a:rect l="0" t="0" r="r" b="b"/>
              <a:pathLst>
                <a:path w="9" h="7">
                  <a:moveTo>
                    <a:pt x="8" y="3"/>
                  </a:moveTo>
                  <a:cubicBezTo>
                    <a:pt x="9" y="6"/>
                    <a:pt x="7" y="7"/>
                    <a:pt x="4" y="5"/>
                  </a:cubicBezTo>
                  <a:cubicBezTo>
                    <a:pt x="1" y="4"/>
                    <a:pt x="0" y="1"/>
                    <a:pt x="3" y="0"/>
                  </a:cubicBezTo>
                  <a:cubicBezTo>
                    <a:pt x="3" y="0"/>
                    <a:pt x="3" y="0"/>
                    <a:pt x="4" y="0"/>
                  </a:cubicBezTo>
                  <a:cubicBezTo>
                    <a:pt x="6"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0" name="Freeform 2084">
              <a:extLst>
                <a:ext uri="{FF2B5EF4-FFF2-40B4-BE49-F238E27FC236}">
                  <a16:creationId xmlns:a16="http://schemas.microsoft.com/office/drawing/2014/main" id="{3A73C785-E4B4-4179-9C8A-4C50FE6B76A4}"/>
                </a:ext>
              </a:extLst>
            </p:cNvPr>
            <p:cNvSpPr>
              <a:spLocks/>
            </p:cNvSpPr>
            <p:nvPr/>
          </p:nvSpPr>
          <p:spPr bwMode="auto">
            <a:xfrm>
              <a:off x="6523718" y="1573148"/>
              <a:ext cx="76591" cy="62230"/>
            </a:xfrm>
            <a:custGeom>
              <a:avLst/>
              <a:gdLst>
                <a:gd name="T0" fmla="*/ 9 w 10"/>
                <a:gd name="T1" fmla="*/ 4 h 8"/>
                <a:gd name="T2" fmla="*/ 4 w 10"/>
                <a:gd name="T3" fmla="*/ 6 h 8"/>
                <a:gd name="T4" fmla="*/ 3 w 10"/>
                <a:gd name="T5" fmla="*/ 1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5"/>
                    <a:pt x="0" y="1"/>
                    <a:pt x="3" y="1"/>
                  </a:cubicBezTo>
                  <a:cubicBezTo>
                    <a:pt x="3" y="0"/>
                    <a:pt x="3" y="0"/>
                    <a:pt x="4" y="0"/>
                  </a:cubicBezTo>
                  <a:cubicBezTo>
                    <a:pt x="6" y="1"/>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1" name="Freeform 2085">
              <a:extLst>
                <a:ext uri="{FF2B5EF4-FFF2-40B4-BE49-F238E27FC236}">
                  <a16:creationId xmlns:a16="http://schemas.microsoft.com/office/drawing/2014/main" id="{50D26F36-B9C6-4B42-9797-83D30C795834}"/>
                </a:ext>
              </a:extLst>
            </p:cNvPr>
            <p:cNvSpPr>
              <a:spLocks/>
            </p:cNvSpPr>
            <p:nvPr/>
          </p:nvSpPr>
          <p:spPr bwMode="auto">
            <a:xfrm>
              <a:off x="6354579" y="1496557"/>
              <a:ext cx="60635" cy="54252"/>
            </a:xfrm>
            <a:custGeom>
              <a:avLst/>
              <a:gdLst>
                <a:gd name="T0" fmla="*/ 8 w 8"/>
                <a:gd name="T1" fmla="*/ 3 h 7"/>
                <a:gd name="T2" fmla="*/ 3 w 8"/>
                <a:gd name="T3" fmla="*/ 5 h 7"/>
                <a:gd name="T4" fmla="*/ 2 w 8"/>
                <a:gd name="T5" fmla="*/ 0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3" y="5"/>
                  </a:cubicBezTo>
                  <a:cubicBezTo>
                    <a:pt x="1" y="3"/>
                    <a:pt x="0" y="1"/>
                    <a:pt x="2" y="0"/>
                  </a:cubicBezTo>
                  <a:cubicBezTo>
                    <a:pt x="3" y="0"/>
                    <a:pt x="3" y="0"/>
                    <a:pt x="3" y="0"/>
                  </a:cubicBezTo>
                  <a:cubicBezTo>
                    <a:pt x="6"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2" name="Freeform 2086">
              <a:extLst>
                <a:ext uri="{FF2B5EF4-FFF2-40B4-BE49-F238E27FC236}">
                  <a16:creationId xmlns:a16="http://schemas.microsoft.com/office/drawing/2014/main" id="{FDED153D-ECCF-47B5-BD89-AB8FF5C52A3D}"/>
                </a:ext>
              </a:extLst>
            </p:cNvPr>
            <p:cNvSpPr>
              <a:spLocks/>
            </p:cNvSpPr>
            <p:nvPr/>
          </p:nvSpPr>
          <p:spPr bwMode="auto">
            <a:xfrm>
              <a:off x="6338623" y="1381670"/>
              <a:ext cx="60635" cy="46274"/>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2" y="4"/>
                    <a:pt x="0" y="1"/>
                    <a:pt x="2" y="0"/>
                  </a:cubicBezTo>
                  <a:cubicBezTo>
                    <a:pt x="3" y="0"/>
                    <a:pt x="3" y="0"/>
                    <a:pt x="3"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3" name="Freeform 2087">
              <a:extLst>
                <a:ext uri="{FF2B5EF4-FFF2-40B4-BE49-F238E27FC236}">
                  <a16:creationId xmlns:a16="http://schemas.microsoft.com/office/drawing/2014/main" id="{1A3624CC-C305-431B-82D2-F8B6E86C9836}"/>
                </a:ext>
              </a:extLst>
            </p:cNvPr>
            <p:cNvSpPr>
              <a:spLocks/>
            </p:cNvSpPr>
            <p:nvPr/>
          </p:nvSpPr>
          <p:spPr bwMode="auto">
            <a:xfrm>
              <a:off x="6376918" y="1349757"/>
              <a:ext cx="62230" cy="38296"/>
            </a:xfrm>
            <a:custGeom>
              <a:avLst/>
              <a:gdLst>
                <a:gd name="T0" fmla="*/ 7 w 8"/>
                <a:gd name="T1" fmla="*/ 2 h 5"/>
                <a:gd name="T2" fmla="*/ 4 w 8"/>
                <a:gd name="T3" fmla="*/ 4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4" y="4"/>
                  </a:cubicBezTo>
                  <a:cubicBezTo>
                    <a:pt x="1" y="3"/>
                    <a:pt x="0" y="1"/>
                    <a:pt x="1" y="0"/>
                  </a:cubicBezTo>
                  <a:cubicBezTo>
                    <a:pt x="2" y="0"/>
                    <a:pt x="2" y="0"/>
                    <a:pt x="2" y="0"/>
                  </a:cubicBezTo>
                  <a:cubicBezTo>
                    <a:pt x="4" y="0"/>
                    <a:pt x="6" y="1"/>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4" name="Freeform 2088">
              <a:extLst>
                <a:ext uri="{FF2B5EF4-FFF2-40B4-BE49-F238E27FC236}">
                  <a16:creationId xmlns:a16="http://schemas.microsoft.com/office/drawing/2014/main" id="{176083EC-5711-4C26-ADBF-E4C1835BECB5}"/>
                </a:ext>
              </a:extLst>
            </p:cNvPr>
            <p:cNvSpPr>
              <a:spLocks/>
            </p:cNvSpPr>
            <p:nvPr/>
          </p:nvSpPr>
          <p:spPr bwMode="auto">
            <a:xfrm>
              <a:off x="6407236" y="1319440"/>
              <a:ext cx="62230" cy="38296"/>
            </a:xfrm>
            <a:custGeom>
              <a:avLst/>
              <a:gdLst>
                <a:gd name="T0" fmla="*/ 7 w 8"/>
                <a:gd name="T1" fmla="*/ 2 h 5"/>
                <a:gd name="T2" fmla="*/ 6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7" y="5"/>
                    <a:pt x="6" y="4"/>
                  </a:cubicBezTo>
                  <a:cubicBezTo>
                    <a:pt x="3" y="4"/>
                    <a:pt x="0" y="1"/>
                    <a:pt x="2" y="0"/>
                  </a:cubicBezTo>
                  <a:cubicBezTo>
                    <a:pt x="2" y="0"/>
                    <a:pt x="2" y="0"/>
                    <a:pt x="3" y="0"/>
                  </a:cubicBezTo>
                  <a:cubicBezTo>
                    <a:pt x="5" y="0"/>
                    <a:pt x="6" y="2"/>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5" name="Freeform 2089">
              <a:extLst>
                <a:ext uri="{FF2B5EF4-FFF2-40B4-BE49-F238E27FC236}">
                  <a16:creationId xmlns:a16="http://schemas.microsoft.com/office/drawing/2014/main" id="{85F2FF87-4573-4796-824C-B7E779B2F409}"/>
                </a:ext>
              </a:extLst>
            </p:cNvPr>
            <p:cNvSpPr>
              <a:spLocks/>
            </p:cNvSpPr>
            <p:nvPr/>
          </p:nvSpPr>
          <p:spPr bwMode="auto">
            <a:xfrm>
              <a:off x="6338623" y="1297101"/>
              <a:ext cx="54252" cy="38296"/>
            </a:xfrm>
            <a:custGeom>
              <a:avLst/>
              <a:gdLst>
                <a:gd name="T0" fmla="*/ 7 w 7"/>
                <a:gd name="T1" fmla="*/ 2 h 5"/>
                <a:gd name="T2" fmla="*/ 5 w 7"/>
                <a:gd name="T3" fmla="*/ 4 h 5"/>
                <a:gd name="T4" fmla="*/ 2 w 7"/>
                <a:gd name="T5" fmla="*/ 0 h 5"/>
                <a:gd name="T6" fmla="*/ 2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7" y="4"/>
                    <a:pt x="6" y="5"/>
                    <a:pt x="5" y="4"/>
                  </a:cubicBezTo>
                  <a:cubicBezTo>
                    <a:pt x="2" y="4"/>
                    <a:pt x="0" y="1"/>
                    <a:pt x="2" y="0"/>
                  </a:cubicBezTo>
                  <a:cubicBezTo>
                    <a:pt x="2" y="0"/>
                    <a:pt x="2" y="0"/>
                    <a:pt x="2" y="0"/>
                  </a:cubicBezTo>
                  <a:cubicBezTo>
                    <a:pt x="4" y="0"/>
                    <a:pt x="6" y="2"/>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6" name="Freeform 2090">
              <a:extLst>
                <a:ext uri="{FF2B5EF4-FFF2-40B4-BE49-F238E27FC236}">
                  <a16:creationId xmlns:a16="http://schemas.microsoft.com/office/drawing/2014/main" id="{50491064-29DF-4F8C-A837-39226BA1304C}"/>
                </a:ext>
              </a:extLst>
            </p:cNvPr>
            <p:cNvSpPr>
              <a:spLocks/>
            </p:cNvSpPr>
            <p:nvPr/>
          </p:nvSpPr>
          <p:spPr bwMode="auto">
            <a:xfrm>
              <a:off x="6491805" y="1311461"/>
              <a:ext cx="62230" cy="38296"/>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4" y="5"/>
                    <a:pt x="0" y="2"/>
                    <a:pt x="1" y="0"/>
                  </a:cubicBezTo>
                  <a:cubicBezTo>
                    <a:pt x="1" y="0"/>
                    <a:pt x="2" y="0"/>
                    <a:pt x="2" y="0"/>
                  </a:cubicBezTo>
                  <a:cubicBezTo>
                    <a:pt x="4" y="0"/>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7" name="Freeform 2091">
              <a:extLst>
                <a:ext uri="{FF2B5EF4-FFF2-40B4-BE49-F238E27FC236}">
                  <a16:creationId xmlns:a16="http://schemas.microsoft.com/office/drawing/2014/main" id="{C6A45873-CD40-4424-A3FD-5237A72FD926}"/>
                </a:ext>
              </a:extLst>
            </p:cNvPr>
            <p:cNvSpPr>
              <a:spLocks/>
            </p:cNvSpPr>
            <p:nvPr/>
          </p:nvSpPr>
          <p:spPr bwMode="auto">
            <a:xfrm>
              <a:off x="6415214" y="1281144"/>
              <a:ext cx="62230" cy="30317"/>
            </a:xfrm>
            <a:custGeom>
              <a:avLst/>
              <a:gdLst>
                <a:gd name="T0" fmla="*/ 7 w 8"/>
                <a:gd name="T1" fmla="*/ 3 h 4"/>
                <a:gd name="T2" fmla="*/ 6 w 8"/>
                <a:gd name="T3" fmla="*/ 4 h 4"/>
                <a:gd name="T4" fmla="*/ 1 w 8"/>
                <a:gd name="T5" fmla="*/ 1 h 4"/>
                <a:gd name="T6" fmla="*/ 2 w 8"/>
                <a:gd name="T7" fmla="*/ 0 h 4"/>
                <a:gd name="T8" fmla="*/ 7 w 8"/>
                <a:gd name="T9" fmla="*/ 3 h 4"/>
              </a:gdLst>
              <a:ahLst/>
              <a:cxnLst>
                <a:cxn ang="0">
                  <a:pos x="T0" y="T1"/>
                </a:cxn>
                <a:cxn ang="0">
                  <a:pos x="T2" y="T3"/>
                </a:cxn>
                <a:cxn ang="0">
                  <a:pos x="T4" y="T5"/>
                </a:cxn>
                <a:cxn ang="0">
                  <a:pos x="T6" y="T7"/>
                </a:cxn>
                <a:cxn ang="0">
                  <a:pos x="T8" y="T9"/>
                </a:cxn>
              </a:cxnLst>
              <a:rect l="0" t="0" r="r" b="b"/>
              <a:pathLst>
                <a:path w="8" h="4">
                  <a:moveTo>
                    <a:pt x="7" y="3"/>
                  </a:moveTo>
                  <a:cubicBezTo>
                    <a:pt x="8" y="4"/>
                    <a:pt x="7" y="4"/>
                    <a:pt x="6" y="4"/>
                  </a:cubicBezTo>
                  <a:cubicBezTo>
                    <a:pt x="3" y="4"/>
                    <a:pt x="0" y="1"/>
                    <a:pt x="1" y="1"/>
                  </a:cubicBezTo>
                  <a:cubicBezTo>
                    <a:pt x="2" y="0"/>
                    <a:pt x="2" y="0"/>
                    <a:pt x="2" y="0"/>
                  </a:cubicBezTo>
                  <a:cubicBezTo>
                    <a:pt x="4" y="0"/>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8" name="Freeform 2092">
              <a:extLst>
                <a:ext uri="{FF2B5EF4-FFF2-40B4-BE49-F238E27FC236}">
                  <a16:creationId xmlns:a16="http://schemas.microsoft.com/office/drawing/2014/main" id="{024B04B3-7C6E-453B-8B98-F765699426C8}"/>
                </a:ext>
              </a:extLst>
            </p:cNvPr>
            <p:cNvSpPr>
              <a:spLocks/>
            </p:cNvSpPr>
            <p:nvPr/>
          </p:nvSpPr>
          <p:spPr bwMode="auto">
            <a:xfrm>
              <a:off x="6423192" y="1257209"/>
              <a:ext cx="54252" cy="31913"/>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2" y="0"/>
                    <a:pt x="2" y="0"/>
                  </a:cubicBezTo>
                  <a:cubicBezTo>
                    <a:pt x="3"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49" name="Freeform 2093">
              <a:extLst>
                <a:ext uri="{FF2B5EF4-FFF2-40B4-BE49-F238E27FC236}">
                  <a16:creationId xmlns:a16="http://schemas.microsoft.com/office/drawing/2014/main" id="{E7CF34CA-4356-42B4-A9CB-C0B05BF7F978}"/>
                </a:ext>
              </a:extLst>
            </p:cNvPr>
            <p:cNvSpPr>
              <a:spLocks/>
            </p:cNvSpPr>
            <p:nvPr/>
          </p:nvSpPr>
          <p:spPr bwMode="auto">
            <a:xfrm>
              <a:off x="6354579" y="1265188"/>
              <a:ext cx="52656" cy="31913"/>
            </a:xfrm>
            <a:custGeom>
              <a:avLst/>
              <a:gdLst>
                <a:gd name="T0" fmla="*/ 6 w 7"/>
                <a:gd name="T1" fmla="*/ 2 h 4"/>
                <a:gd name="T2" fmla="*/ 5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5" y="4"/>
                  </a:cubicBezTo>
                  <a:cubicBezTo>
                    <a:pt x="3" y="4"/>
                    <a:pt x="0" y="1"/>
                    <a:pt x="1" y="0"/>
                  </a:cubicBezTo>
                  <a:cubicBezTo>
                    <a:pt x="2" y="0"/>
                    <a:pt x="2" y="0"/>
                    <a:pt x="2" y="0"/>
                  </a:cubicBezTo>
                  <a:cubicBezTo>
                    <a:pt x="4" y="0"/>
                    <a:pt x="6"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0" name="Freeform 2094">
              <a:extLst>
                <a:ext uri="{FF2B5EF4-FFF2-40B4-BE49-F238E27FC236}">
                  <a16:creationId xmlns:a16="http://schemas.microsoft.com/office/drawing/2014/main" id="{D57405BB-479A-49FA-8C86-9A98D780E9DE}"/>
                </a:ext>
              </a:extLst>
            </p:cNvPr>
            <p:cNvSpPr>
              <a:spLocks/>
            </p:cNvSpPr>
            <p:nvPr/>
          </p:nvSpPr>
          <p:spPr bwMode="auto">
            <a:xfrm>
              <a:off x="6360962" y="1234870"/>
              <a:ext cx="54252" cy="30317"/>
            </a:xfrm>
            <a:custGeom>
              <a:avLst/>
              <a:gdLst>
                <a:gd name="T0" fmla="*/ 6 w 7"/>
                <a:gd name="T1" fmla="*/ 2 h 4"/>
                <a:gd name="T2" fmla="*/ 6 w 7"/>
                <a:gd name="T3" fmla="*/ 4 h 4"/>
                <a:gd name="T4" fmla="*/ 1 w 7"/>
                <a:gd name="T5" fmla="*/ 1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6" y="4"/>
                    <a:pt x="6" y="4"/>
                  </a:cubicBezTo>
                  <a:cubicBezTo>
                    <a:pt x="3" y="4"/>
                    <a:pt x="0" y="1"/>
                    <a:pt x="1" y="1"/>
                  </a:cubicBezTo>
                  <a:cubicBezTo>
                    <a:pt x="1" y="0"/>
                    <a:pt x="1" y="0"/>
                    <a:pt x="2" y="0"/>
                  </a:cubicBezTo>
                  <a:cubicBezTo>
                    <a:pt x="3"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1" name="Freeform 2095">
              <a:extLst>
                <a:ext uri="{FF2B5EF4-FFF2-40B4-BE49-F238E27FC236}">
                  <a16:creationId xmlns:a16="http://schemas.microsoft.com/office/drawing/2014/main" id="{927555E0-9AB7-4998-9E0E-03CC36263457}"/>
                </a:ext>
              </a:extLst>
            </p:cNvPr>
            <p:cNvSpPr>
              <a:spLocks/>
            </p:cNvSpPr>
            <p:nvPr/>
          </p:nvSpPr>
          <p:spPr bwMode="auto">
            <a:xfrm>
              <a:off x="6292349" y="1518896"/>
              <a:ext cx="62230" cy="54252"/>
            </a:xfrm>
            <a:custGeom>
              <a:avLst/>
              <a:gdLst>
                <a:gd name="T0" fmla="*/ 8 w 8"/>
                <a:gd name="T1" fmla="*/ 4 h 7"/>
                <a:gd name="T2" fmla="*/ 3 w 8"/>
                <a:gd name="T3" fmla="*/ 5 h 7"/>
                <a:gd name="T4" fmla="*/ 3 w 8"/>
                <a:gd name="T5" fmla="*/ 0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8" y="6"/>
                    <a:pt x="5" y="7"/>
                    <a:pt x="3" y="5"/>
                  </a:cubicBezTo>
                  <a:cubicBezTo>
                    <a:pt x="0" y="4"/>
                    <a:pt x="0" y="1"/>
                    <a:pt x="3" y="0"/>
                  </a:cubicBezTo>
                  <a:cubicBezTo>
                    <a:pt x="3" y="0"/>
                    <a:pt x="3" y="0"/>
                    <a:pt x="4" y="0"/>
                  </a:cubicBezTo>
                  <a:cubicBezTo>
                    <a:pt x="6"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2" name="Freeform 2096">
              <a:extLst>
                <a:ext uri="{FF2B5EF4-FFF2-40B4-BE49-F238E27FC236}">
                  <a16:creationId xmlns:a16="http://schemas.microsoft.com/office/drawing/2014/main" id="{4462581A-2EE4-4851-86A9-6846F386C255}"/>
                </a:ext>
              </a:extLst>
            </p:cNvPr>
            <p:cNvSpPr>
              <a:spLocks/>
            </p:cNvSpPr>
            <p:nvPr/>
          </p:nvSpPr>
          <p:spPr bwMode="auto">
            <a:xfrm>
              <a:off x="6608287" y="1589104"/>
              <a:ext cx="68613" cy="54252"/>
            </a:xfrm>
            <a:custGeom>
              <a:avLst/>
              <a:gdLst>
                <a:gd name="T0" fmla="*/ 8 w 9"/>
                <a:gd name="T1" fmla="*/ 4 h 7"/>
                <a:gd name="T2" fmla="*/ 4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4" y="6"/>
                  </a:cubicBezTo>
                  <a:cubicBezTo>
                    <a:pt x="1" y="5"/>
                    <a:pt x="0" y="1"/>
                    <a:pt x="2" y="0"/>
                  </a:cubicBezTo>
                  <a:cubicBezTo>
                    <a:pt x="2" y="0"/>
                    <a:pt x="2" y="0"/>
                    <a:pt x="3" y="0"/>
                  </a:cubicBezTo>
                  <a:cubicBezTo>
                    <a:pt x="6" y="0"/>
                    <a:pt x="8"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3" name="Freeform 2097">
              <a:extLst>
                <a:ext uri="{FF2B5EF4-FFF2-40B4-BE49-F238E27FC236}">
                  <a16:creationId xmlns:a16="http://schemas.microsoft.com/office/drawing/2014/main" id="{153F4B10-3276-4CDB-8926-BC18FC1C57D7}"/>
                </a:ext>
              </a:extLst>
            </p:cNvPr>
            <p:cNvSpPr>
              <a:spLocks/>
            </p:cNvSpPr>
            <p:nvPr/>
          </p:nvSpPr>
          <p:spPr bwMode="auto">
            <a:xfrm>
              <a:off x="6630627" y="1534852"/>
              <a:ext cx="68613" cy="54252"/>
            </a:xfrm>
            <a:custGeom>
              <a:avLst/>
              <a:gdLst>
                <a:gd name="T0" fmla="*/ 8 w 9"/>
                <a:gd name="T1" fmla="*/ 4 h 7"/>
                <a:gd name="T2" fmla="*/ 5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5" y="6"/>
                  </a:cubicBezTo>
                  <a:cubicBezTo>
                    <a:pt x="2" y="5"/>
                    <a:pt x="0" y="1"/>
                    <a:pt x="2" y="0"/>
                  </a:cubicBezTo>
                  <a:cubicBezTo>
                    <a:pt x="2" y="0"/>
                    <a:pt x="2" y="0"/>
                    <a:pt x="3" y="0"/>
                  </a:cubicBezTo>
                  <a:cubicBezTo>
                    <a:pt x="5" y="0"/>
                    <a:pt x="7"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4" name="Freeform 2098">
              <a:extLst>
                <a:ext uri="{FF2B5EF4-FFF2-40B4-BE49-F238E27FC236}">
                  <a16:creationId xmlns:a16="http://schemas.microsoft.com/office/drawing/2014/main" id="{B3F49108-9EA2-4DBF-887D-3107B3F97516}"/>
                </a:ext>
              </a:extLst>
            </p:cNvPr>
            <p:cNvSpPr>
              <a:spLocks/>
            </p:cNvSpPr>
            <p:nvPr/>
          </p:nvSpPr>
          <p:spPr bwMode="auto">
            <a:xfrm>
              <a:off x="6668922" y="1504535"/>
              <a:ext cx="76591" cy="46274"/>
            </a:xfrm>
            <a:custGeom>
              <a:avLst/>
              <a:gdLst>
                <a:gd name="T0" fmla="*/ 9 w 10"/>
                <a:gd name="T1" fmla="*/ 3 h 6"/>
                <a:gd name="T2" fmla="*/ 6 w 10"/>
                <a:gd name="T3" fmla="*/ 6 h 6"/>
                <a:gd name="T4" fmla="*/ 2 w 10"/>
                <a:gd name="T5" fmla="*/ 0 h 6"/>
                <a:gd name="T6" fmla="*/ 3 w 10"/>
                <a:gd name="T7" fmla="*/ 0 h 6"/>
                <a:gd name="T8" fmla="*/ 9 w 10"/>
                <a:gd name="T9" fmla="*/ 3 h 6"/>
              </a:gdLst>
              <a:ahLst/>
              <a:cxnLst>
                <a:cxn ang="0">
                  <a:pos x="T0" y="T1"/>
                </a:cxn>
                <a:cxn ang="0">
                  <a:pos x="T2" y="T3"/>
                </a:cxn>
                <a:cxn ang="0">
                  <a:pos x="T4" y="T5"/>
                </a:cxn>
                <a:cxn ang="0">
                  <a:pos x="T6" y="T7"/>
                </a:cxn>
                <a:cxn ang="0">
                  <a:pos x="T8" y="T9"/>
                </a:cxn>
              </a:cxnLst>
              <a:rect l="0" t="0" r="r" b="b"/>
              <a:pathLst>
                <a:path w="10" h="6">
                  <a:moveTo>
                    <a:pt x="9" y="3"/>
                  </a:moveTo>
                  <a:cubicBezTo>
                    <a:pt x="10" y="5"/>
                    <a:pt x="9" y="6"/>
                    <a:pt x="6" y="6"/>
                  </a:cubicBezTo>
                  <a:cubicBezTo>
                    <a:pt x="3" y="5"/>
                    <a:pt x="0" y="1"/>
                    <a:pt x="2" y="0"/>
                  </a:cubicBezTo>
                  <a:cubicBezTo>
                    <a:pt x="3" y="0"/>
                    <a:pt x="3" y="0"/>
                    <a:pt x="3" y="0"/>
                  </a:cubicBezTo>
                  <a:cubicBezTo>
                    <a:pt x="6" y="0"/>
                    <a:pt x="8"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5" name="Freeform 2099">
              <a:extLst>
                <a:ext uri="{FF2B5EF4-FFF2-40B4-BE49-F238E27FC236}">
                  <a16:creationId xmlns:a16="http://schemas.microsoft.com/office/drawing/2014/main" id="{691B83AF-1C2C-42F6-8B47-0D428C1EC795}"/>
                </a:ext>
              </a:extLst>
            </p:cNvPr>
            <p:cNvSpPr>
              <a:spLocks/>
            </p:cNvSpPr>
            <p:nvPr/>
          </p:nvSpPr>
          <p:spPr bwMode="auto">
            <a:xfrm>
              <a:off x="6799765" y="1504535"/>
              <a:ext cx="68613" cy="46274"/>
            </a:xfrm>
            <a:custGeom>
              <a:avLst/>
              <a:gdLst>
                <a:gd name="T0" fmla="*/ 8 w 9"/>
                <a:gd name="T1" fmla="*/ 3 h 6"/>
                <a:gd name="T2" fmla="*/ 7 w 9"/>
                <a:gd name="T3" fmla="*/ 6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9" y="6"/>
                    <a:pt x="7" y="6"/>
                  </a:cubicBezTo>
                  <a:cubicBezTo>
                    <a:pt x="4" y="6"/>
                    <a:pt x="0" y="2"/>
                    <a:pt x="1" y="0"/>
                  </a:cubicBezTo>
                  <a:cubicBezTo>
                    <a:pt x="1" y="0"/>
                    <a:pt x="2" y="0"/>
                    <a:pt x="2"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6" name="Freeform 2100">
              <a:extLst>
                <a:ext uri="{FF2B5EF4-FFF2-40B4-BE49-F238E27FC236}">
                  <a16:creationId xmlns:a16="http://schemas.microsoft.com/office/drawing/2014/main" id="{924F567A-C7CA-4041-BEA1-9B0CF4484C50}"/>
                </a:ext>
              </a:extLst>
            </p:cNvPr>
            <p:cNvSpPr>
              <a:spLocks/>
            </p:cNvSpPr>
            <p:nvPr/>
          </p:nvSpPr>
          <p:spPr bwMode="auto">
            <a:xfrm>
              <a:off x="6922630" y="1889086"/>
              <a:ext cx="84569" cy="68613"/>
            </a:xfrm>
            <a:custGeom>
              <a:avLst/>
              <a:gdLst>
                <a:gd name="T0" fmla="*/ 10 w 11"/>
                <a:gd name="T1" fmla="*/ 4 h 9"/>
                <a:gd name="T2" fmla="*/ 5 w 11"/>
                <a:gd name="T3" fmla="*/ 8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5" y="8"/>
                  </a:cubicBezTo>
                  <a:cubicBezTo>
                    <a:pt x="2" y="6"/>
                    <a:pt x="0" y="1"/>
                    <a:pt x="3" y="0"/>
                  </a:cubicBezTo>
                  <a:cubicBezTo>
                    <a:pt x="3" y="0"/>
                    <a:pt x="4" y="0"/>
                    <a:pt x="4" y="0"/>
                  </a:cubicBezTo>
                  <a:cubicBezTo>
                    <a:pt x="7" y="0"/>
                    <a:pt x="9"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7" name="Freeform 2101">
              <a:extLst>
                <a:ext uri="{FF2B5EF4-FFF2-40B4-BE49-F238E27FC236}">
                  <a16:creationId xmlns:a16="http://schemas.microsoft.com/office/drawing/2014/main" id="{2F7149F2-A179-40DC-AC0B-B715D16ADE7A}"/>
                </a:ext>
              </a:extLst>
            </p:cNvPr>
            <p:cNvSpPr>
              <a:spLocks/>
            </p:cNvSpPr>
            <p:nvPr/>
          </p:nvSpPr>
          <p:spPr bwMode="auto">
            <a:xfrm>
              <a:off x="7007200" y="1973656"/>
              <a:ext cx="84569" cy="76591"/>
            </a:xfrm>
            <a:custGeom>
              <a:avLst/>
              <a:gdLst>
                <a:gd name="T0" fmla="*/ 10 w 11"/>
                <a:gd name="T1" fmla="*/ 5 h 10"/>
                <a:gd name="T2" fmla="*/ 5 w 11"/>
                <a:gd name="T3" fmla="*/ 8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9" y="10"/>
                    <a:pt x="5" y="8"/>
                  </a:cubicBezTo>
                  <a:cubicBezTo>
                    <a:pt x="1" y="6"/>
                    <a:pt x="0" y="1"/>
                    <a:pt x="3" y="0"/>
                  </a:cubicBezTo>
                  <a:cubicBezTo>
                    <a:pt x="3" y="0"/>
                    <a:pt x="4" y="0"/>
                    <a:pt x="4" y="0"/>
                  </a:cubicBezTo>
                  <a:cubicBezTo>
                    <a:pt x="7"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8" name="Freeform 2102">
              <a:extLst>
                <a:ext uri="{FF2B5EF4-FFF2-40B4-BE49-F238E27FC236}">
                  <a16:creationId xmlns:a16="http://schemas.microsoft.com/office/drawing/2014/main" id="{9A6E1837-21A7-45CF-992F-908792C2C4C5}"/>
                </a:ext>
              </a:extLst>
            </p:cNvPr>
            <p:cNvSpPr>
              <a:spLocks/>
            </p:cNvSpPr>
            <p:nvPr/>
          </p:nvSpPr>
          <p:spPr bwMode="auto">
            <a:xfrm>
              <a:off x="7115704" y="1981634"/>
              <a:ext cx="90952" cy="68613"/>
            </a:xfrm>
            <a:custGeom>
              <a:avLst/>
              <a:gdLst>
                <a:gd name="T0" fmla="*/ 11 w 12"/>
                <a:gd name="T1" fmla="*/ 5 h 9"/>
                <a:gd name="T2" fmla="*/ 6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9" y="9"/>
                    <a:pt x="6" y="8"/>
                  </a:cubicBezTo>
                  <a:cubicBezTo>
                    <a:pt x="2" y="6"/>
                    <a:pt x="0" y="1"/>
                    <a:pt x="3" y="0"/>
                  </a:cubicBezTo>
                  <a:cubicBezTo>
                    <a:pt x="4" y="0"/>
                    <a:pt x="4" y="0"/>
                    <a:pt x="4" y="0"/>
                  </a:cubicBezTo>
                  <a:cubicBezTo>
                    <a:pt x="7" y="0"/>
                    <a:pt x="10"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59" name="Freeform 2103">
              <a:extLst>
                <a:ext uri="{FF2B5EF4-FFF2-40B4-BE49-F238E27FC236}">
                  <a16:creationId xmlns:a16="http://schemas.microsoft.com/office/drawing/2014/main" id="{B1545105-34EA-4EDF-889D-160B716D8358}"/>
                </a:ext>
              </a:extLst>
            </p:cNvPr>
            <p:cNvSpPr>
              <a:spLocks/>
            </p:cNvSpPr>
            <p:nvPr/>
          </p:nvSpPr>
          <p:spPr bwMode="auto">
            <a:xfrm>
              <a:off x="7122086" y="1889086"/>
              <a:ext cx="92548" cy="68613"/>
            </a:xfrm>
            <a:custGeom>
              <a:avLst/>
              <a:gdLst>
                <a:gd name="T0" fmla="*/ 11 w 12"/>
                <a:gd name="T1" fmla="*/ 5 h 9"/>
                <a:gd name="T2" fmla="*/ 7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10" y="9"/>
                    <a:pt x="7" y="8"/>
                  </a:cubicBezTo>
                  <a:cubicBezTo>
                    <a:pt x="3" y="6"/>
                    <a:pt x="0" y="1"/>
                    <a:pt x="3" y="0"/>
                  </a:cubicBezTo>
                  <a:cubicBezTo>
                    <a:pt x="4" y="0"/>
                    <a:pt x="4" y="0"/>
                    <a:pt x="4" y="0"/>
                  </a:cubicBezTo>
                  <a:cubicBezTo>
                    <a:pt x="7" y="0"/>
                    <a:pt x="10"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0" name="Freeform 2104">
              <a:extLst>
                <a:ext uri="{FF2B5EF4-FFF2-40B4-BE49-F238E27FC236}">
                  <a16:creationId xmlns:a16="http://schemas.microsoft.com/office/drawing/2014/main" id="{F30AD517-4422-478A-8958-6CC86991DE11}"/>
                </a:ext>
              </a:extLst>
            </p:cNvPr>
            <p:cNvSpPr>
              <a:spLocks/>
            </p:cNvSpPr>
            <p:nvPr/>
          </p:nvSpPr>
          <p:spPr bwMode="auto">
            <a:xfrm>
              <a:off x="7031134" y="1897065"/>
              <a:ext cx="84569" cy="68613"/>
            </a:xfrm>
            <a:custGeom>
              <a:avLst/>
              <a:gdLst>
                <a:gd name="T0" fmla="*/ 10 w 11"/>
                <a:gd name="T1" fmla="*/ 4 h 9"/>
                <a:gd name="T2" fmla="*/ 6 w 11"/>
                <a:gd name="T3" fmla="*/ 7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6" y="7"/>
                  </a:cubicBezTo>
                  <a:cubicBezTo>
                    <a:pt x="2" y="6"/>
                    <a:pt x="0" y="1"/>
                    <a:pt x="3" y="0"/>
                  </a:cubicBezTo>
                  <a:cubicBezTo>
                    <a:pt x="3" y="0"/>
                    <a:pt x="4" y="0"/>
                    <a:pt x="4" y="0"/>
                  </a:cubicBezTo>
                  <a:cubicBezTo>
                    <a:pt x="7" y="0"/>
                    <a:pt x="10"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1" name="Freeform 2105">
              <a:extLst>
                <a:ext uri="{FF2B5EF4-FFF2-40B4-BE49-F238E27FC236}">
                  <a16:creationId xmlns:a16="http://schemas.microsoft.com/office/drawing/2014/main" id="{FB2029D9-7745-4757-AE70-760F9A63F4ED}"/>
                </a:ext>
              </a:extLst>
            </p:cNvPr>
            <p:cNvSpPr>
              <a:spLocks/>
            </p:cNvSpPr>
            <p:nvPr/>
          </p:nvSpPr>
          <p:spPr bwMode="auto">
            <a:xfrm>
              <a:off x="6707218" y="1466239"/>
              <a:ext cx="70209" cy="46274"/>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2" name="Freeform 2106">
              <a:extLst>
                <a:ext uri="{FF2B5EF4-FFF2-40B4-BE49-F238E27FC236}">
                  <a16:creationId xmlns:a16="http://schemas.microsoft.com/office/drawing/2014/main" id="{B4C44920-93D9-49A5-8D08-EA762652A701}"/>
                </a:ext>
              </a:extLst>
            </p:cNvPr>
            <p:cNvSpPr>
              <a:spLocks/>
            </p:cNvSpPr>
            <p:nvPr/>
          </p:nvSpPr>
          <p:spPr bwMode="auto">
            <a:xfrm>
              <a:off x="6376918" y="1850791"/>
              <a:ext cx="76591" cy="6861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3" name="Freeform 2107">
              <a:extLst>
                <a:ext uri="{FF2B5EF4-FFF2-40B4-BE49-F238E27FC236}">
                  <a16:creationId xmlns:a16="http://schemas.microsoft.com/office/drawing/2014/main" id="{AFD9A4D6-1FA5-4121-965E-C85726AEDF43}"/>
                </a:ext>
              </a:extLst>
            </p:cNvPr>
            <p:cNvSpPr>
              <a:spLocks/>
            </p:cNvSpPr>
            <p:nvPr/>
          </p:nvSpPr>
          <p:spPr bwMode="auto">
            <a:xfrm>
              <a:off x="6284371" y="1826856"/>
              <a:ext cx="76591" cy="70209"/>
            </a:xfrm>
            <a:custGeom>
              <a:avLst/>
              <a:gdLst>
                <a:gd name="T0" fmla="*/ 9 w 10"/>
                <a:gd name="T1" fmla="*/ 4 h 9"/>
                <a:gd name="T2" fmla="*/ 2 w 10"/>
                <a:gd name="T3" fmla="*/ 6 h 9"/>
                <a:gd name="T4" fmla="*/ 4 w 10"/>
                <a:gd name="T5" fmla="*/ 0 h 9"/>
                <a:gd name="T6" fmla="*/ 5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5" y="9"/>
                    <a:pt x="2" y="6"/>
                  </a:cubicBezTo>
                  <a:cubicBezTo>
                    <a:pt x="0" y="4"/>
                    <a:pt x="1" y="0"/>
                    <a:pt x="4" y="0"/>
                  </a:cubicBezTo>
                  <a:cubicBezTo>
                    <a:pt x="4" y="0"/>
                    <a:pt x="4" y="0"/>
                    <a:pt x="5" y="0"/>
                  </a:cubicBezTo>
                  <a:cubicBezTo>
                    <a:pt x="8"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4" name="Freeform 2108">
              <a:extLst>
                <a:ext uri="{FF2B5EF4-FFF2-40B4-BE49-F238E27FC236}">
                  <a16:creationId xmlns:a16="http://schemas.microsoft.com/office/drawing/2014/main" id="{C7ACC3E3-7FBF-4EF3-AF8C-5D6B3E8B494F}"/>
                </a:ext>
              </a:extLst>
            </p:cNvPr>
            <p:cNvSpPr>
              <a:spLocks/>
            </p:cNvSpPr>
            <p:nvPr/>
          </p:nvSpPr>
          <p:spPr bwMode="auto">
            <a:xfrm>
              <a:off x="6223736" y="1889086"/>
              <a:ext cx="76591" cy="76591"/>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5" y="10"/>
                    <a:pt x="2" y="7"/>
                  </a:cubicBezTo>
                  <a:cubicBezTo>
                    <a:pt x="0" y="4"/>
                    <a:pt x="1" y="0"/>
                    <a:pt x="5" y="0"/>
                  </a:cubicBezTo>
                  <a:cubicBezTo>
                    <a:pt x="8"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5" name="Freeform 2109">
              <a:extLst>
                <a:ext uri="{FF2B5EF4-FFF2-40B4-BE49-F238E27FC236}">
                  <a16:creationId xmlns:a16="http://schemas.microsoft.com/office/drawing/2014/main" id="{AA50048C-8E45-4768-A594-99F8B7DFA448}"/>
                </a:ext>
              </a:extLst>
            </p:cNvPr>
            <p:cNvSpPr>
              <a:spLocks/>
            </p:cNvSpPr>
            <p:nvPr/>
          </p:nvSpPr>
          <p:spPr bwMode="auto">
            <a:xfrm>
              <a:off x="6314688" y="1927382"/>
              <a:ext cx="78187" cy="68613"/>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5" y="0"/>
                  </a:cubicBezTo>
                  <a:cubicBezTo>
                    <a:pt x="5" y="0"/>
                    <a:pt x="5" y="0"/>
                    <a:pt x="5" y="0"/>
                  </a:cubicBezTo>
                  <a:cubicBezTo>
                    <a:pt x="8" y="0"/>
                    <a:pt x="10" y="2"/>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6" name="Freeform 2110">
              <a:extLst>
                <a:ext uri="{FF2B5EF4-FFF2-40B4-BE49-F238E27FC236}">
                  <a16:creationId xmlns:a16="http://schemas.microsoft.com/office/drawing/2014/main" id="{FD0DEC59-FC44-466E-8EA2-07CB74B770AA}"/>
                </a:ext>
              </a:extLst>
            </p:cNvPr>
            <p:cNvSpPr>
              <a:spLocks/>
            </p:cNvSpPr>
            <p:nvPr/>
          </p:nvSpPr>
          <p:spPr bwMode="auto">
            <a:xfrm>
              <a:off x="6300327" y="2019930"/>
              <a:ext cx="76591" cy="76591"/>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5"/>
                    <a:pt x="1" y="0"/>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7" name="Freeform 2111">
              <a:extLst>
                <a:ext uri="{FF2B5EF4-FFF2-40B4-BE49-F238E27FC236}">
                  <a16:creationId xmlns:a16="http://schemas.microsoft.com/office/drawing/2014/main" id="{22CF9451-A0CD-4AE6-BB8F-1DAC701510F4}"/>
                </a:ext>
              </a:extLst>
            </p:cNvPr>
            <p:cNvSpPr>
              <a:spLocks/>
            </p:cNvSpPr>
            <p:nvPr/>
          </p:nvSpPr>
          <p:spPr bwMode="auto">
            <a:xfrm>
              <a:off x="6330645" y="2126838"/>
              <a:ext cx="84569" cy="76591"/>
            </a:xfrm>
            <a:custGeom>
              <a:avLst/>
              <a:gdLst>
                <a:gd name="T0" fmla="*/ 11 w 11"/>
                <a:gd name="T1" fmla="*/ 5 h 10"/>
                <a:gd name="T2" fmla="*/ 2 w 11"/>
                <a:gd name="T3" fmla="*/ 7 h 10"/>
                <a:gd name="T4" fmla="*/ 5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2" y="7"/>
                  </a:cubicBezTo>
                  <a:cubicBezTo>
                    <a:pt x="0" y="5"/>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8" name="Freeform 2112">
              <a:extLst>
                <a:ext uri="{FF2B5EF4-FFF2-40B4-BE49-F238E27FC236}">
                  <a16:creationId xmlns:a16="http://schemas.microsoft.com/office/drawing/2014/main" id="{1D051EA2-2F37-4963-B864-B0E0AD43BB7C}"/>
                </a:ext>
              </a:extLst>
            </p:cNvPr>
            <p:cNvSpPr>
              <a:spLocks/>
            </p:cNvSpPr>
            <p:nvPr/>
          </p:nvSpPr>
          <p:spPr bwMode="auto">
            <a:xfrm>
              <a:off x="6215758" y="2080564"/>
              <a:ext cx="76591" cy="78187"/>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4"/>
                    <a:pt x="1" y="0"/>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69" name="Freeform 2113">
              <a:extLst>
                <a:ext uri="{FF2B5EF4-FFF2-40B4-BE49-F238E27FC236}">
                  <a16:creationId xmlns:a16="http://schemas.microsoft.com/office/drawing/2014/main" id="{6E13A7CB-A20E-43D9-B97C-79F63AF798AF}"/>
                </a:ext>
              </a:extLst>
            </p:cNvPr>
            <p:cNvSpPr>
              <a:spLocks/>
            </p:cNvSpPr>
            <p:nvPr/>
          </p:nvSpPr>
          <p:spPr bwMode="auto">
            <a:xfrm>
              <a:off x="6191823" y="1981634"/>
              <a:ext cx="84569" cy="76591"/>
            </a:xfrm>
            <a:custGeom>
              <a:avLst/>
              <a:gdLst>
                <a:gd name="T0" fmla="*/ 11 w 11"/>
                <a:gd name="T1" fmla="*/ 4 h 10"/>
                <a:gd name="T2" fmla="*/ 3 w 11"/>
                <a:gd name="T3" fmla="*/ 7 h 10"/>
                <a:gd name="T4" fmla="*/ 6 w 11"/>
                <a:gd name="T5" fmla="*/ 0 h 10"/>
                <a:gd name="T6" fmla="*/ 11 w 11"/>
                <a:gd name="T7" fmla="*/ 4 h 10"/>
              </a:gdLst>
              <a:ahLst/>
              <a:cxnLst>
                <a:cxn ang="0">
                  <a:pos x="T0" y="T1"/>
                </a:cxn>
                <a:cxn ang="0">
                  <a:pos x="T2" y="T3"/>
                </a:cxn>
                <a:cxn ang="0">
                  <a:pos x="T4" y="T5"/>
                </a:cxn>
                <a:cxn ang="0">
                  <a:pos x="T6" y="T7"/>
                </a:cxn>
              </a:cxnLst>
              <a:rect l="0" t="0" r="r" b="b"/>
              <a:pathLst>
                <a:path w="11" h="10">
                  <a:moveTo>
                    <a:pt x="11" y="4"/>
                  </a:moveTo>
                  <a:cubicBezTo>
                    <a:pt x="11" y="8"/>
                    <a:pt x="6" y="10"/>
                    <a:pt x="3" y="7"/>
                  </a:cubicBezTo>
                  <a:cubicBezTo>
                    <a:pt x="0" y="4"/>
                    <a:pt x="2" y="0"/>
                    <a:pt x="6" y="0"/>
                  </a:cubicBezTo>
                  <a:cubicBezTo>
                    <a:pt x="9" y="0"/>
                    <a:pt x="11" y="2"/>
                    <a:pt x="11"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0" name="Freeform 2114">
              <a:extLst>
                <a:ext uri="{FF2B5EF4-FFF2-40B4-BE49-F238E27FC236}">
                  <a16:creationId xmlns:a16="http://schemas.microsoft.com/office/drawing/2014/main" id="{2AC1286B-46FF-4C89-9A76-62168A74448F}"/>
                </a:ext>
              </a:extLst>
            </p:cNvPr>
            <p:cNvSpPr>
              <a:spLocks/>
            </p:cNvSpPr>
            <p:nvPr/>
          </p:nvSpPr>
          <p:spPr bwMode="auto">
            <a:xfrm>
              <a:off x="6076936" y="1943339"/>
              <a:ext cx="84569" cy="76591"/>
            </a:xfrm>
            <a:custGeom>
              <a:avLst/>
              <a:gdLst>
                <a:gd name="T0" fmla="*/ 11 w 11"/>
                <a:gd name="T1" fmla="*/ 5 h 10"/>
                <a:gd name="T2" fmla="*/ 3 w 11"/>
                <a:gd name="T3" fmla="*/ 7 h 10"/>
                <a:gd name="T4" fmla="*/ 6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3" y="7"/>
                  </a:cubicBezTo>
                  <a:cubicBezTo>
                    <a:pt x="0" y="5"/>
                    <a:pt x="2" y="1"/>
                    <a:pt x="6" y="0"/>
                  </a:cubicBezTo>
                  <a:cubicBezTo>
                    <a:pt x="10" y="1"/>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1" name="Freeform 2115">
              <a:extLst>
                <a:ext uri="{FF2B5EF4-FFF2-40B4-BE49-F238E27FC236}">
                  <a16:creationId xmlns:a16="http://schemas.microsoft.com/office/drawing/2014/main" id="{532161BB-FA01-47A8-9344-FA7D78CD6A5B}"/>
                </a:ext>
              </a:extLst>
            </p:cNvPr>
            <p:cNvSpPr>
              <a:spLocks/>
            </p:cNvSpPr>
            <p:nvPr/>
          </p:nvSpPr>
          <p:spPr bwMode="auto">
            <a:xfrm>
              <a:off x="6723174" y="1427944"/>
              <a:ext cx="68613" cy="38296"/>
            </a:xfrm>
            <a:custGeom>
              <a:avLst/>
              <a:gdLst>
                <a:gd name="T0" fmla="*/ 8 w 9"/>
                <a:gd name="T1" fmla="*/ 3 h 5"/>
                <a:gd name="T2" fmla="*/ 7 w 9"/>
                <a:gd name="T3" fmla="*/ 5 h 5"/>
                <a:gd name="T4" fmla="*/ 2 w 9"/>
                <a:gd name="T5" fmla="*/ 0 h 5"/>
                <a:gd name="T6" fmla="*/ 3 w 9"/>
                <a:gd name="T7" fmla="*/ 0 h 5"/>
                <a:gd name="T8" fmla="*/ 8 w 9"/>
                <a:gd name="T9" fmla="*/ 3 h 5"/>
              </a:gdLst>
              <a:ahLst/>
              <a:cxnLst>
                <a:cxn ang="0">
                  <a:pos x="T0" y="T1"/>
                </a:cxn>
                <a:cxn ang="0">
                  <a:pos x="T2" y="T3"/>
                </a:cxn>
                <a:cxn ang="0">
                  <a:pos x="T4" y="T5"/>
                </a:cxn>
                <a:cxn ang="0">
                  <a:pos x="T6" y="T7"/>
                </a:cxn>
                <a:cxn ang="0">
                  <a:pos x="T8" y="T9"/>
                </a:cxn>
              </a:cxnLst>
              <a:rect l="0" t="0" r="r" b="b"/>
              <a:pathLst>
                <a:path w="9" h="5">
                  <a:moveTo>
                    <a:pt x="8" y="3"/>
                  </a:moveTo>
                  <a:cubicBezTo>
                    <a:pt x="9" y="4"/>
                    <a:pt x="9" y="5"/>
                    <a:pt x="7" y="5"/>
                  </a:cubicBezTo>
                  <a:cubicBezTo>
                    <a:pt x="4" y="5"/>
                    <a:pt x="0" y="1"/>
                    <a:pt x="2" y="0"/>
                  </a:cubicBezTo>
                  <a:cubicBezTo>
                    <a:pt x="2" y="0"/>
                    <a:pt x="2" y="0"/>
                    <a:pt x="3"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2" name="Freeform 2116">
              <a:extLst>
                <a:ext uri="{FF2B5EF4-FFF2-40B4-BE49-F238E27FC236}">
                  <a16:creationId xmlns:a16="http://schemas.microsoft.com/office/drawing/2014/main" id="{34A93DB5-07A8-4E67-A4D8-B7E10EEB351A}"/>
                </a:ext>
              </a:extLst>
            </p:cNvPr>
            <p:cNvSpPr>
              <a:spLocks/>
            </p:cNvSpPr>
            <p:nvPr/>
          </p:nvSpPr>
          <p:spPr bwMode="auto">
            <a:xfrm>
              <a:off x="6445531" y="1242849"/>
              <a:ext cx="54252" cy="30317"/>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1" y="0"/>
                    <a:pt x="2" y="0"/>
                  </a:cubicBezTo>
                  <a:cubicBezTo>
                    <a:pt x="3"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3" name="Freeform 2117">
              <a:extLst>
                <a:ext uri="{FF2B5EF4-FFF2-40B4-BE49-F238E27FC236}">
                  <a16:creationId xmlns:a16="http://schemas.microsoft.com/office/drawing/2014/main" id="{AAB08EDC-3C59-4704-A471-094C5B8D7F1C}"/>
                </a:ext>
              </a:extLst>
            </p:cNvPr>
            <p:cNvSpPr>
              <a:spLocks/>
            </p:cNvSpPr>
            <p:nvPr/>
          </p:nvSpPr>
          <p:spPr bwMode="auto">
            <a:xfrm>
              <a:off x="6592331" y="1311461"/>
              <a:ext cx="60635" cy="38296"/>
            </a:xfrm>
            <a:custGeom>
              <a:avLst/>
              <a:gdLst>
                <a:gd name="T0" fmla="*/ 7 w 8"/>
                <a:gd name="T1" fmla="*/ 3 h 5"/>
                <a:gd name="T2" fmla="*/ 7 w 8"/>
                <a:gd name="T3" fmla="*/ 4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4"/>
                    <a:pt x="7" y="4"/>
                  </a:cubicBezTo>
                  <a:cubicBezTo>
                    <a:pt x="5" y="5"/>
                    <a:pt x="0" y="1"/>
                    <a:pt x="1" y="0"/>
                  </a:cubicBezTo>
                  <a:cubicBezTo>
                    <a:pt x="1" y="0"/>
                    <a:pt x="1" y="0"/>
                    <a:pt x="2" y="0"/>
                  </a:cubicBezTo>
                  <a:cubicBezTo>
                    <a:pt x="4" y="0"/>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4" name="Freeform 2118">
              <a:extLst>
                <a:ext uri="{FF2B5EF4-FFF2-40B4-BE49-F238E27FC236}">
                  <a16:creationId xmlns:a16="http://schemas.microsoft.com/office/drawing/2014/main" id="{31D4684F-60A1-46DF-8013-54A7353C2776}"/>
                </a:ext>
              </a:extLst>
            </p:cNvPr>
            <p:cNvSpPr>
              <a:spLocks/>
            </p:cNvSpPr>
            <p:nvPr/>
          </p:nvSpPr>
          <p:spPr bwMode="auto">
            <a:xfrm>
              <a:off x="6576374" y="1273166"/>
              <a:ext cx="54252" cy="30317"/>
            </a:xfrm>
            <a:custGeom>
              <a:avLst/>
              <a:gdLst>
                <a:gd name="T0" fmla="*/ 6 w 7"/>
                <a:gd name="T1" fmla="*/ 2 h 4"/>
                <a:gd name="T2" fmla="*/ 7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7" y="4"/>
                  </a:cubicBezTo>
                  <a:cubicBezTo>
                    <a:pt x="5" y="4"/>
                    <a:pt x="0" y="1"/>
                    <a:pt x="0" y="0"/>
                  </a:cubicBezTo>
                  <a:cubicBezTo>
                    <a:pt x="0" y="0"/>
                    <a:pt x="1" y="0"/>
                    <a:pt x="1" y="0"/>
                  </a:cubicBezTo>
                  <a:cubicBezTo>
                    <a:pt x="2"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5" name="Freeform 2119">
              <a:extLst>
                <a:ext uri="{FF2B5EF4-FFF2-40B4-BE49-F238E27FC236}">
                  <a16:creationId xmlns:a16="http://schemas.microsoft.com/office/drawing/2014/main" id="{1FC2B38C-5B56-4E4E-952D-9058CBF68981}"/>
                </a:ext>
              </a:extLst>
            </p:cNvPr>
            <p:cNvSpPr>
              <a:spLocks/>
            </p:cNvSpPr>
            <p:nvPr/>
          </p:nvSpPr>
          <p:spPr bwMode="auto">
            <a:xfrm>
              <a:off x="6515740" y="1265188"/>
              <a:ext cx="52656" cy="31913"/>
            </a:xfrm>
            <a:custGeom>
              <a:avLst/>
              <a:gdLst>
                <a:gd name="T0" fmla="*/ 6 w 7"/>
                <a:gd name="T1" fmla="*/ 2 h 4"/>
                <a:gd name="T2" fmla="*/ 6 w 7"/>
                <a:gd name="T3" fmla="*/ 3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3"/>
                    <a:pt x="6" y="3"/>
                  </a:cubicBezTo>
                  <a:cubicBezTo>
                    <a:pt x="4" y="4"/>
                    <a:pt x="0" y="1"/>
                    <a:pt x="0" y="0"/>
                  </a:cubicBezTo>
                  <a:cubicBezTo>
                    <a:pt x="0" y="0"/>
                    <a:pt x="1" y="0"/>
                    <a:pt x="1" y="0"/>
                  </a:cubicBezTo>
                  <a:cubicBezTo>
                    <a:pt x="2" y="0"/>
                    <a:pt x="4"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6" name="Freeform 2120">
              <a:extLst>
                <a:ext uri="{FF2B5EF4-FFF2-40B4-BE49-F238E27FC236}">
                  <a16:creationId xmlns:a16="http://schemas.microsoft.com/office/drawing/2014/main" id="{B8FCBA85-B885-485F-B832-E5544E588178}"/>
                </a:ext>
              </a:extLst>
            </p:cNvPr>
            <p:cNvSpPr>
              <a:spLocks/>
            </p:cNvSpPr>
            <p:nvPr/>
          </p:nvSpPr>
          <p:spPr bwMode="auto">
            <a:xfrm>
              <a:off x="6538079" y="1518896"/>
              <a:ext cx="76591" cy="54252"/>
            </a:xfrm>
            <a:custGeom>
              <a:avLst/>
              <a:gdLst>
                <a:gd name="T0" fmla="*/ 9 w 10"/>
                <a:gd name="T1" fmla="*/ 3 h 7"/>
                <a:gd name="T2" fmla="*/ 5 w 10"/>
                <a:gd name="T3" fmla="*/ 5 h 7"/>
                <a:gd name="T4" fmla="*/ 2 w 10"/>
                <a:gd name="T5" fmla="*/ 0 h 7"/>
                <a:gd name="T6" fmla="*/ 4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5"/>
                    <a:pt x="8" y="7"/>
                    <a:pt x="5" y="5"/>
                  </a:cubicBezTo>
                  <a:cubicBezTo>
                    <a:pt x="2" y="4"/>
                    <a:pt x="0" y="1"/>
                    <a:pt x="2" y="0"/>
                  </a:cubicBezTo>
                  <a:cubicBezTo>
                    <a:pt x="3" y="0"/>
                    <a:pt x="3" y="0"/>
                    <a:pt x="4" y="0"/>
                  </a:cubicBezTo>
                  <a:cubicBezTo>
                    <a:pt x="6" y="0"/>
                    <a:pt x="8"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7" name="Freeform 2121">
              <a:extLst>
                <a:ext uri="{FF2B5EF4-FFF2-40B4-BE49-F238E27FC236}">
                  <a16:creationId xmlns:a16="http://schemas.microsoft.com/office/drawing/2014/main" id="{EA205D9C-E92D-415E-AE36-1DBFA9596C2F}"/>
                </a:ext>
              </a:extLst>
            </p:cNvPr>
            <p:cNvSpPr>
              <a:spLocks/>
            </p:cNvSpPr>
            <p:nvPr/>
          </p:nvSpPr>
          <p:spPr bwMode="auto">
            <a:xfrm>
              <a:off x="6461488" y="1496557"/>
              <a:ext cx="62230" cy="46274"/>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4"/>
                    <a:pt x="0" y="1"/>
                    <a:pt x="2" y="0"/>
                  </a:cubicBezTo>
                  <a:cubicBezTo>
                    <a:pt x="2" y="0"/>
                    <a:pt x="2" y="0"/>
                    <a:pt x="3"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8" name="Freeform 2122">
              <a:extLst>
                <a:ext uri="{FF2B5EF4-FFF2-40B4-BE49-F238E27FC236}">
                  <a16:creationId xmlns:a16="http://schemas.microsoft.com/office/drawing/2014/main" id="{9D2075D8-AA5E-44CF-B209-1A56FAF6DA0C}"/>
                </a:ext>
              </a:extLst>
            </p:cNvPr>
            <p:cNvSpPr>
              <a:spLocks/>
            </p:cNvSpPr>
            <p:nvPr/>
          </p:nvSpPr>
          <p:spPr bwMode="auto">
            <a:xfrm>
              <a:off x="6384897" y="1442305"/>
              <a:ext cx="60635" cy="46274"/>
            </a:xfrm>
            <a:custGeom>
              <a:avLst/>
              <a:gdLst>
                <a:gd name="T0" fmla="*/ 7 w 8"/>
                <a:gd name="T1" fmla="*/ 3 h 6"/>
                <a:gd name="T2" fmla="*/ 3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6" y="6"/>
                    <a:pt x="3" y="5"/>
                  </a:cubicBezTo>
                  <a:cubicBezTo>
                    <a:pt x="0" y="4"/>
                    <a:pt x="0" y="1"/>
                    <a:pt x="2" y="0"/>
                  </a:cubicBezTo>
                  <a:cubicBezTo>
                    <a:pt x="2" y="0"/>
                    <a:pt x="2" y="0"/>
                    <a:pt x="3" y="0"/>
                  </a:cubicBezTo>
                  <a:cubicBezTo>
                    <a:pt x="5"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79" name="Freeform 2123">
              <a:extLst>
                <a:ext uri="{FF2B5EF4-FFF2-40B4-BE49-F238E27FC236}">
                  <a16:creationId xmlns:a16="http://schemas.microsoft.com/office/drawing/2014/main" id="{8F1BC826-9FB9-45D9-8E21-B7DCF132F300}"/>
                </a:ext>
              </a:extLst>
            </p:cNvPr>
            <p:cNvSpPr>
              <a:spLocks/>
            </p:cNvSpPr>
            <p:nvPr/>
          </p:nvSpPr>
          <p:spPr bwMode="auto">
            <a:xfrm>
              <a:off x="6415214" y="1404009"/>
              <a:ext cx="62230" cy="46274"/>
            </a:xfrm>
            <a:custGeom>
              <a:avLst/>
              <a:gdLst>
                <a:gd name="T0" fmla="*/ 7 w 8"/>
                <a:gd name="T1" fmla="*/ 3 h 6"/>
                <a:gd name="T2" fmla="*/ 4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7" y="6"/>
                    <a:pt x="4" y="5"/>
                  </a:cubicBezTo>
                  <a:cubicBezTo>
                    <a:pt x="2" y="4"/>
                    <a:pt x="0" y="1"/>
                    <a:pt x="2" y="0"/>
                  </a:cubicBezTo>
                  <a:cubicBezTo>
                    <a:pt x="2" y="0"/>
                    <a:pt x="2" y="0"/>
                    <a:pt x="3" y="0"/>
                  </a:cubicBezTo>
                  <a:cubicBezTo>
                    <a:pt x="5"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0" name="Freeform 2124">
              <a:extLst>
                <a:ext uri="{FF2B5EF4-FFF2-40B4-BE49-F238E27FC236}">
                  <a16:creationId xmlns:a16="http://schemas.microsoft.com/office/drawing/2014/main" id="{53DD3743-54FF-4305-951E-40A0F3D30659}"/>
                </a:ext>
              </a:extLst>
            </p:cNvPr>
            <p:cNvSpPr>
              <a:spLocks/>
            </p:cNvSpPr>
            <p:nvPr/>
          </p:nvSpPr>
          <p:spPr bwMode="auto">
            <a:xfrm>
              <a:off x="6453510" y="1381670"/>
              <a:ext cx="70209" cy="46274"/>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3" y="4"/>
                    <a:pt x="0" y="1"/>
                    <a:pt x="2" y="0"/>
                  </a:cubicBezTo>
                  <a:cubicBezTo>
                    <a:pt x="2" y="0"/>
                    <a:pt x="3" y="0"/>
                    <a:pt x="3"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1" name="Freeform 2125">
              <a:extLst>
                <a:ext uri="{FF2B5EF4-FFF2-40B4-BE49-F238E27FC236}">
                  <a16:creationId xmlns:a16="http://schemas.microsoft.com/office/drawing/2014/main" id="{EE080238-FA6E-4621-AEC6-8BBCEAA687F3}"/>
                </a:ext>
              </a:extLst>
            </p:cNvPr>
            <p:cNvSpPr>
              <a:spLocks/>
            </p:cNvSpPr>
            <p:nvPr/>
          </p:nvSpPr>
          <p:spPr bwMode="auto">
            <a:xfrm>
              <a:off x="6530101" y="1404009"/>
              <a:ext cx="62230" cy="46274"/>
            </a:xfrm>
            <a:custGeom>
              <a:avLst/>
              <a:gdLst>
                <a:gd name="T0" fmla="*/ 7 w 8"/>
                <a:gd name="T1" fmla="*/ 3 h 6"/>
                <a:gd name="T2" fmla="*/ 5 w 8"/>
                <a:gd name="T3" fmla="*/ 5 h 6"/>
                <a:gd name="T4" fmla="*/ 2 w 8"/>
                <a:gd name="T5" fmla="*/ 0 h 6"/>
                <a:gd name="T6" fmla="*/ 2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4"/>
                    <a:pt x="7" y="6"/>
                    <a:pt x="5" y="5"/>
                  </a:cubicBezTo>
                  <a:cubicBezTo>
                    <a:pt x="2" y="4"/>
                    <a:pt x="0" y="1"/>
                    <a:pt x="2" y="0"/>
                  </a:cubicBezTo>
                  <a:cubicBezTo>
                    <a:pt x="2" y="0"/>
                    <a:pt x="2" y="0"/>
                    <a:pt x="2" y="0"/>
                  </a:cubicBezTo>
                  <a:cubicBezTo>
                    <a:pt x="5"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2" name="Freeform 2126">
              <a:extLst>
                <a:ext uri="{FF2B5EF4-FFF2-40B4-BE49-F238E27FC236}">
                  <a16:creationId xmlns:a16="http://schemas.microsoft.com/office/drawing/2014/main" id="{65EF64A9-99DD-4095-8274-C2712BB6EB60}"/>
                </a:ext>
              </a:extLst>
            </p:cNvPr>
            <p:cNvSpPr>
              <a:spLocks/>
            </p:cNvSpPr>
            <p:nvPr/>
          </p:nvSpPr>
          <p:spPr bwMode="auto">
            <a:xfrm>
              <a:off x="6554035" y="1373692"/>
              <a:ext cx="60635" cy="38296"/>
            </a:xfrm>
            <a:custGeom>
              <a:avLst/>
              <a:gdLst>
                <a:gd name="T0" fmla="*/ 7 w 8"/>
                <a:gd name="T1" fmla="*/ 2 h 5"/>
                <a:gd name="T2" fmla="*/ 6 w 8"/>
                <a:gd name="T3" fmla="*/ 5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8" y="5"/>
                    <a:pt x="6" y="5"/>
                  </a:cubicBezTo>
                  <a:cubicBezTo>
                    <a:pt x="4" y="4"/>
                    <a:pt x="0" y="1"/>
                    <a:pt x="1" y="0"/>
                  </a:cubicBezTo>
                  <a:cubicBezTo>
                    <a:pt x="2" y="0"/>
                    <a:pt x="2" y="0"/>
                    <a:pt x="2" y="0"/>
                  </a:cubicBezTo>
                  <a:cubicBezTo>
                    <a:pt x="5" y="0"/>
                    <a:pt x="7" y="1"/>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3" name="Freeform 2127">
              <a:extLst>
                <a:ext uri="{FF2B5EF4-FFF2-40B4-BE49-F238E27FC236}">
                  <a16:creationId xmlns:a16="http://schemas.microsoft.com/office/drawing/2014/main" id="{ED60E0FE-9971-431A-AC3F-FAA187355101}"/>
                </a:ext>
              </a:extLst>
            </p:cNvPr>
            <p:cNvSpPr>
              <a:spLocks/>
            </p:cNvSpPr>
            <p:nvPr/>
          </p:nvSpPr>
          <p:spPr bwMode="auto">
            <a:xfrm>
              <a:off x="6568396" y="1335396"/>
              <a:ext cx="62230" cy="38296"/>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4" name="Freeform 2128">
              <a:extLst>
                <a:ext uri="{FF2B5EF4-FFF2-40B4-BE49-F238E27FC236}">
                  <a16:creationId xmlns:a16="http://schemas.microsoft.com/office/drawing/2014/main" id="{9F3787B1-45C4-4FB9-8225-4113B142DFF2}"/>
                </a:ext>
              </a:extLst>
            </p:cNvPr>
            <p:cNvSpPr>
              <a:spLocks/>
            </p:cNvSpPr>
            <p:nvPr/>
          </p:nvSpPr>
          <p:spPr bwMode="auto">
            <a:xfrm>
              <a:off x="6507762" y="1289122"/>
              <a:ext cx="54252" cy="30317"/>
            </a:xfrm>
            <a:custGeom>
              <a:avLst/>
              <a:gdLst>
                <a:gd name="T0" fmla="*/ 6 w 7"/>
                <a:gd name="T1" fmla="*/ 2 h 4"/>
                <a:gd name="T2" fmla="*/ 6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0" y="0"/>
                  </a:cubicBezTo>
                  <a:cubicBezTo>
                    <a:pt x="1" y="0"/>
                    <a:pt x="1" y="0"/>
                    <a:pt x="1" y="0"/>
                  </a:cubicBezTo>
                  <a:cubicBezTo>
                    <a:pt x="3"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5" name="Freeform 2129">
              <a:extLst>
                <a:ext uri="{FF2B5EF4-FFF2-40B4-BE49-F238E27FC236}">
                  <a16:creationId xmlns:a16="http://schemas.microsoft.com/office/drawing/2014/main" id="{CEC6FB22-875D-4CF5-A8A2-E448AAE9FA9A}"/>
                </a:ext>
              </a:extLst>
            </p:cNvPr>
            <p:cNvSpPr>
              <a:spLocks/>
            </p:cNvSpPr>
            <p:nvPr/>
          </p:nvSpPr>
          <p:spPr bwMode="auto">
            <a:xfrm>
              <a:off x="6477444" y="1343374"/>
              <a:ext cx="60635" cy="38296"/>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7" y="5"/>
                    <a:pt x="6" y="5"/>
                  </a:cubicBezTo>
                  <a:cubicBezTo>
                    <a:pt x="3" y="4"/>
                    <a:pt x="0" y="1"/>
                    <a:pt x="1" y="0"/>
                  </a:cubicBezTo>
                  <a:cubicBezTo>
                    <a:pt x="2" y="0"/>
                    <a:pt x="2" y="0"/>
                    <a:pt x="2" y="0"/>
                  </a:cubicBezTo>
                  <a:cubicBezTo>
                    <a:pt x="4" y="0"/>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6" name="Freeform 2130">
              <a:extLst>
                <a:ext uri="{FF2B5EF4-FFF2-40B4-BE49-F238E27FC236}">
                  <a16:creationId xmlns:a16="http://schemas.microsoft.com/office/drawing/2014/main" id="{8AF00DB7-3D29-4088-AEFC-9A1A2C127AD5}"/>
                </a:ext>
              </a:extLst>
            </p:cNvPr>
            <p:cNvSpPr>
              <a:spLocks/>
            </p:cNvSpPr>
            <p:nvPr/>
          </p:nvSpPr>
          <p:spPr bwMode="auto">
            <a:xfrm>
              <a:off x="6491805" y="1450283"/>
              <a:ext cx="70209" cy="46274"/>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2" y="4"/>
                    <a:pt x="0" y="1"/>
                    <a:pt x="2" y="0"/>
                  </a:cubicBezTo>
                  <a:cubicBezTo>
                    <a:pt x="3" y="0"/>
                    <a:pt x="3" y="0"/>
                    <a:pt x="3" y="0"/>
                  </a:cubicBezTo>
                  <a:cubicBezTo>
                    <a:pt x="6"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7" name="Freeform 2131">
              <a:extLst>
                <a:ext uri="{FF2B5EF4-FFF2-40B4-BE49-F238E27FC236}">
                  <a16:creationId xmlns:a16="http://schemas.microsoft.com/office/drawing/2014/main" id="{DF0E7F3C-108A-4218-BA6C-8B1933B2877F}"/>
                </a:ext>
              </a:extLst>
            </p:cNvPr>
            <p:cNvSpPr>
              <a:spLocks/>
            </p:cNvSpPr>
            <p:nvPr/>
          </p:nvSpPr>
          <p:spPr bwMode="auto">
            <a:xfrm>
              <a:off x="6568396" y="1466239"/>
              <a:ext cx="70209" cy="52656"/>
            </a:xfrm>
            <a:custGeom>
              <a:avLst/>
              <a:gdLst>
                <a:gd name="T0" fmla="*/ 8 w 9"/>
                <a:gd name="T1" fmla="*/ 4 h 7"/>
                <a:gd name="T2" fmla="*/ 6 w 9"/>
                <a:gd name="T3" fmla="*/ 6 h 7"/>
                <a:gd name="T4" fmla="*/ 2 w 9"/>
                <a:gd name="T5" fmla="*/ 1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8" y="7"/>
                    <a:pt x="6" y="6"/>
                  </a:cubicBezTo>
                  <a:cubicBezTo>
                    <a:pt x="2" y="5"/>
                    <a:pt x="0" y="2"/>
                    <a:pt x="2" y="1"/>
                  </a:cubicBezTo>
                  <a:cubicBezTo>
                    <a:pt x="2" y="0"/>
                    <a:pt x="3" y="0"/>
                    <a:pt x="3" y="0"/>
                  </a:cubicBezTo>
                  <a:cubicBezTo>
                    <a:pt x="5" y="1"/>
                    <a:pt x="7"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8" name="Freeform 2132">
              <a:extLst>
                <a:ext uri="{FF2B5EF4-FFF2-40B4-BE49-F238E27FC236}">
                  <a16:creationId xmlns:a16="http://schemas.microsoft.com/office/drawing/2014/main" id="{7C874432-538A-4C03-9496-AD933DCF78AC}"/>
                </a:ext>
              </a:extLst>
            </p:cNvPr>
            <p:cNvSpPr>
              <a:spLocks/>
            </p:cNvSpPr>
            <p:nvPr/>
          </p:nvSpPr>
          <p:spPr bwMode="auto">
            <a:xfrm>
              <a:off x="6614670" y="1442305"/>
              <a:ext cx="70209" cy="46274"/>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89" name="Freeform 2133">
              <a:extLst>
                <a:ext uri="{FF2B5EF4-FFF2-40B4-BE49-F238E27FC236}">
                  <a16:creationId xmlns:a16="http://schemas.microsoft.com/office/drawing/2014/main" id="{D2DC7FED-636D-4B3C-9813-1AAF4C881CCE}"/>
                </a:ext>
              </a:extLst>
            </p:cNvPr>
            <p:cNvSpPr>
              <a:spLocks/>
            </p:cNvSpPr>
            <p:nvPr/>
          </p:nvSpPr>
          <p:spPr bwMode="auto">
            <a:xfrm>
              <a:off x="6638605" y="1404009"/>
              <a:ext cx="60635" cy="38296"/>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3" y="5"/>
                    <a:pt x="0" y="1"/>
                    <a:pt x="1" y="0"/>
                  </a:cubicBezTo>
                  <a:cubicBezTo>
                    <a:pt x="1" y="0"/>
                    <a:pt x="2" y="0"/>
                    <a:pt x="2" y="0"/>
                  </a:cubicBezTo>
                  <a:cubicBezTo>
                    <a:pt x="4" y="0"/>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0" name="Freeform 2134">
              <a:extLst>
                <a:ext uri="{FF2B5EF4-FFF2-40B4-BE49-F238E27FC236}">
                  <a16:creationId xmlns:a16="http://schemas.microsoft.com/office/drawing/2014/main" id="{1A98401D-14E7-43B0-B671-EFE3A1F03149}"/>
                </a:ext>
              </a:extLst>
            </p:cNvPr>
            <p:cNvSpPr>
              <a:spLocks/>
            </p:cNvSpPr>
            <p:nvPr/>
          </p:nvSpPr>
          <p:spPr bwMode="auto">
            <a:xfrm>
              <a:off x="6652966" y="1365714"/>
              <a:ext cx="62230" cy="38296"/>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1" name="Freeform 2135">
              <a:extLst>
                <a:ext uri="{FF2B5EF4-FFF2-40B4-BE49-F238E27FC236}">
                  <a16:creationId xmlns:a16="http://schemas.microsoft.com/office/drawing/2014/main" id="{387BA160-BB76-4D9F-8C90-F139A0834B00}"/>
                </a:ext>
              </a:extLst>
            </p:cNvPr>
            <p:cNvSpPr>
              <a:spLocks/>
            </p:cNvSpPr>
            <p:nvPr/>
          </p:nvSpPr>
          <p:spPr bwMode="auto">
            <a:xfrm>
              <a:off x="6276393" y="1734308"/>
              <a:ext cx="78187" cy="70209"/>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7"/>
                    <a:pt x="6" y="9"/>
                    <a:pt x="3" y="7"/>
                  </a:cubicBezTo>
                  <a:cubicBezTo>
                    <a:pt x="0" y="4"/>
                    <a:pt x="1" y="1"/>
                    <a:pt x="5" y="0"/>
                  </a:cubicBezTo>
                  <a:cubicBezTo>
                    <a:pt x="5" y="0"/>
                    <a:pt x="5" y="0"/>
                    <a:pt x="5" y="0"/>
                  </a:cubicBezTo>
                  <a:cubicBezTo>
                    <a:pt x="8" y="0"/>
                    <a:pt x="10"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2" name="Freeform 2136">
              <a:extLst>
                <a:ext uri="{FF2B5EF4-FFF2-40B4-BE49-F238E27FC236}">
                  <a16:creationId xmlns:a16="http://schemas.microsoft.com/office/drawing/2014/main" id="{679BC172-1301-4EF3-B362-DA05DA8670DF}"/>
                </a:ext>
              </a:extLst>
            </p:cNvPr>
            <p:cNvSpPr>
              <a:spLocks/>
            </p:cNvSpPr>
            <p:nvPr/>
          </p:nvSpPr>
          <p:spPr bwMode="auto">
            <a:xfrm>
              <a:off x="6338623" y="1673674"/>
              <a:ext cx="68613" cy="68613"/>
            </a:xfrm>
            <a:custGeom>
              <a:avLst/>
              <a:gdLst>
                <a:gd name="T0" fmla="*/ 9 w 9"/>
                <a:gd name="T1" fmla="*/ 4 h 9"/>
                <a:gd name="T2" fmla="*/ 2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5" y="9"/>
                    <a:pt x="2" y="7"/>
                  </a:cubicBezTo>
                  <a:cubicBezTo>
                    <a:pt x="0" y="4"/>
                    <a:pt x="0" y="1"/>
                    <a:pt x="3" y="1"/>
                  </a:cubicBezTo>
                  <a:cubicBezTo>
                    <a:pt x="4" y="0"/>
                    <a:pt x="4" y="0"/>
                    <a:pt x="4" y="0"/>
                  </a:cubicBezTo>
                  <a:cubicBezTo>
                    <a:pt x="7" y="1"/>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3" name="Freeform 2137">
              <a:extLst>
                <a:ext uri="{FF2B5EF4-FFF2-40B4-BE49-F238E27FC236}">
                  <a16:creationId xmlns:a16="http://schemas.microsoft.com/office/drawing/2014/main" id="{ED3A47A6-BB64-4809-9D23-4DF5A6BA7AA7}"/>
                </a:ext>
              </a:extLst>
            </p:cNvPr>
            <p:cNvSpPr>
              <a:spLocks/>
            </p:cNvSpPr>
            <p:nvPr/>
          </p:nvSpPr>
          <p:spPr bwMode="auto">
            <a:xfrm>
              <a:off x="6423192" y="1657717"/>
              <a:ext cx="68613" cy="70209"/>
            </a:xfrm>
            <a:custGeom>
              <a:avLst/>
              <a:gdLst>
                <a:gd name="T0" fmla="*/ 9 w 9"/>
                <a:gd name="T1" fmla="*/ 4 h 9"/>
                <a:gd name="T2" fmla="*/ 3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1"/>
                  </a:cubicBezTo>
                  <a:cubicBezTo>
                    <a:pt x="3" y="0"/>
                    <a:pt x="4" y="0"/>
                    <a:pt x="4" y="0"/>
                  </a:cubicBezTo>
                  <a:cubicBezTo>
                    <a:pt x="7" y="1"/>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4" name="Freeform 2138">
              <a:extLst>
                <a:ext uri="{FF2B5EF4-FFF2-40B4-BE49-F238E27FC236}">
                  <a16:creationId xmlns:a16="http://schemas.microsoft.com/office/drawing/2014/main" id="{232FB8F0-85C7-46B3-95CC-7A50E190E8E2}"/>
                </a:ext>
              </a:extLst>
            </p:cNvPr>
            <p:cNvSpPr>
              <a:spLocks/>
            </p:cNvSpPr>
            <p:nvPr/>
          </p:nvSpPr>
          <p:spPr bwMode="auto">
            <a:xfrm>
              <a:off x="6491805" y="1635378"/>
              <a:ext cx="70209" cy="60635"/>
            </a:xfrm>
            <a:custGeom>
              <a:avLst/>
              <a:gdLst>
                <a:gd name="T0" fmla="*/ 8 w 9"/>
                <a:gd name="T1" fmla="*/ 3 h 8"/>
                <a:gd name="T2" fmla="*/ 3 w 9"/>
                <a:gd name="T3" fmla="*/ 6 h 8"/>
                <a:gd name="T4" fmla="*/ 2 w 9"/>
                <a:gd name="T5" fmla="*/ 0 h 8"/>
                <a:gd name="T6" fmla="*/ 3 w 9"/>
                <a:gd name="T7" fmla="*/ 0 h 8"/>
                <a:gd name="T8" fmla="*/ 8 w 9"/>
                <a:gd name="T9" fmla="*/ 3 h 8"/>
              </a:gdLst>
              <a:ahLst/>
              <a:cxnLst>
                <a:cxn ang="0">
                  <a:pos x="T0" y="T1"/>
                </a:cxn>
                <a:cxn ang="0">
                  <a:pos x="T2" y="T3"/>
                </a:cxn>
                <a:cxn ang="0">
                  <a:pos x="T4" y="T5"/>
                </a:cxn>
                <a:cxn ang="0">
                  <a:pos x="T6" y="T7"/>
                </a:cxn>
                <a:cxn ang="0">
                  <a:pos x="T8" y="T9"/>
                </a:cxn>
              </a:cxnLst>
              <a:rect l="0" t="0" r="r" b="b"/>
              <a:pathLst>
                <a:path w="9" h="8">
                  <a:moveTo>
                    <a:pt x="8" y="3"/>
                  </a:moveTo>
                  <a:cubicBezTo>
                    <a:pt x="9" y="6"/>
                    <a:pt x="6" y="8"/>
                    <a:pt x="3" y="6"/>
                  </a:cubicBezTo>
                  <a:cubicBezTo>
                    <a:pt x="0" y="4"/>
                    <a:pt x="0" y="0"/>
                    <a:pt x="2" y="0"/>
                  </a:cubicBezTo>
                  <a:cubicBezTo>
                    <a:pt x="3" y="0"/>
                    <a:pt x="3" y="0"/>
                    <a:pt x="3" y="0"/>
                  </a:cubicBezTo>
                  <a:cubicBezTo>
                    <a:pt x="6"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5" name="Freeform 2139">
              <a:extLst>
                <a:ext uri="{FF2B5EF4-FFF2-40B4-BE49-F238E27FC236}">
                  <a16:creationId xmlns:a16="http://schemas.microsoft.com/office/drawing/2014/main" id="{D6C2C84A-E348-4016-B64A-5CEEDEFBF16E}"/>
                </a:ext>
              </a:extLst>
            </p:cNvPr>
            <p:cNvSpPr>
              <a:spLocks/>
            </p:cNvSpPr>
            <p:nvPr/>
          </p:nvSpPr>
          <p:spPr bwMode="auto">
            <a:xfrm>
              <a:off x="6584353" y="1657717"/>
              <a:ext cx="68613" cy="62230"/>
            </a:xfrm>
            <a:custGeom>
              <a:avLst/>
              <a:gdLst>
                <a:gd name="T0" fmla="*/ 9 w 9"/>
                <a:gd name="T1" fmla="*/ 4 h 8"/>
                <a:gd name="T2" fmla="*/ 4 w 9"/>
                <a:gd name="T3" fmla="*/ 6 h 8"/>
                <a:gd name="T4" fmla="*/ 2 w 9"/>
                <a:gd name="T5" fmla="*/ 0 h 8"/>
                <a:gd name="T6" fmla="*/ 3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6"/>
                    <a:pt x="7" y="8"/>
                    <a:pt x="4" y="6"/>
                  </a:cubicBezTo>
                  <a:cubicBezTo>
                    <a:pt x="1" y="4"/>
                    <a:pt x="0" y="1"/>
                    <a:pt x="2" y="0"/>
                  </a:cubicBezTo>
                  <a:cubicBezTo>
                    <a:pt x="3" y="0"/>
                    <a:pt x="3" y="0"/>
                    <a:pt x="3" y="0"/>
                  </a:cubicBezTo>
                  <a:cubicBezTo>
                    <a:pt x="6" y="0"/>
                    <a:pt x="8"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6" name="Freeform 2140">
              <a:extLst>
                <a:ext uri="{FF2B5EF4-FFF2-40B4-BE49-F238E27FC236}">
                  <a16:creationId xmlns:a16="http://schemas.microsoft.com/office/drawing/2014/main" id="{7EC3B156-F884-48E6-9C56-C300B748F858}"/>
                </a:ext>
              </a:extLst>
            </p:cNvPr>
            <p:cNvSpPr>
              <a:spLocks/>
            </p:cNvSpPr>
            <p:nvPr/>
          </p:nvSpPr>
          <p:spPr bwMode="auto">
            <a:xfrm>
              <a:off x="6668922" y="1681652"/>
              <a:ext cx="76591" cy="60635"/>
            </a:xfrm>
            <a:custGeom>
              <a:avLst/>
              <a:gdLst>
                <a:gd name="T0" fmla="*/ 9 w 10"/>
                <a:gd name="T1" fmla="*/ 3 h 8"/>
                <a:gd name="T2" fmla="*/ 5 w 10"/>
                <a:gd name="T3" fmla="*/ 6 h 8"/>
                <a:gd name="T4" fmla="*/ 3 w 10"/>
                <a:gd name="T5" fmla="*/ 0 h 8"/>
                <a:gd name="T6" fmla="*/ 4 w 10"/>
                <a:gd name="T7" fmla="*/ 0 h 8"/>
                <a:gd name="T8" fmla="*/ 9 w 10"/>
                <a:gd name="T9" fmla="*/ 3 h 8"/>
              </a:gdLst>
              <a:ahLst/>
              <a:cxnLst>
                <a:cxn ang="0">
                  <a:pos x="T0" y="T1"/>
                </a:cxn>
                <a:cxn ang="0">
                  <a:pos x="T2" y="T3"/>
                </a:cxn>
                <a:cxn ang="0">
                  <a:pos x="T4" y="T5"/>
                </a:cxn>
                <a:cxn ang="0">
                  <a:pos x="T6" y="T7"/>
                </a:cxn>
                <a:cxn ang="0">
                  <a:pos x="T8" y="T9"/>
                </a:cxn>
              </a:cxnLst>
              <a:rect l="0" t="0" r="r" b="b"/>
              <a:pathLst>
                <a:path w="10" h="8">
                  <a:moveTo>
                    <a:pt x="9" y="3"/>
                  </a:moveTo>
                  <a:cubicBezTo>
                    <a:pt x="10" y="6"/>
                    <a:pt x="8" y="8"/>
                    <a:pt x="5" y="6"/>
                  </a:cubicBezTo>
                  <a:cubicBezTo>
                    <a:pt x="1" y="5"/>
                    <a:pt x="0" y="1"/>
                    <a:pt x="3" y="0"/>
                  </a:cubicBezTo>
                  <a:cubicBezTo>
                    <a:pt x="3" y="0"/>
                    <a:pt x="3" y="0"/>
                    <a:pt x="4" y="0"/>
                  </a:cubicBezTo>
                  <a:cubicBezTo>
                    <a:pt x="6" y="0"/>
                    <a:pt x="8"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7" name="Freeform 2141">
              <a:extLst>
                <a:ext uri="{FF2B5EF4-FFF2-40B4-BE49-F238E27FC236}">
                  <a16:creationId xmlns:a16="http://schemas.microsoft.com/office/drawing/2014/main" id="{60C2A028-B247-4BED-B9A1-C5E8FE1F168B}"/>
                </a:ext>
              </a:extLst>
            </p:cNvPr>
            <p:cNvSpPr>
              <a:spLocks/>
            </p:cNvSpPr>
            <p:nvPr/>
          </p:nvSpPr>
          <p:spPr bwMode="auto">
            <a:xfrm>
              <a:off x="6761470" y="1703991"/>
              <a:ext cx="76591" cy="62230"/>
            </a:xfrm>
            <a:custGeom>
              <a:avLst/>
              <a:gdLst>
                <a:gd name="T0" fmla="*/ 9 w 10"/>
                <a:gd name="T1" fmla="*/ 4 h 8"/>
                <a:gd name="T2" fmla="*/ 5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8" y="8"/>
                    <a:pt x="5" y="7"/>
                  </a:cubicBezTo>
                  <a:cubicBezTo>
                    <a:pt x="2" y="5"/>
                    <a:pt x="0" y="1"/>
                    <a:pt x="3" y="0"/>
                  </a:cubicBezTo>
                  <a:cubicBezTo>
                    <a:pt x="3" y="0"/>
                    <a:pt x="3" y="0"/>
                    <a:pt x="4" y="0"/>
                  </a:cubicBezTo>
                  <a:cubicBezTo>
                    <a:pt x="6" y="0"/>
                    <a:pt x="9"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8" name="Freeform 2142">
              <a:extLst>
                <a:ext uri="{FF2B5EF4-FFF2-40B4-BE49-F238E27FC236}">
                  <a16:creationId xmlns:a16="http://schemas.microsoft.com/office/drawing/2014/main" id="{90F1CEFF-7E1B-45ED-94DA-39358914FC0F}"/>
                </a:ext>
              </a:extLst>
            </p:cNvPr>
            <p:cNvSpPr>
              <a:spLocks/>
            </p:cNvSpPr>
            <p:nvPr/>
          </p:nvSpPr>
          <p:spPr bwMode="auto">
            <a:xfrm>
              <a:off x="6791787" y="1649739"/>
              <a:ext cx="76591" cy="54252"/>
            </a:xfrm>
            <a:custGeom>
              <a:avLst/>
              <a:gdLst>
                <a:gd name="T0" fmla="*/ 9 w 10"/>
                <a:gd name="T1" fmla="*/ 3 h 7"/>
                <a:gd name="T2" fmla="*/ 6 w 10"/>
                <a:gd name="T3" fmla="*/ 6 h 7"/>
                <a:gd name="T4" fmla="*/ 2 w 10"/>
                <a:gd name="T5" fmla="*/ 0 h 7"/>
                <a:gd name="T6" fmla="*/ 3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6"/>
                    <a:pt x="9" y="7"/>
                    <a:pt x="6" y="6"/>
                  </a:cubicBezTo>
                  <a:cubicBezTo>
                    <a:pt x="2" y="5"/>
                    <a:pt x="0" y="1"/>
                    <a:pt x="2" y="0"/>
                  </a:cubicBezTo>
                  <a:cubicBezTo>
                    <a:pt x="3" y="0"/>
                    <a:pt x="3" y="0"/>
                    <a:pt x="3" y="0"/>
                  </a:cubicBezTo>
                  <a:cubicBezTo>
                    <a:pt x="6" y="0"/>
                    <a:pt x="8" y="2"/>
                    <a:pt x="9"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099" name="Freeform 2143">
              <a:extLst>
                <a:ext uri="{FF2B5EF4-FFF2-40B4-BE49-F238E27FC236}">
                  <a16:creationId xmlns:a16="http://schemas.microsoft.com/office/drawing/2014/main" id="{9DFAF27A-AE3E-4AD5-85C8-647DF4B98C66}"/>
                </a:ext>
              </a:extLst>
            </p:cNvPr>
            <p:cNvSpPr>
              <a:spLocks/>
            </p:cNvSpPr>
            <p:nvPr/>
          </p:nvSpPr>
          <p:spPr bwMode="auto">
            <a:xfrm>
              <a:off x="6469466" y="1834834"/>
              <a:ext cx="76591" cy="6861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0" name="Freeform 2144">
              <a:extLst>
                <a:ext uri="{FF2B5EF4-FFF2-40B4-BE49-F238E27FC236}">
                  <a16:creationId xmlns:a16="http://schemas.microsoft.com/office/drawing/2014/main" id="{E4D287C3-1C46-4CDA-9FCE-E20BA9E4D2AC}"/>
                </a:ext>
              </a:extLst>
            </p:cNvPr>
            <p:cNvSpPr>
              <a:spLocks/>
            </p:cNvSpPr>
            <p:nvPr/>
          </p:nvSpPr>
          <p:spPr bwMode="auto">
            <a:xfrm>
              <a:off x="6769448" y="1542831"/>
              <a:ext cx="76591" cy="54252"/>
            </a:xfrm>
            <a:custGeom>
              <a:avLst/>
              <a:gdLst>
                <a:gd name="T0" fmla="*/ 9 w 10"/>
                <a:gd name="T1" fmla="*/ 4 h 7"/>
                <a:gd name="T2" fmla="*/ 7 w 10"/>
                <a:gd name="T3" fmla="*/ 7 h 7"/>
                <a:gd name="T4" fmla="*/ 2 w 10"/>
                <a:gd name="T5" fmla="*/ 1 h 7"/>
                <a:gd name="T6" fmla="*/ 3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7" y="7"/>
                  </a:cubicBezTo>
                  <a:cubicBezTo>
                    <a:pt x="4" y="6"/>
                    <a:pt x="0" y="2"/>
                    <a:pt x="2" y="1"/>
                  </a:cubicBezTo>
                  <a:cubicBezTo>
                    <a:pt x="3" y="0"/>
                    <a:pt x="3" y="0"/>
                    <a:pt x="3" y="0"/>
                  </a:cubicBezTo>
                  <a:cubicBezTo>
                    <a:pt x="6" y="1"/>
                    <a:pt x="8" y="2"/>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1" name="Freeform 2145">
              <a:extLst>
                <a:ext uri="{FF2B5EF4-FFF2-40B4-BE49-F238E27FC236}">
                  <a16:creationId xmlns:a16="http://schemas.microsoft.com/office/drawing/2014/main" id="{A5E4EAD4-E628-46EA-AF14-C9905B44AD34}"/>
                </a:ext>
              </a:extLst>
            </p:cNvPr>
            <p:cNvSpPr>
              <a:spLocks/>
            </p:cNvSpPr>
            <p:nvPr/>
          </p:nvSpPr>
          <p:spPr bwMode="auto">
            <a:xfrm>
              <a:off x="6723174" y="1573148"/>
              <a:ext cx="76591" cy="54252"/>
            </a:xfrm>
            <a:custGeom>
              <a:avLst/>
              <a:gdLst>
                <a:gd name="T0" fmla="*/ 9 w 10"/>
                <a:gd name="T1" fmla="*/ 4 h 7"/>
                <a:gd name="T2" fmla="*/ 6 w 10"/>
                <a:gd name="T3" fmla="*/ 7 h 7"/>
                <a:gd name="T4" fmla="*/ 2 w 10"/>
                <a:gd name="T5" fmla="*/ 1 h 7"/>
                <a:gd name="T6" fmla="*/ 4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6" y="7"/>
                  </a:cubicBezTo>
                  <a:cubicBezTo>
                    <a:pt x="3" y="6"/>
                    <a:pt x="0" y="2"/>
                    <a:pt x="2" y="1"/>
                  </a:cubicBezTo>
                  <a:cubicBezTo>
                    <a:pt x="3" y="0"/>
                    <a:pt x="3" y="0"/>
                    <a:pt x="4" y="0"/>
                  </a:cubicBezTo>
                  <a:cubicBezTo>
                    <a:pt x="6" y="1"/>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2" name="Freeform 2146">
              <a:extLst>
                <a:ext uri="{FF2B5EF4-FFF2-40B4-BE49-F238E27FC236}">
                  <a16:creationId xmlns:a16="http://schemas.microsoft.com/office/drawing/2014/main" id="{3786FD18-F62D-4159-B807-B25A3AC4FB48}"/>
                </a:ext>
              </a:extLst>
            </p:cNvPr>
            <p:cNvSpPr>
              <a:spLocks/>
            </p:cNvSpPr>
            <p:nvPr/>
          </p:nvSpPr>
          <p:spPr bwMode="auto">
            <a:xfrm>
              <a:off x="6684879" y="1611444"/>
              <a:ext cx="76591" cy="62230"/>
            </a:xfrm>
            <a:custGeom>
              <a:avLst/>
              <a:gdLst>
                <a:gd name="T0" fmla="*/ 9 w 10"/>
                <a:gd name="T1" fmla="*/ 4 h 8"/>
                <a:gd name="T2" fmla="*/ 6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6"/>
                    <a:pt x="9" y="8"/>
                    <a:pt x="6" y="7"/>
                  </a:cubicBezTo>
                  <a:cubicBezTo>
                    <a:pt x="2" y="5"/>
                    <a:pt x="0" y="2"/>
                    <a:pt x="3" y="0"/>
                  </a:cubicBezTo>
                  <a:cubicBezTo>
                    <a:pt x="3" y="0"/>
                    <a:pt x="3" y="0"/>
                    <a:pt x="4" y="0"/>
                  </a:cubicBezTo>
                  <a:cubicBezTo>
                    <a:pt x="7" y="0"/>
                    <a:pt x="9"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3" name="Freeform 2147">
              <a:extLst>
                <a:ext uri="{FF2B5EF4-FFF2-40B4-BE49-F238E27FC236}">
                  <a16:creationId xmlns:a16="http://schemas.microsoft.com/office/drawing/2014/main" id="{D4007821-F0AB-4FD0-B5D2-D9BA1F81F846}"/>
                </a:ext>
              </a:extLst>
            </p:cNvPr>
            <p:cNvSpPr>
              <a:spLocks/>
            </p:cNvSpPr>
            <p:nvPr/>
          </p:nvSpPr>
          <p:spPr bwMode="auto">
            <a:xfrm>
              <a:off x="6262032" y="1365714"/>
              <a:ext cx="60635" cy="38296"/>
            </a:xfrm>
            <a:custGeom>
              <a:avLst/>
              <a:gdLst>
                <a:gd name="T0" fmla="*/ 7 w 8"/>
                <a:gd name="T1" fmla="*/ 2 h 5"/>
                <a:gd name="T2" fmla="*/ 3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3" y="4"/>
                  </a:cubicBezTo>
                  <a:cubicBezTo>
                    <a:pt x="1" y="3"/>
                    <a:pt x="0" y="0"/>
                    <a:pt x="2" y="0"/>
                  </a:cubicBezTo>
                  <a:cubicBezTo>
                    <a:pt x="3" y="0"/>
                    <a:pt x="3" y="0"/>
                    <a:pt x="3" y="0"/>
                  </a:cubicBezTo>
                  <a:cubicBezTo>
                    <a:pt x="5" y="0"/>
                    <a:pt x="7" y="1"/>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4" name="Freeform 2148">
              <a:extLst>
                <a:ext uri="{FF2B5EF4-FFF2-40B4-BE49-F238E27FC236}">
                  <a16:creationId xmlns:a16="http://schemas.microsoft.com/office/drawing/2014/main" id="{A7341775-6FA7-4B45-AA1D-9197B46EC605}"/>
                </a:ext>
              </a:extLst>
            </p:cNvPr>
            <p:cNvSpPr>
              <a:spLocks/>
            </p:cNvSpPr>
            <p:nvPr/>
          </p:nvSpPr>
          <p:spPr bwMode="auto">
            <a:xfrm>
              <a:off x="6191823" y="1327418"/>
              <a:ext cx="46274" cy="46274"/>
            </a:xfrm>
            <a:custGeom>
              <a:avLst/>
              <a:gdLst>
                <a:gd name="T0" fmla="*/ 6 w 6"/>
                <a:gd name="T1" fmla="*/ 3 h 6"/>
                <a:gd name="T2" fmla="*/ 2 w 6"/>
                <a:gd name="T3" fmla="*/ 4 h 6"/>
                <a:gd name="T4" fmla="*/ 2 w 6"/>
                <a:gd name="T5" fmla="*/ 1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2" y="4"/>
                  </a:cubicBezTo>
                  <a:cubicBezTo>
                    <a:pt x="0" y="3"/>
                    <a:pt x="0" y="1"/>
                    <a:pt x="2" y="1"/>
                  </a:cubicBezTo>
                  <a:cubicBezTo>
                    <a:pt x="2" y="0"/>
                    <a:pt x="2" y="0"/>
                    <a:pt x="2" y="0"/>
                  </a:cubicBezTo>
                  <a:cubicBezTo>
                    <a:pt x="4"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5" name="Freeform 2149">
              <a:extLst>
                <a:ext uri="{FF2B5EF4-FFF2-40B4-BE49-F238E27FC236}">
                  <a16:creationId xmlns:a16="http://schemas.microsoft.com/office/drawing/2014/main" id="{92C3E5BA-3FD9-4F13-9A34-F227BB5E1CC5}"/>
                </a:ext>
              </a:extLst>
            </p:cNvPr>
            <p:cNvSpPr>
              <a:spLocks/>
            </p:cNvSpPr>
            <p:nvPr/>
          </p:nvSpPr>
          <p:spPr bwMode="auto">
            <a:xfrm>
              <a:off x="6308305" y="1327418"/>
              <a:ext cx="52656" cy="38296"/>
            </a:xfrm>
            <a:custGeom>
              <a:avLst/>
              <a:gdLst>
                <a:gd name="T0" fmla="*/ 6 w 7"/>
                <a:gd name="T1" fmla="*/ 3 h 5"/>
                <a:gd name="T2" fmla="*/ 3 w 7"/>
                <a:gd name="T3" fmla="*/ 5 h 5"/>
                <a:gd name="T4" fmla="*/ 1 w 7"/>
                <a:gd name="T5" fmla="*/ 1 h 5"/>
                <a:gd name="T6" fmla="*/ 2 w 7"/>
                <a:gd name="T7" fmla="*/ 0 h 5"/>
                <a:gd name="T8" fmla="*/ 6 w 7"/>
                <a:gd name="T9" fmla="*/ 3 h 5"/>
              </a:gdLst>
              <a:ahLst/>
              <a:cxnLst>
                <a:cxn ang="0">
                  <a:pos x="T0" y="T1"/>
                </a:cxn>
                <a:cxn ang="0">
                  <a:pos x="T2" y="T3"/>
                </a:cxn>
                <a:cxn ang="0">
                  <a:pos x="T4" y="T5"/>
                </a:cxn>
                <a:cxn ang="0">
                  <a:pos x="T6" y="T7"/>
                </a:cxn>
                <a:cxn ang="0">
                  <a:pos x="T8" y="T9"/>
                </a:cxn>
              </a:cxnLst>
              <a:rect l="0" t="0" r="r" b="b"/>
              <a:pathLst>
                <a:path w="7" h="5">
                  <a:moveTo>
                    <a:pt x="6" y="3"/>
                  </a:moveTo>
                  <a:cubicBezTo>
                    <a:pt x="7" y="4"/>
                    <a:pt x="5" y="5"/>
                    <a:pt x="3" y="5"/>
                  </a:cubicBezTo>
                  <a:cubicBezTo>
                    <a:pt x="1" y="4"/>
                    <a:pt x="0" y="1"/>
                    <a:pt x="1" y="1"/>
                  </a:cubicBezTo>
                  <a:cubicBezTo>
                    <a:pt x="2" y="0"/>
                    <a:pt x="2" y="0"/>
                    <a:pt x="2" y="0"/>
                  </a:cubicBezTo>
                  <a:cubicBezTo>
                    <a:pt x="4"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6" name="Freeform 2150">
              <a:extLst>
                <a:ext uri="{FF2B5EF4-FFF2-40B4-BE49-F238E27FC236}">
                  <a16:creationId xmlns:a16="http://schemas.microsoft.com/office/drawing/2014/main" id="{12D80E96-C530-4F48-88AA-DFBA53F33668}"/>
                </a:ext>
              </a:extLst>
            </p:cNvPr>
            <p:cNvSpPr>
              <a:spLocks/>
            </p:cNvSpPr>
            <p:nvPr/>
          </p:nvSpPr>
          <p:spPr bwMode="auto">
            <a:xfrm>
              <a:off x="6238097" y="1303483"/>
              <a:ext cx="46274" cy="39891"/>
            </a:xfrm>
            <a:custGeom>
              <a:avLst/>
              <a:gdLst>
                <a:gd name="T0" fmla="*/ 6 w 6"/>
                <a:gd name="T1" fmla="*/ 3 h 5"/>
                <a:gd name="T2" fmla="*/ 2 w 6"/>
                <a:gd name="T3" fmla="*/ 4 h 5"/>
                <a:gd name="T4" fmla="*/ 1 w 6"/>
                <a:gd name="T5" fmla="*/ 0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1" y="0"/>
                  </a:cubicBezTo>
                  <a:cubicBezTo>
                    <a:pt x="2" y="0"/>
                    <a:pt x="2" y="0"/>
                    <a:pt x="2" y="0"/>
                  </a:cubicBezTo>
                  <a:cubicBezTo>
                    <a:pt x="4" y="0"/>
                    <a:pt x="5"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7" name="Freeform 2151">
              <a:extLst>
                <a:ext uri="{FF2B5EF4-FFF2-40B4-BE49-F238E27FC236}">
                  <a16:creationId xmlns:a16="http://schemas.microsoft.com/office/drawing/2014/main" id="{4A874180-C7F1-4EA9-B12F-1FAAFADD1D8A}"/>
                </a:ext>
              </a:extLst>
            </p:cNvPr>
            <p:cNvSpPr>
              <a:spLocks/>
            </p:cNvSpPr>
            <p:nvPr/>
          </p:nvSpPr>
          <p:spPr bwMode="auto">
            <a:xfrm>
              <a:off x="6276393" y="1281144"/>
              <a:ext cx="46274" cy="30317"/>
            </a:xfrm>
            <a:custGeom>
              <a:avLst/>
              <a:gdLst>
                <a:gd name="T0" fmla="*/ 6 w 6"/>
                <a:gd name="T1" fmla="*/ 2 h 4"/>
                <a:gd name="T2" fmla="*/ 3 w 6"/>
                <a:gd name="T3" fmla="*/ 4 h 4"/>
                <a:gd name="T4" fmla="*/ 1 w 6"/>
                <a:gd name="T5" fmla="*/ 0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3" y="4"/>
                  </a:cubicBezTo>
                  <a:cubicBezTo>
                    <a:pt x="1" y="3"/>
                    <a:pt x="0" y="1"/>
                    <a:pt x="1" y="0"/>
                  </a:cubicBezTo>
                  <a:cubicBezTo>
                    <a:pt x="1" y="0"/>
                    <a:pt x="2" y="0"/>
                    <a:pt x="2" y="0"/>
                  </a:cubicBezTo>
                  <a:cubicBezTo>
                    <a:pt x="4"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8" name="Freeform 2152">
              <a:extLst>
                <a:ext uri="{FF2B5EF4-FFF2-40B4-BE49-F238E27FC236}">
                  <a16:creationId xmlns:a16="http://schemas.microsoft.com/office/drawing/2014/main" id="{7B69FF59-55EE-41C5-8214-38281060C13B}"/>
                </a:ext>
              </a:extLst>
            </p:cNvPr>
            <p:cNvSpPr>
              <a:spLocks/>
            </p:cNvSpPr>
            <p:nvPr/>
          </p:nvSpPr>
          <p:spPr bwMode="auto">
            <a:xfrm>
              <a:off x="6292349" y="1242849"/>
              <a:ext cx="46274" cy="30317"/>
            </a:xfrm>
            <a:custGeom>
              <a:avLst/>
              <a:gdLst>
                <a:gd name="T0" fmla="*/ 5 w 6"/>
                <a:gd name="T1" fmla="*/ 2 h 4"/>
                <a:gd name="T2" fmla="*/ 4 w 6"/>
                <a:gd name="T3" fmla="*/ 4 h 4"/>
                <a:gd name="T4" fmla="*/ 1 w 6"/>
                <a:gd name="T5" fmla="*/ 0 h 4"/>
                <a:gd name="T6" fmla="*/ 1 w 6"/>
                <a:gd name="T7" fmla="*/ 0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6" y="3"/>
                    <a:pt x="5" y="4"/>
                    <a:pt x="4" y="4"/>
                  </a:cubicBezTo>
                  <a:cubicBezTo>
                    <a:pt x="2" y="3"/>
                    <a:pt x="0" y="1"/>
                    <a:pt x="1" y="0"/>
                  </a:cubicBezTo>
                  <a:cubicBezTo>
                    <a:pt x="1" y="0"/>
                    <a:pt x="1" y="0"/>
                    <a:pt x="1" y="0"/>
                  </a:cubicBezTo>
                  <a:cubicBezTo>
                    <a:pt x="3"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09" name="Freeform 2153">
              <a:extLst>
                <a:ext uri="{FF2B5EF4-FFF2-40B4-BE49-F238E27FC236}">
                  <a16:creationId xmlns:a16="http://schemas.microsoft.com/office/drawing/2014/main" id="{3D49A933-CFFA-46D8-9DF3-0FDE714AA95D}"/>
                </a:ext>
              </a:extLst>
            </p:cNvPr>
            <p:cNvSpPr>
              <a:spLocks/>
            </p:cNvSpPr>
            <p:nvPr/>
          </p:nvSpPr>
          <p:spPr bwMode="auto">
            <a:xfrm>
              <a:off x="6161506" y="1281144"/>
              <a:ext cx="46274" cy="38296"/>
            </a:xfrm>
            <a:custGeom>
              <a:avLst/>
              <a:gdLst>
                <a:gd name="T0" fmla="*/ 6 w 6"/>
                <a:gd name="T1" fmla="*/ 3 h 5"/>
                <a:gd name="T2" fmla="*/ 2 w 6"/>
                <a:gd name="T3" fmla="*/ 4 h 5"/>
                <a:gd name="T4" fmla="*/ 2 w 6"/>
                <a:gd name="T5" fmla="*/ 1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2" y="1"/>
                  </a:cubicBezTo>
                  <a:cubicBezTo>
                    <a:pt x="2" y="0"/>
                    <a:pt x="2" y="0"/>
                    <a:pt x="2" y="0"/>
                  </a:cubicBezTo>
                  <a:cubicBezTo>
                    <a:pt x="4" y="0"/>
                    <a:pt x="5"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0" name="Freeform 2154">
              <a:extLst>
                <a:ext uri="{FF2B5EF4-FFF2-40B4-BE49-F238E27FC236}">
                  <a16:creationId xmlns:a16="http://schemas.microsoft.com/office/drawing/2014/main" id="{FDDEAE7F-9F4D-46B6-8421-E8F731FBE08E}"/>
                </a:ext>
              </a:extLst>
            </p:cNvPr>
            <p:cNvSpPr>
              <a:spLocks/>
            </p:cNvSpPr>
            <p:nvPr/>
          </p:nvSpPr>
          <p:spPr bwMode="auto">
            <a:xfrm>
              <a:off x="6199801" y="1257209"/>
              <a:ext cx="46274" cy="39891"/>
            </a:xfrm>
            <a:custGeom>
              <a:avLst/>
              <a:gdLst>
                <a:gd name="T0" fmla="*/ 6 w 6"/>
                <a:gd name="T1" fmla="*/ 2 h 5"/>
                <a:gd name="T2" fmla="*/ 3 w 6"/>
                <a:gd name="T3" fmla="*/ 4 h 5"/>
                <a:gd name="T4" fmla="*/ 2 w 6"/>
                <a:gd name="T5" fmla="*/ 1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4"/>
                    <a:pt x="5" y="5"/>
                    <a:pt x="3" y="4"/>
                  </a:cubicBezTo>
                  <a:cubicBezTo>
                    <a:pt x="1" y="3"/>
                    <a:pt x="0" y="1"/>
                    <a:pt x="2" y="1"/>
                  </a:cubicBezTo>
                  <a:cubicBezTo>
                    <a:pt x="2" y="0"/>
                    <a:pt x="2" y="0"/>
                    <a:pt x="3" y="0"/>
                  </a:cubicBezTo>
                  <a:cubicBezTo>
                    <a:pt x="4" y="0"/>
                    <a:pt x="6" y="2"/>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1" name="Freeform 2155">
              <a:extLst>
                <a:ext uri="{FF2B5EF4-FFF2-40B4-BE49-F238E27FC236}">
                  <a16:creationId xmlns:a16="http://schemas.microsoft.com/office/drawing/2014/main" id="{2AF1323B-A2D6-4A5F-BBF0-AFED1E871D67}"/>
                </a:ext>
              </a:extLst>
            </p:cNvPr>
            <p:cNvSpPr>
              <a:spLocks/>
            </p:cNvSpPr>
            <p:nvPr/>
          </p:nvSpPr>
          <p:spPr bwMode="auto">
            <a:xfrm>
              <a:off x="6230119" y="1234870"/>
              <a:ext cx="46274" cy="30317"/>
            </a:xfrm>
            <a:custGeom>
              <a:avLst/>
              <a:gdLst>
                <a:gd name="T0" fmla="*/ 6 w 6"/>
                <a:gd name="T1" fmla="*/ 2 h 4"/>
                <a:gd name="T2" fmla="*/ 4 w 6"/>
                <a:gd name="T3" fmla="*/ 4 h 4"/>
                <a:gd name="T4" fmla="*/ 1 w 6"/>
                <a:gd name="T5" fmla="*/ 1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4" y="4"/>
                  </a:cubicBezTo>
                  <a:cubicBezTo>
                    <a:pt x="2" y="3"/>
                    <a:pt x="0" y="1"/>
                    <a:pt x="1" y="1"/>
                  </a:cubicBezTo>
                  <a:cubicBezTo>
                    <a:pt x="2" y="0"/>
                    <a:pt x="2" y="0"/>
                    <a:pt x="2" y="0"/>
                  </a:cubicBezTo>
                  <a:cubicBezTo>
                    <a:pt x="4" y="1"/>
                    <a:pt x="5" y="2"/>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2" name="Freeform 2156">
              <a:extLst>
                <a:ext uri="{FF2B5EF4-FFF2-40B4-BE49-F238E27FC236}">
                  <a16:creationId xmlns:a16="http://schemas.microsoft.com/office/drawing/2014/main" id="{DD947740-1A5C-4DCF-A121-E43A6F409386}"/>
                </a:ext>
              </a:extLst>
            </p:cNvPr>
            <p:cNvSpPr>
              <a:spLocks/>
            </p:cNvSpPr>
            <p:nvPr/>
          </p:nvSpPr>
          <p:spPr bwMode="auto">
            <a:xfrm>
              <a:off x="6191823" y="1212531"/>
              <a:ext cx="46274" cy="22339"/>
            </a:xfrm>
            <a:custGeom>
              <a:avLst/>
              <a:gdLst>
                <a:gd name="T0" fmla="*/ 5 w 6"/>
                <a:gd name="T1" fmla="*/ 1 h 3"/>
                <a:gd name="T2" fmla="*/ 3 w 6"/>
                <a:gd name="T3" fmla="*/ 3 h 3"/>
                <a:gd name="T4" fmla="*/ 1 w 6"/>
                <a:gd name="T5" fmla="*/ 0 h 3"/>
                <a:gd name="T6" fmla="*/ 2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5" y="3"/>
                    <a:pt x="3" y="3"/>
                  </a:cubicBezTo>
                  <a:cubicBezTo>
                    <a:pt x="2" y="2"/>
                    <a:pt x="0" y="0"/>
                    <a:pt x="1" y="0"/>
                  </a:cubicBezTo>
                  <a:cubicBezTo>
                    <a:pt x="1" y="0"/>
                    <a:pt x="2" y="0"/>
                    <a:pt x="2" y="0"/>
                  </a:cubicBezTo>
                  <a:cubicBezTo>
                    <a:pt x="3" y="0"/>
                    <a:pt x="5" y="1"/>
                    <a:pt x="5" y="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3" name="Freeform 2157">
              <a:extLst>
                <a:ext uri="{FF2B5EF4-FFF2-40B4-BE49-F238E27FC236}">
                  <a16:creationId xmlns:a16="http://schemas.microsoft.com/office/drawing/2014/main" id="{0221B3A0-A4F1-4BA5-9108-75970CA6DBC0}"/>
                </a:ext>
              </a:extLst>
            </p:cNvPr>
            <p:cNvSpPr>
              <a:spLocks/>
            </p:cNvSpPr>
            <p:nvPr/>
          </p:nvSpPr>
          <p:spPr bwMode="auto">
            <a:xfrm>
              <a:off x="6169484" y="1226892"/>
              <a:ext cx="38296" cy="23935"/>
            </a:xfrm>
            <a:custGeom>
              <a:avLst/>
              <a:gdLst>
                <a:gd name="T0" fmla="*/ 4 w 5"/>
                <a:gd name="T1" fmla="*/ 1 h 3"/>
                <a:gd name="T2" fmla="*/ 2 w 5"/>
                <a:gd name="T3" fmla="*/ 3 h 3"/>
                <a:gd name="T4" fmla="*/ 1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4" y="3"/>
                    <a:pt x="2" y="3"/>
                  </a:cubicBezTo>
                  <a:cubicBezTo>
                    <a:pt x="0" y="2"/>
                    <a:pt x="0" y="0"/>
                    <a:pt x="1" y="0"/>
                  </a:cubicBezTo>
                  <a:cubicBezTo>
                    <a:pt x="1" y="0"/>
                    <a:pt x="1" y="0"/>
                    <a:pt x="1" y="0"/>
                  </a:cubicBezTo>
                  <a:cubicBezTo>
                    <a:pt x="3" y="0"/>
                    <a:pt x="4" y="1"/>
                    <a:pt x="4" y="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4" name="Freeform 2158">
              <a:extLst>
                <a:ext uri="{FF2B5EF4-FFF2-40B4-BE49-F238E27FC236}">
                  <a16:creationId xmlns:a16="http://schemas.microsoft.com/office/drawing/2014/main" id="{3813F02D-857D-484E-852E-30E545631571}"/>
                </a:ext>
              </a:extLst>
            </p:cNvPr>
            <p:cNvSpPr>
              <a:spLocks/>
            </p:cNvSpPr>
            <p:nvPr/>
          </p:nvSpPr>
          <p:spPr bwMode="auto">
            <a:xfrm>
              <a:off x="6139167" y="1242849"/>
              <a:ext cx="38296" cy="30317"/>
            </a:xfrm>
            <a:custGeom>
              <a:avLst/>
              <a:gdLst>
                <a:gd name="T0" fmla="*/ 5 w 5"/>
                <a:gd name="T1" fmla="*/ 2 h 4"/>
                <a:gd name="T2" fmla="*/ 1 w 5"/>
                <a:gd name="T3" fmla="*/ 3 h 4"/>
                <a:gd name="T4" fmla="*/ 1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1" y="0"/>
                  </a:cubicBezTo>
                  <a:cubicBezTo>
                    <a:pt x="1" y="0"/>
                    <a:pt x="2" y="0"/>
                    <a:pt x="2" y="0"/>
                  </a:cubicBezTo>
                  <a:cubicBezTo>
                    <a:pt x="3" y="0"/>
                    <a:pt x="4"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5" name="Freeform 2159">
              <a:extLst>
                <a:ext uri="{FF2B5EF4-FFF2-40B4-BE49-F238E27FC236}">
                  <a16:creationId xmlns:a16="http://schemas.microsoft.com/office/drawing/2014/main" id="{8CAF819F-DAD0-4A78-9FD7-8DE0010ED775}"/>
                </a:ext>
              </a:extLst>
            </p:cNvPr>
            <p:cNvSpPr>
              <a:spLocks/>
            </p:cNvSpPr>
            <p:nvPr/>
          </p:nvSpPr>
          <p:spPr bwMode="auto">
            <a:xfrm>
              <a:off x="6092893" y="1242849"/>
              <a:ext cx="38296" cy="30317"/>
            </a:xfrm>
            <a:custGeom>
              <a:avLst/>
              <a:gdLst>
                <a:gd name="T0" fmla="*/ 5 w 5"/>
                <a:gd name="T1" fmla="*/ 2 h 4"/>
                <a:gd name="T2" fmla="*/ 1 w 5"/>
                <a:gd name="T3" fmla="*/ 3 h 4"/>
                <a:gd name="T4" fmla="*/ 2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2" y="0"/>
                  </a:cubicBezTo>
                  <a:cubicBezTo>
                    <a:pt x="2" y="0"/>
                    <a:pt x="2" y="0"/>
                    <a:pt x="2" y="0"/>
                  </a:cubicBezTo>
                  <a:cubicBezTo>
                    <a:pt x="4"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6" name="Freeform 2160">
              <a:extLst>
                <a:ext uri="{FF2B5EF4-FFF2-40B4-BE49-F238E27FC236}">
                  <a16:creationId xmlns:a16="http://schemas.microsoft.com/office/drawing/2014/main" id="{C64B25F2-362E-4300-B3B1-68CA87483730}"/>
                </a:ext>
              </a:extLst>
            </p:cNvPr>
            <p:cNvSpPr>
              <a:spLocks/>
            </p:cNvSpPr>
            <p:nvPr/>
          </p:nvSpPr>
          <p:spPr bwMode="auto">
            <a:xfrm>
              <a:off x="6100871" y="1281144"/>
              <a:ext cx="44678" cy="30317"/>
            </a:xfrm>
            <a:custGeom>
              <a:avLst/>
              <a:gdLst>
                <a:gd name="T0" fmla="*/ 6 w 6"/>
                <a:gd name="T1" fmla="*/ 2 h 4"/>
                <a:gd name="T2" fmla="*/ 2 w 6"/>
                <a:gd name="T3" fmla="*/ 3 h 4"/>
                <a:gd name="T4" fmla="*/ 2 w 6"/>
                <a:gd name="T5" fmla="*/ 0 h 4"/>
                <a:gd name="T6" fmla="*/ 3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4"/>
                    <a:pt x="3" y="4"/>
                    <a:pt x="2" y="3"/>
                  </a:cubicBezTo>
                  <a:cubicBezTo>
                    <a:pt x="0" y="2"/>
                    <a:pt x="0" y="0"/>
                    <a:pt x="2" y="0"/>
                  </a:cubicBezTo>
                  <a:cubicBezTo>
                    <a:pt x="2" y="0"/>
                    <a:pt x="3" y="0"/>
                    <a:pt x="3" y="0"/>
                  </a:cubicBezTo>
                  <a:cubicBezTo>
                    <a:pt x="4" y="0"/>
                    <a:pt x="5"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7" name="Freeform 2161">
              <a:extLst>
                <a:ext uri="{FF2B5EF4-FFF2-40B4-BE49-F238E27FC236}">
                  <a16:creationId xmlns:a16="http://schemas.microsoft.com/office/drawing/2014/main" id="{1D3CF033-422C-4214-8F47-608382F502BB}"/>
                </a:ext>
              </a:extLst>
            </p:cNvPr>
            <p:cNvSpPr>
              <a:spLocks/>
            </p:cNvSpPr>
            <p:nvPr/>
          </p:nvSpPr>
          <p:spPr bwMode="auto">
            <a:xfrm>
              <a:off x="6131188" y="1319440"/>
              <a:ext cx="46274" cy="38296"/>
            </a:xfrm>
            <a:custGeom>
              <a:avLst/>
              <a:gdLst>
                <a:gd name="T0" fmla="*/ 6 w 6"/>
                <a:gd name="T1" fmla="*/ 3 h 5"/>
                <a:gd name="T2" fmla="*/ 1 w 6"/>
                <a:gd name="T3" fmla="*/ 4 h 5"/>
                <a:gd name="T4" fmla="*/ 2 w 6"/>
                <a:gd name="T5" fmla="*/ 0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3" y="5"/>
                    <a:pt x="1" y="4"/>
                  </a:cubicBezTo>
                  <a:cubicBezTo>
                    <a:pt x="0" y="3"/>
                    <a:pt x="0" y="1"/>
                    <a:pt x="2" y="0"/>
                  </a:cubicBezTo>
                  <a:cubicBezTo>
                    <a:pt x="2" y="0"/>
                    <a:pt x="2" y="0"/>
                    <a:pt x="3" y="0"/>
                  </a:cubicBezTo>
                  <a:cubicBezTo>
                    <a:pt x="4"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8" name="Freeform 2162">
              <a:extLst>
                <a:ext uri="{FF2B5EF4-FFF2-40B4-BE49-F238E27FC236}">
                  <a16:creationId xmlns:a16="http://schemas.microsoft.com/office/drawing/2014/main" id="{55406210-D69E-47F9-9F96-0B04035D5716}"/>
                </a:ext>
              </a:extLst>
            </p:cNvPr>
            <p:cNvSpPr>
              <a:spLocks/>
            </p:cNvSpPr>
            <p:nvPr/>
          </p:nvSpPr>
          <p:spPr bwMode="auto">
            <a:xfrm>
              <a:off x="6076936" y="1349757"/>
              <a:ext cx="46274" cy="46274"/>
            </a:xfrm>
            <a:custGeom>
              <a:avLst/>
              <a:gdLst>
                <a:gd name="T0" fmla="*/ 6 w 6"/>
                <a:gd name="T1" fmla="*/ 3 h 6"/>
                <a:gd name="T2" fmla="*/ 1 w 6"/>
                <a:gd name="T3" fmla="*/ 4 h 6"/>
                <a:gd name="T4" fmla="*/ 3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3" y="6"/>
                    <a:pt x="1" y="4"/>
                  </a:cubicBezTo>
                  <a:cubicBezTo>
                    <a:pt x="0" y="3"/>
                    <a:pt x="1" y="1"/>
                    <a:pt x="3" y="0"/>
                  </a:cubicBezTo>
                  <a:cubicBezTo>
                    <a:pt x="5" y="1"/>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19" name="Freeform 2163">
              <a:extLst>
                <a:ext uri="{FF2B5EF4-FFF2-40B4-BE49-F238E27FC236}">
                  <a16:creationId xmlns:a16="http://schemas.microsoft.com/office/drawing/2014/main" id="{DA42E764-5974-443F-A4A7-0F6D2F67CBE9}"/>
                </a:ext>
              </a:extLst>
            </p:cNvPr>
            <p:cNvSpPr>
              <a:spLocks/>
            </p:cNvSpPr>
            <p:nvPr/>
          </p:nvSpPr>
          <p:spPr bwMode="auto">
            <a:xfrm>
              <a:off x="6046619" y="1303483"/>
              <a:ext cx="46274" cy="39891"/>
            </a:xfrm>
            <a:custGeom>
              <a:avLst/>
              <a:gdLst>
                <a:gd name="T0" fmla="*/ 6 w 6"/>
                <a:gd name="T1" fmla="*/ 2 h 5"/>
                <a:gd name="T2" fmla="*/ 2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3" y="5"/>
                    <a:pt x="2" y="3"/>
                  </a:cubicBezTo>
                  <a:cubicBezTo>
                    <a:pt x="0" y="2"/>
                    <a:pt x="1" y="0"/>
                    <a:pt x="4" y="0"/>
                  </a:cubicBezTo>
                  <a:cubicBezTo>
                    <a:pt x="5" y="0"/>
                    <a:pt x="6"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0" name="Freeform 2164">
              <a:extLst>
                <a:ext uri="{FF2B5EF4-FFF2-40B4-BE49-F238E27FC236}">
                  <a16:creationId xmlns:a16="http://schemas.microsoft.com/office/drawing/2014/main" id="{8A7626F7-3A1A-49BE-8560-BD831E501ED1}"/>
                </a:ext>
              </a:extLst>
            </p:cNvPr>
            <p:cNvSpPr>
              <a:spLocks/>
            </p:cNvSpPr>
            <p:nvPr/>
          </p:nvSpPr>
          <p:spPr bwMode="auto">
            <a:xfrm>
              <a:off x="6046619" y="1257209"/>
              <a:ext cx="38296" cy="31913"/>
            </a:xfrm>
            <a:custGeom>
              <a:avLst/>
              <a:gdLst>
                <a:gd name="T0" fmla="*/ 5 w 5"/>
                <a:gd name="T1" fmla="*/ 2 h 4"/>
                <a:gd name="T2" fmla="*/ 1 w 5"/>
                <a:gd name="T3" fmla="*/ 3 h 4"/>
                <a:gd name="T4" fmla="*/ 2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3"/>
                    <a:pt x="2" y="4"/>
                    <a:pt x="1" y="3"/>
                  </a:cubicBezTo>
                  <a:cubicBezTo>
                    <a:pt x="0" y="2"/>
                    <a:pt x="0" y="0"/>
                    <a:pt x="2" y="0"/>
                  </a:cubicBezTo>
                  <a:cubicBezTo>
                    <a:pt x="4"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1" name="Freeform 2165">
              <a:extLst>
                <a:ext uri="{FF2B5EF4-FFF2-40B4-BE49-F238E27FC236}">
                  <a16:creationId xmlns:a16="http://schemas.microsoft.com/office/drawing/2014/main" id="{A3DF2FF6-8030-4081-9E60-C08B258C66B9}"/>
                </a:ext>
              </a:extLst>
            </p:cNvPr>
            <p:cNvSpPr>
              <a:spLocks/>
            </p:cNvSpPr>
            <p:nvPr/>
          </p:nvSpPr>
          <p:spPr bwMode="auto">
            <a:xfrm>
              <a:off x="5992367" y="1257209"/>
              <a:ext cx="38296" cy="31913"/>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2" y="4"/>
                    <a:pt x="0" y="3"/>
                  </a:cubicBezTo>
                  <a:cubicBezTo>
                    <a:pt x="0" y="2"/>
                    <a:pt x="1" y="0"/>
                    <a:pt x="3" y="0"/>
                  </a:cubicBezTo>
                  <a:cubicBezTo>
                    <a:pt x="4"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2" name="Freeform 2166">
              <a:extLst>
                <a:ext uri="{FF2B5EF4-FFF2-40B4-BE49-F238E27FC236}">
                  <a16:creationId xmlns:a16="http://schemas.microsoft.com/office/drawing/2014/main" id="{D8450B0A-CB29-4515-8E6D-343651420B53}"/>
                </a:ext>
              </a:extLst>
            </p:cNvPr>
            <p:cNvSpPr>
              <a:spLocks/>
            </p:cNvSpPr>
            <p:nvPr/>
          </p:nvSpPr>
          <p:spPr bwMode="auto">
            <a:xfrm>
              <a:off x="5869502" y="1365714"/>
              <a:ext cx="54252" cy="46274"/>
            </a:xfrm>
            <a:custGeom>
              <a:avLst/>
              <a:gdLst>
                <a:gd name="T0" fmla="*/ 7 w 7"/>
                <a:gd name="T1" fmla="*/ 3 h 6"/>
                <a:gd name="T2" fmla="*/ 1 w 7"/>
                <a:gd name="T3" fmla="*/ 4 h 6"/>
                <a:gd name="T4" fmla="*/ 5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5"/>
                    <a:pt x="2" y="6"/>
                    <a:pt x="1" y="4"/>
                  </a:cubicBezTo>
                  <a:cubicBezTo>
                    <a:pt x="0" y="2"/>
                    <a:pt x="2" y="0"/>
                    <a:pt x="5" y="0"/>
                  </a:cubicBezTo>
                  <a:cubicBezTo>
                    <a:pt x="7"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3" name="Freeform 2167">
              <a:extLst>
                <a:ext uri="{FF2B5EF4-FFF2-40B4-BE49-F238E27FC236}">
                  <a16:creationId xmlns:a16="http://schemas.microsoft.com/office/drawing/2014/main" id="{30FBA0A5-AE39-4FD5-BFB7-C3A17F795425}"/>
                </a:ext>
              </a:extLst>
            </p:cNvPr>
            <p:cNvSpPr>
              <a:spLocks/>
            </p:cNvSpPr>
            <p:nvPr/>
          </p:nvSpPr>
          <p:spPr bwMode="auto">
            <a:xfrm>
              <a:off x="5938115" y="1319440"/>
              <a:ext cx="46274" cy="38296"/>
            </a:xfrm>
            <a:custGeom>
              <a:avLst/>
              <a:gdLst>
                <a:gd name="T0" fmla="*/ 6 w 6"/>
                <a:gd name="T1" fmla="*/ 2 h 5"/>
                <a:gd name="T2" fmla="*/ 1 w 6"/>
                <a:gd name="T3" fmla="*/ 4 h 5"/>
                <a:gd name="T4" fmla="*/ 3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5" y="5"/>
                    <a:pt x="2" y="5"/>
                    <a:pt x="1" y="4"/>
                  </a:cubicBezTo>
                  <a:cubicBezTo>
                    <a:pt x="0" y="2"/>
                    <a:pt x="1" y="0"/>
                    <a:pt x="3" y="0"/>
                  </a:cubicBezTo>
                  <a:cubicBezTo>
                    <a:pt x="5" y="0"/>
                    <a:pt x="6"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4" name="Freeform 2168">
              <a:extLst>
                <a:ext uri="{FF2B5EF4-FFF2-40B4-BE49-F238E27FC236}">
                  <a16:creationId xmlns:a16="http://schemas.microsoft.com/office/drawing/2014/main" id="{A3A4E389-FCDA-4931-9C32-6CF598F9A1A0}"/>
                </a:ext>
              </a:extLst>
            </p:cNvPr>
            <p:cNvSpPr>
              <a:spLocks/>
            </p:cNvSpPr>
            <p:nvPr/>
          </p:nvSpPr>
          <p:spPr bwMode="auto">
            <a:xfrm>
              <a:off x="5877480" y="1311461"/>
              <a:ext cx="46274" cy="46274"/>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2" y="6"/>
                    <a:pt x="1" y="4"/>
                  </a:cubicBezTo>
                  <a:cubicBezTo>
                    <a:pt x="0" y="3"/>
                    <a:pt x="2" y="1"/>
                    <a:pt x="4" y="0"/>
                  </a:cubicBezTo>
                  <a:cubicBezTo>
                    <a:pt x="6"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5" name="Freeform 2169">
              <a:extLst>
                <a:ext uri="{FF2B5EF4-FFF2-40B4-BE49-F238E27FC236}">
                  <a16:creationId xmlns:a16="http://schemas.microsoft.com/office/drawing/2014/main" id="{ACB7F224-C530-4EA9-86E7-19C42FC6EE59}"/>
                </a:ext>
              </a:extLst>
            </p:cNvPr>
            <p:cNvSpPr>
              <a:spLocks/>
            </p:cNvSpPr>
            <p:nvPr/>
          </p:nvSpPr>
          <p:spPr bwMode="auto">
            <a:xfrm>
              <a:off x="5877480" y="1273166"/>
              <a:ext cx="38296" cy="38296"/>
            </a:xfrm>
            <a:custGeom>
              <a:avLst/>
              <a:gdLst>
                <a:gd name="T0" fmla="*/ 5 w 5"/>
                <a:gd name="T1" fmla="*/ 2 h 5"/>
                <a:gd name="T2" fmla="*/ 0 w 5"/>
                <a:gd name="T3" fmla="*/ 3 h 5"/>
                <a:gd name="T4" fmla="*/ 3 w 5"/>
                <a:gd name="T5" fmla="*/ 0 h 5"/>
                <a:gd name="T6" fmla="*/ 5 w 5"/>
                <a:gd name="T7" fmla="*/ 2 h 5"/>
              </a:gdLst>
              <a:ahLst/>
              <a:cxnLst>
                <a:cxn ang="0">
                  <a:pos x="T0" y="T1"/>
                </a:cxn>
                <a:cxn ang="0">
                  <a:pos x="T2" y="T3"/>
                </a:cxn>
                <a:cxn ang="0">
                  <a:pos x="T4" y="T5"/>
                </a:cxn>
                <a:cxn ang="0">
                  <a:pos x="T6" y="T7"/>
                </a:cxn>
              </a:cxnLst>
              <a:rect l="0" t="0" r="r" b="b"/>
              <a:pathLst>
                <a:path w="5" h="5">
                  <a:moveTo>
                    <a:pt x="5" y="2"/>
                  </a:moveTo>
                  <a:cubicBezTo>
                    <a:pt x="4" y="4"/>
                    <a:pt x="1" y="5"/>
                    <a:pt x="0" y="3"/>
                  </a:cubicBezTo>
                  <a:cubicBezTo>
                    <a:pt x="0" y="2"/>
                    <a:pt x="1" y="0"/>
                    <a:pt x="3" y="0"/>
                  </a:cubicBezTo>
                  <a:cubicBezTo>
                    <a:pt x="5"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6" name="Freeform 2170">
              <a:extLst>
                <a:ext uri="{FF2B5EF4-FFF2-40B4-BE49-F238E27FC236}">
                  <a16:creationId xmlns:a16="http://schemas.microsoft.com/office/drawing/2014/main" id="{2B231CC4-FD8D-4A31-83AF-741D3C465D6A}"/>
                </a:ext>
              </a:extLst>
            </p:cNvPr>
            <p:cNvSpPr>
              <a:spLocks/>
            </p:cNvSpPr>
            <p:nvPr/>
          </p:nvSpPr>
          <p:spPr bwMode="auto">
            <a:xfrm>
              <a:off x="5938115" y="1273166"/>
              <a:ext cx="38296" cy="30317"/>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1" y="4"/>
                    <a:pt x="0" y="3"/>
                  </a:cubicBezTo>
                  <a:cubicBezTo>
                    <a:pt x="0" y="2"/>
                    <a:pt x="1" y="0"/>
                    <a:pt x="3" y="0"/>
                  </a:cubicBezTo>
                  <a:cubicBezTo>
                    <a:pt x="5" y="0"/>
                    <a:pt x="5"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7" name="Freeform 2171">
              <a:extLst>
                <a:ext uri="{FF2B5EF4-FFF2-40B4-BE49-F238E27FC236}">
                  <a16:creationId xmlns:a16="http://schemas.microsoft.com/office/drawing/2014/main" id="{1B14E04D-C300-4F6A-BD0C-94DCE25B38A4}"/>
                </a:ext>
              </a:extLst>
            </p:cNvPr>
            <p:cNvSpPr>
              <a:spLocks/>
            </p:cNvSpPr>
            <p:nvPr/>
          </p:nvSpPr>
          <p:spPr bwMode="auto">
            <a:xfrm>
              <a:off x="5992367" y="1303483"/>
              <a:ext cx="46274" cy="39891"/>
            </a:xfrm>
            <a:custGeom>
              <a:avLst/>
              <a:gdLst>
                <a:gd name="T0" fmla="*/ 6 w 6"/>
                <a:gd name="T1" fmla="*/ 2 h 5"/>
                <a:gd name="T2" fmla="*/ 1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2" y="5"/>
                    <a:pt x="1" y="3"/>
                  </a:cubicBezTo>
                  <a:cubicBezTo>
                    <a:pt x="0" y="2"/>
                    <a:pt x="1" y="0"/>
                    <a:pt x="4" y="0"/>
                  </a:cubicBezTo>
                  <a:cubicBezTo>
                    <a:pt x="5" y="0"/>
                    <a:pt x="6"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8" name="Freeform 2172">
              <a:extLst>
                <a:ext uri="{FF2B5EF4-FFF2-40B4-BE49-F238E27FC236}">
                  <a16:creationId xmlns:a16="http://schemas.microsoft.com/office/drawing/2014/main" id="{86F34187-7089-466B-88D5-4D2DA9FE6E79}"/>
                </a:ext>
              </a:extLst>
            </p:cNvPr>
            <p:cNvSpPr>
              <a:spLocks/>
            </p:cNvSpPr>
            <p:nvPr/>
          </p:nvSpPr>
          <p:spPr bwMode="auto">
            <a:xfrm>
              <a:off x="5946093" y="1365714"/>
              <a:ext cx="46274" cy="46274"/>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2" y="6"/>
                    <a:pt x="1" y="4"/>
                  </a:cubicBezTo>
                  <a:cubicBezTo>
                    <a:pt x="0" y="3"/>
                    <a:pt x="1" y="1"/>
                    <a:pt x="4" y="0"/>
                  </a:cubicBezTo>
                  <a:cubicBezTo>
                    <a:pt x="6"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29" name="Freeform 2173">
              <a:extLst>
                <a:ext uri="{FF2B5EF4-FFF2-40B4-BE49-F238E27FC236}">
                  <a16:creationId xmlns:a16="http://schemas.microsoft.com/office/drawing/2014/main" id="{2162885F-3272-4170-B594-D3F90983C358}"/>
                </a:ext>
              </a:extLst>
            </p:cNvPr>
            <p:cNvSpPr>
              <a:spLocks/>
            </p:cNvSpPr>
            <p:nvPr/>
          </p:nvSpPr>
          <p:spPr bwMode="auto">
            <a:xfrm>
              <a:off x="6008324" y="1357735"/>
              <a:ext cx="52656" cy="46274"/>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0" name="Freeform 2174">
              <a:extLst>
                <a:ext uri="{FF2B5EF4-FFF2-40B4-BE49-F238E27FC236}">
                  <a16:creationId xmlns:a16="http://schemas.microsoft.com/office/drawing/2014/main" id="{EB7F2368-A71F-4A18-8E3F-827A54B5A4FE}"/>
                </a:ext>
              </a:extLst>
            </p:cNvPr>
            <p:cNvSpPr>
              <a:spLocks/>
            </p:cNvSpPr>
            <p:nvPr/>
          </p:nvSpPr>
          <p:spPr bwMode="auto">
            <a:xfrm>
              <a:off x="6376918" y="1218914"/>
              <a:ext cx="46274" cy="23935"/>
            </a:xfrm>
            <a:custGeom>
              <a:avLst/>
              <a:gdLst>
                <a:gd name="T0" fmla="*/ 5 w 6"/>
                <a:gd name="T1" fmla="*/ 1 h 3"/>
                <a:gd name="T2" fmla="*/ 6 w 6"/>
                <a:gd name="T3" fmla="*/ 3 h 3"/>
                <a:gd name="T4" fmla="*/ 0 w 6"/>
                <a:gd name="T5" fmla="*/ 0 h 3"/>
                <a:gd name="T6" fmla="*/ 1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6" y="3"/>
                    <a:pt x="6" y="3"/>
                  </a:cubicBezTo>
                  <a:cubicBezTo>
                    <a:pt x="4" y="3"/>
                    <a:pt x="0" y="1"/>
                    <a:pt x="0" y="0"/>
                  </a:cubicBezTo>
                  <a:cubicBezTo>
                    <a:pt x="0" y="0"/>
                    <a:pt x="1" y="0"/>
                    <a:pt x="1" y="0"/>
                  </a:cubicBezTo>
                  <a:cubicBezTo>
                    <a:pt x="2" y="0"/>
                    <a:pt x="4" y="1"/>
                    <a:pt x="5" y="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1" name="Freeform 2175">
              <a:extLst>
                <a:ext uri="{FF2B5EF4-FFF2-40B4-BE49-F238E27FC236}">
                  <a16:creationId xmlns:a16="http://schemas.microsoft.com/office/drawing/2014/main" id="{339DEAB5-7EB2-45D1-B86F-115C3080D5B7}"/>
                </a:ext>
              </a:extLst>
            </p:cNvPr>
            <p:cNvSpPr>
              <a:spLocks/>
            </p:cNvSpPr>
            <p:nvPr/>
          </p:nvSpPr>
          <p:spPr bwMode="auto">
            <a:xfrm>
              <a:off x="6322666" y="1204553"/>
              <a:ext cx="46274" cy="22339"/>
            </a:xfrm>
            <a:custGeom>
              <a:avLst/>
              <a:gdLst>
                <a:gd name="T0" fmla="*/ 5 w 6"/>
                <a:gd name="T1" fmla="*/ 2 h 3"/>
                <a:gd name="T2" fmla="*/ 5 w 6"/>
                <a:gd name="T3" fmla="*/ 3 h 3"/>
                <a:gd name="T4" fmla="*/ 0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3"/>
                    <a:pt x="5" y="3"/>
                  </a:cubicBezTo>
                  <a:cubicBezTo>
                    <a:pt x="3" y="3"/>
                    <a:pt x="0" y="1"/>
                    <a:pt x="0" y="0"/>
                  </a:cubicBezTo>
                  <a:cubicBezTo>
                    <a:pt x="0" y="0"/>
                    <a:pt x="1" y="0"/>
                    <a:pt x="1" y="0"/>
                  </a:cubicBezTo>
                  <a:cubicBezTo>
                    <a:pt x="2" y="0"/>
                    <a:pt x="4"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2" name="Freeform 2176">
              <a:extLst>
                <a:ext uri="{FF2B5EF4-FFF2-40B4-BE49-F238E27FC236}">
                  <a16:creationId xmlns:a16="http://schemas.microsoft.com/office/drawing/2014/main" id="{34BEB0C9-8192-4F79-BAB6-1E4FB24E354E}"/>
                </a:ext>
              </a:extLst>
            </p:cNvPr>
            <p:cNvSpPr>
              <a:spLocks/>
            </p:cNvSpPr>
            <p:nvPr/>
          </p:nvSpPr>
          <p:spPr bwMode="auto">
            <a:xfrm>
              <a:off x="6292349" y="1212531"/>
              <a:ext cx="46274" cy="22339"/>
            </a:xfrm>
            <a:custGeom>
              <a:avLst/>
              <a:gdLst>
                <a:gd name="T0" fmla="*/ 5 w 6"/>
                <a:gd name="T1" fmla="*/ 2 h 3"/>
                <a:gd name="T2" fmla="*/ 5 w 6"/>
                <a:gd name="T3" fmla="*/ 3 h 3"/>
                <a:gd name="T4" fmla="*/ 1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3"/>
                    <a:pt x="6" y="3"/>
                    <a:pt x="5" y="3"/>
                  </a:cubicBezTo>
                  <a:cubicBezTo>
                    <a:pt x="2" y="3"/>
                    <a:pt x="0" y="1"/>
                    <a:pt x="1" y="0"/>
                  </a:cubicBezTo>
                  <a:cubicBezTo>
                    <a:pt x="1" y="0"/>
                    <a:pt x="1" y="0"/>
                    <a:pt x="1" y="0"/>
                  </a:cubicBezTo>
                  <a:cubicBezTo>
                    <a:pt x="3" y="0"/>
                    <a:pt x="4" y="1"/>
                    <a:pt x="5"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3" name="Freeform 2177">
              <a:extLst>
                <a:ext uri="{FF2B5EF4-FFF2-40B4-BE49-F238E27FC236}">
                  <a16:creationId xmlns:a16="http://schemas.microsoft.com/office/drawing/2014/main" id="{07FB52D9-0DC0-4A0D-978D-C22135D6DC1D}"/>
                </a:ext>
              </a:extLst>
            </p:cNvPr>
            <p:cNvSpPr>
              <a:spLocks/>
            </p:cNvSpPr>
            <p:nvPr/>
          </p:nvSpPr>
          <p:spPr bwMode="auto">
            <a:xfrm>
              <a:off x="6246075" y="1212531"/>
              <a:ext cx="38296" cy="22339"/>
            </a:xfrm>
            <a:custGeom>
              <a:avLst/>
              <a:gdLst>
                <a:gd name="T0" fmla="*/ 4 w 5"/>
                <a:gd name="T1" fmla="*/ 1 h 3"/>
                <a:gd name="T2" fmla="*/ 4 w 5"/>
                <a:gd name="T3" fmla="*/ 3 h 3"/>
                <a:gd name="T4" fmla="*/ 0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5" y="3"/>
                    <a:pt x="4" y="3"/>
                  </a:cubicBezTo>
                  <a:cubicBezTo>
                    <a:pt x="2" y="3"/>
                    <a:pt x="0" y="1"/>
                    <a:pt x="0" y="0"/>
                  </a:cubicBezTo>
                  <a:cubicBezTo>
                    <a:pt x="1" y="0"/>
                    <a:pt x="1" y="0"/>
                    <a:pt x="1" y="0"/>
                  </a:cubicBezTo>
                  <a:cubicBezTo>
                    <a:pt x="2" y="0"/>
                    <a:pt x="4" y="1"/>
                    <a:pt x="4" y="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4" name="Freeform 2178">
              <a:extLst>
                <a:ext uri="{FF2B5EF4-FFF2-40B4-BE49-F238E27FC236}">
                  <a16:creationId xmlns:a16="http://schemas.microsoft.com/office/drawing/2014/main" id="{2E336056-6A51-44C6-BED8-F9B3A245C481}"/>
                </a:ext>
              </a:extLst>
            </p:cNvPr>
            <p:cNvSpPr>
              <a:spLocks/>
            </p:cNvSpPr>
            <p:nvPr/>
          </p:nvSpPr>
          <p:spPr bwMode="auto">
            <a:xfrm>
              <a:off x="6145549" y="1542831"/>
              <a:ext cx="62230" cy="54252"/>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1" y="5"/>
                  </a:cubicBezTo>
                  <a:cubicBezTo>
                    <a:pt x="0" y="3"/>
                    <a:pt x="0" y="0"/>
                    <a:pt x="4" y="0"/>
                  </a:cubicBezTo>
                  <a:cubicBezTo>
                    <a:pt x="6" y="0"/>
                    <a:pt x="8"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5" name="Freeform 2179">
              <a:extLst>
                <a:ext uri="{FF2B5EF4-FFF2-40B4-BE49-F238E27FC236}">
                  <a16:creationId xmlns:a16="http://schemas.microsoft.com/office/drawing/2014/main" id="{F75B565F-3E8A-4F75-ACD0-72FBAC42D956}"/>
                </a:ext>
              </a:extLst>
            </p:cNvPr>
            <p:cNvSpPr>
              <a:spLocks/>
            </p:cNvSpPr>
            <p:nvPr/>
          </p:nvSpPr>
          <p:spPr bwMode="auto">
            <a:xfrm>
              <a:off x="6215758" y="1496557"/>
              <a:ext cx="60635" cy="54252"/>
            </a:xfrm>
            <a:custGeom>
              <a:avLst/>
              <a:gdLst>
                <a:gd name="T0" fmla="*/ 7 w 8"/>
                <a:gd name="T1" fmla="*/ 3 h 7"/>
                <a:gd name="T2" fmla="*/ 2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4" y="7"/>
                    <a:pt x="2" y="5"/>
                  </a:cubicBezTo>
                  <a:cubicBezTo>
                    <a:pt x="0" y="3"/>
                    <a:pt x="0" y="0"/>
                    <a:pt x="3" y="0"/>
                  </a:cubicBezTo>
                  <a:cubicBezTo>
                    <a:pt x="3" y="0"/>
                    <a:pt x="3" y="0"/>
                    <a:pt x="3"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6" name="Freeform 2180">
              <a:extLst>
                <a:ext uri="{FF2B5EF4-FFF2-40B4-BE49-F238E27FC236}">
                  <a16:creationId xmlns:a16="http://schemas.microsoft.com/office/drawing/2014/main" id="{9BE2A769-1742-4715-B44F-B4B5837CF671}"/>
                </a:ext>
              </a:extLst>
            </p:cNvPr>
            <p:cNvSpPr>
              <a:spLocks/>
            </p:cNvSpPr>
            <p:nvPr/>
          </p:nvSpPr>
          <p:spPr bwMode="auto">
            <a:xfrm>
              <a:off x="6169484" y="1434326"/>
              <a:ext cx="54252" cy="46274"/>
            </a:xfrm>
            <a:custGeom>
              <a:avLst/>
              <a:gdLst>
                <a:gd name="T0" fmla="*/ 7 w 7"/>
                <a:gd name="T1" fmla="*/ 3 h 6"/>
                <a:gd name="T2" fmla="*/ 2 w 7"/>
                <a:gd name="T3" fmla="*/ 5 h 6"/>
                <a:gd name="T4" fmla="*/ 3 w 7"/>
                <a:gd name="T5" fmla="*/ 0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4" y="6"/>
                    <a:pt x="2" y="5"/>
                  </a:cubicBezTo>
                  <a:cubicBezTo>
                    <a:pt x="0" y="3"/>
                    <a:pt x="0" y="0"/>
                    <a:pt x="3" y="0"/>
                  </a:cubicBezTo>
                  <a:cubicBezTo>
                    <a:pt x="3" y="0"/>
                    <a:pt x="3" y="0"/>
                    <a:pt x="3"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7" name="Freeform 2181">
              <a:extLst>
                <a:ext uri="{FF2B5EF4-FFF2-40B4-BE49-F238E27FC236}">
                  <a16:creationId xmlns:a16="http://schemas.microsoft.com/office/drawing/2014/main" id="{FB09D2F3-129C-48BA-95CE-CA253B07942D}"/>
                </a:ext>
              </a:extLst>
            </p:cNvPr>
            <p:cNvSpPr>
              <a:spLocks/>
            </p:cNvSpPr>
            <p:nvPr/>
          </p:nvSpPr>
          <p:spPr bwMode="auto">
            <a:xfrm>
              <a:off x="6115232" y="1472622"/>
              <a:ext cx="62230" cy="54252"/>
            </a:xfrm>
            <a:custGeom>
              <a:avLst/>
              <a:gdLst>
                <a:gd name="T0" fmla="*/ 7 w 8"/>
                <a:gd name="T1" fmla="*/ 3 h 7"/>
                <a:gd name="T2" fmla="*/ 2 w 8"/>
                <a:gd name="T3" fmla="*/ 5 h 7"/>
                <a:gd name="T4" fmla="*/ 4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8" y="6"/>
                    <a:pt x="4" y="7"/>
                    <a:pt x="2" y="5"/>
                  </a:cubicBezTo>
                  <a:cubicBezTo>
                    <a:pt x="0" y="3"/>
                    <a:pt x="1" y="0"/>
                    <a:pt x="4"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8" name="Freeform 2182">
              <a:extLst>
                <a:ext uri="{FF2B5EF4-FFF2-40B4-BE49-F238E27FC236}">
                  <a16:creationId xmlns:a16="http://schemas.microsoft.com/office/drawing/2014/main" id="{91FD6124-749D-4550-A4CA-B156E0565607}"/>
                </a:ext>
              </a:extLst>
            </p:cNvPr>
            <p:cNvSpPr>
              <a:spLocks/>
            </p:cNvSpPr>
            <p:nvPr/>
          </p:nvSpPr>
          <p:spPr bwMode="auto">
            <a:xfrm>
              <a:off x="6076936" y="1411987"/>
              <a:ext cx="54252" cy="46274"/>
            </a:xfrm>
            <a:custGeom>
              <a:avLst/>
              <a:gdLst>
                <a:gd name="T0" fmla="*/ 7 w 7"/>
                <a:gd name="T1" fmla="*/ 3 h 6"/>
                <a:gd name="T2" fmla="*/ 2 w 7"/>
                <a:gd name="T3" fmla="*/ 5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5"/>
                  </a:cubicBezTo>
                  <a:cubicBezTo>
                    <a:pt x="0" y="3"/>
                    <a:pt x="1" y="0"/>
                    <a:pt x="4"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39" name="Freeform 2183">
              <a:extLst>
                <a:ext uri="{FF2B5EF4-FFF2-40B4-BE49-F238E27FC236}">
                  <a16:creationId xmlns:a16="http://schemas.microsoft.com/office/drawing/2014/main" id="{1910C912-DAAD-4EDE-900B-F314FDBEFE1A}"/>
                </a:ext>
              </a:extLst>
            </p:cNvPr>
            <p:cNvSpPr>
              <a:spLocks/>
            </p:cNvSpPr>
            <p:nvPr/>
          </p:nvSpPr>
          <p:spPr bwMode="auto">
            <a:xfrm>
              <a:off x="6139167" y="1373692"/>
              <a:ext cx="52656" cy="46274"/>
            </a:xfrm>
            <a:custGeom>
              <a:avLst/>
              <a:gdLst>
                <a:gd name="T0" fmla="*/ 6 w 7"/>
                <a:gd name="T1" fmla="*/ 3 h 6"/>
                <a:gd name="T2" fmla="*/ 2 w 7"/>
                <a:gd name="T3" fmla="*/ 4 h 6"/>
                <a:gd name="T4" fmla="*/ 2 w 7"/>
                <a:gd name="T5" fmla="*/ 0 h 6"/>
                <a:gd name="T6" fmla="*/ 3 w 7"/>
                <a:gd name="T7" fmla="*/ 0 h 6"/>
                <a:gd name="T8" fmla="*/ 6 w 7"/>
                <a:gd name="T9" fmla="*/ 3 h 6"/>
              </a:gdLst>
              <a:ahLst/>
              <a:cxnLst>
                <a:cxn ang="0">
                  <a:pos x="T0" y="T1"/>
                </a:cxn>
                <a:cxn ang="0">
                  <a:pos x="T2" y="T3"/>
                </a:cxn>
                <a:cxn ang="0">
                  <a:pos x="T4" y="T5"/>
                </a:cxn>
                <a:cxn ang="0">
                  <a:pos x="T6" y="T7"/>
                </a:cxn>
                <a:cxn ang="0">
                  <a:pos x="T8" y="T9"/>
                </a:cxn>
              </a:cxnLst>
              <a:rect l="0" t="0" r="r" b="b"/>
              <a:pathLst>
                <a:path w="7" h="6">
                  <a:moveTo>
                    <a:pt x="6" y="3"/>
                  </a:moveTo>
                  <a:cubicBezTo>
                    <a:pt x="7" y="5"/>
                    <a:pt x="4" y="6"/>
                    <a:pt x="2" y="4"/>
                  </a:cubicBezTo>
                  <a:cubicBezTo>
                    <a:pt x="0" y="3"/>
                    <a:pt x="0" y="1"/>
                    <a:pt x="2" y="0"/>
                  </a:cubicBezTo>
                  <a:cubicBezTo>
                    <a:pt x="3" y="0"/>
                    <a:pt x="3" y="0"/>
                    <a:pt x="3" y="0"/>
                  </a:cubicBezTo>
                  <a:cubicBezTo>
                    <a:pt x="5" y="0"/>
                    <a:pt x="6" y="2"/>
                    <a:pt x="6"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0" name="Freeform 2184">
              <a:extLst>
                <a:ext uri="{FF2B5EF4-FFF2-40B4-BE49-F238E27FC236}">
                  <a16:creationId xmlns:a16="http://schemas.microsoft.com/office/drawing/2014/main" id="{9F7C6756-26FA-4ECC-B6BA-C6BB8A0CBB84}"/>
                </a:ext>
              </a:extLst>
            </p:cNvPr>
            <p:cNvSpPr>
              <a:spLocks/>
            </p:cNvSpPr>
            <p:nvPr/>
          </p:nvSpPr>
          <p:spPr bwMode="auto">
            <a:xfrm>
              <a:off x="6254053" y="1450283"/>
              <a:ext cx="60635" cy="54252"/>
            </a:xfrm>
            <a:custGeom>
              <a:avLst/>
              <a:gdLst>
                <a:gd name="T0" fmla="*/ 7 w 8"/>
                <a:gd name="T1" fmla="*/ 3 h 7"/>
                <a:gd name="T2" fmla="*/ 3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5"/>
                    <a:pt x="5" y="7"/>
                    <a:pt x="3" y="5"/>
                  </a:cubicBezTo>
                  <a:cubicBezTo>
                    <a:pt x="0" y="4"/>
                    <a:pt x="0" y="1"/>
                    <a:pt x="3" y="0"/>
                  </a:cubicBezTo>
                  <a:cubicBezTo>
                    <a:pt x="3" y="0"/>
                    <a:pt x="3" y="0"/>
                    <a:pt x="3" y="0"/>
                  </a:cubicBezTo>
                  <a:cubicBezTo>
                    <a:pt x="6" y="0"/>
                    <a:pt x="7"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1" name="Freeform 2185">
              <a:extLst>
                <a:ext uri="{FF2B5EF4-FFF2-40B4-BE49-F238E27FC236}">
                  <a16:creationId xmlns:a16="http://schemas.microsoft.com/office/drawing/2014/main" id="{A65F6B5F-89AF-45EF-BE89-E84320732819}"/>
                </a:ext>
              </a:extLst>
            </p:cNvPr>
            <p:cNvSpPr>
              <a:spLocks/>
            </p:cNvSpPr>
            <p:nvPr/>
          </p:nvSpPr>
          <p:spPr bwMode="auto">
            <a:xfrm>
              <a:off x="6300327" y="1419966"/>
              <a:ext cx="60635" cy="46274"/>
            </a:xfrm>
            <a:custGeom>
              <a:avLst/>
              <a:gdLst>
                <a:gd name="T0" fmla="*/ 8 w 8"/>
                <a:gd name="T1" fmla="*/ 3 h 6"/>
                <a:gd name="T2" fmla="*/ 4 w 8"/>
                <a:gd name="T3" fmla="*/ 5 h 6"/>
                <a:gd name="T4" fmla="*/ 3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3"/>
                    <a:pt x="0" y="1"/>
                    <a:pt x="3" y="0"/>
                  </a:cubicBezTo>
                  <a:cubicBezTo>
                    <a:pt x="3" y="0"/>
                    <a:pt x="3" y="0"/>
                    <a:pt x="3" y="0"/>
                  </a:cubicBezTo>
                  <a:cubicBezTo>
                    <a:pt x="6" y="0"/>
                    <a:pt x="7" y="2"/>
                    <a:pt x="8"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2" name="Freeform 2186">
              <a:extLst>
                <a:ext uri="{FF2B5EF4-FFF2-40B4-BE49-F238E27FC236}">
                  <a16:creationId xmlns:a16="http://schemas.microsoft.com/office/drawing/2014/main" id="{42BB44D3-C30F-4AC2-B3F0-CF0756C3C6A8}"/>
                </a:ext>
              </a:extLst>
            </p:cNvPr>
            <p:cNvSpPr>
              <a:spLocks/>
            </p:cNvSpPr>
            <p:nvPr/>
          </p:nvSpPr>
          <p:spPr bwMode="auto">
            <a:xfrm>
              <a:off x="6215758" y="1388053"/>
              <a:ext cx="54252" cy="46274"/>
            </a:xfrm>
            <a:custGeom>
              <a:avLst/>
              <a:gdLst>
                <a:gd name="T0" fmla="*/ 6 w 7"/>
                <a:gd name="T1" fmla="*/ 2 h 6"/>
                <a:gd name="T2" fmla="*/ 2 w 7"/>
                <a:gd name="T3" fmla="*/ 4 h 6"/>
                <a:gd name="T4" fmla="*/ 2 w 7"/>
                <a:gd name="T5" fmla="*/ 0 h 6"/>
                <a:gd name="T6" fmla="*/ 2 w 7"/>
                <a:gd name="T7" fmla="*/ 0 h 6"/>
                <a:gd name="T8" fmla="*/ 6 w 7"/>
                <a:gd name="T9" fmla="*/ 2 h 6"/>
              </a:gdLst>
              <a:ahLst/>
              <a:cxnLst>
                <a:cxn ang="0">
                  <a:pos x="T0" y="T1"/>
                </a:cxn>
                <a:cxn ang="0">
                  <a:pos x="T2" y="T3"/>
                </a:cxn>
                <a:cxn ang="0">
                  <a:pos x="T4" y="T5"/>
                </a:cxn>
                <a:cxn ang="0">
                  <a:pos x="T6" y="T7"/>
                </a:cxn>
                <a:cxn ang="0">
                  <a:pos x="T8" y="T9"/>
                </a:cxn>
              </a:cxnLst>
              <a:rect l="0" t="0" r="r" b="b"/>
              <a:pathLst>
                <a:path w="7" h="6">
                  <a:moveTo>
                    <a:pt x="6" y="2"/>
                  </a:moveTo>
                  <a:cubicBezTo>
                    <a:pt x="7" y="5"/>
                    <a:pt x="4" y="6"/>
                    <a:pt x="2" y="4"/>
                  </a:cubicBezTo>
                  <a:cubicBezTo>
                    <a:pt x="0" y="3"/>
                    <a:pt x="0" y="0"/>
                    <a:pt x="2" y="0"/>
                  </a:cubicBezTo>
                  <a:cubicBezTo>
                    <a:pt x="2" y="0"/>
                    <a:pt x="2" y="0"/>
                    <a:pt x="2" y="0"/>
                  </a:cubicBezTo>
                  <a:cubicBezTo>
                    <a:pt x="5" y="0"/>
                    <a:pt x="6"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3" name="Freeform 2187">
              <a:extLst>
                <a:ext uri="{FF2B5EF4-FFF2-40B4-BE49-F238E27FC236}">
                  <a16:creationId xmlns:a16="http://schemas.microsoft.com/office/drawing/2014/main" id="{738D87F5-586D-457F-AD0A-EB269EF783FC}"/>
                </a:ext>
              </a:extLst>
            </p:cNvPr>
            <p:cNvSpPr>
              <a:spLocks/>
            </p:cNvSpPr>
            <p:nvPr/>
          </p:nvSpPr>
          <p:spPr bwMode="auto">
            <a:xfrm>
              <a:off x="6477444" y="1742287"/>
              <a:ext cx="68613" cy="70209"/>
            </a:xfrm>
            <a:custGeom>
              <a:avLst/>
              <a:gdLst>
                <a:gd name="T0" fmla="*/ 9 w 9"/>
                <a:gd name="T1" fmla="*/ 4 h 9"/>
                <a:gd name="T2" fmla="*/ 3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0"/>
                  </a:cubicBezTo>
                  <a:cubicBezTo>
                    <a:pt x="3" y="0"/>
                    <a:pt x="3" y="0"/>
                    <a:pt x="4" y="0"/>
                  </a:cubicBezTo>
                  <a:cubicBezTo>
                    <a:pt x="7" y="0"/>
                    <a:pt x="8" y="3"/>
                    <a:pt x="9"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4" name="Freeform 2188">
              <a:extLst>
                <a:ext uri="{FF2B5EF4-FFF2-40B4-BE49-F238E27FC236}">
                  <a16:creationId xmlns:a16="http://schemas.microsoft.com/office/drawing/2014/main" id="{ADC9D786-DD55-4364-ABAB-1F6A81F7B8CC}"/>
                </a:ext>
              </a:extLst>
            </p:cNvPr>
            <p:cNvSpPr>
              <a:spLocks/>
            </p:cNvSpPr>
            <p:nvPr/>
          </p:nvSpPr>
          <p:spPr bwMode="auto">
            <a:xfrm>
              <a:off x="6376918" y="1758243"/>
              <a:ext cx="76591" cy="68613"/>
            </a:xfrm>
            <a:custGeom>
              <a:avLst/>
              <a:gdLst>
                <a:gd name="T0" fmla="*/ 10 w 10"/>
                <a:gd name="T1" fmla="*/ 5 h 9"/>
                <a:gd name="T2" fmla="*/ 3 w 10"/>
                <a:gd name="T3" fmla="*/ 7 h 9"/>
                <a:gd name="T4" fmla="*/ 4 w 10"/>
                <a:gd name="T5" fmla="*/ 0 h 9"/>
                <a:gd name="T6" fmla="*/ 5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8"/>
                    <a:pt x="6" y="9"/>
                    <a:pt x="3" y="7"/>
                  </a:cubicBezTo>
                  <a:cubicBezTo>
                    <a:pt x="0" y="5"/>
                    <a:pt x="1" y="1"/>
                    <a:pt x="4" y="0"/>
                  </a:cubicBezTo>
                  <a:cubicBezTo>
                    <a:pt x="4" y="0"/>
                    <a:pt x="4" y="0"/>
                    <a:pt x="5" y="0"/>
                  </a:cubicBezTo>
                  <a:cubicBezTo>
                    <a:pt x="8" y="1"/>
                    <a:pt x="9"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5" name="Freeform 2189">
              <a:extLst>
                <a:ext uri="{FF2B5EF4-FFF2-40B4-BE49-F238E27FC236}">
                  <a16:creationId xmlns:a16="http://schemas.microsoft.com/office/drawing/2014/main" id="{4108156B-AF9B-460C-B333-49314F1CA8DD}"/>
                </a:ext>
              </a:extLst>
            </p:cNvPr>
            <p:cNvSpPr>
              <a:spLocks/>
            </p:cNvSpPr>
            <p:nvPr/>
          </p:nvSpPr>
          <p:spPr bwMode="auto">
            <a:xfrm>
              <a:off x="4238749" y="3811844"/>
              <a:ext cx="92548" cy="114887"/>
            </a:xfrm>
            <a:custGeom>
              <a:avLst/>
              <a:gdLst>
                <a:gd name="T0" fmla="*/ 11 w 12"/>
                <a:gd name="T1" fmla="*/ 7 h 15"/>
                <a:gd name="T2" fmla="*/ 3 w 12"/>
                <a:gd name="T3" fmla="*/ 12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2"/>
                  </a:cubicBezTo>
                  <a:cubicBezTo>
                    <a:pt x="0" y="8"/>
                    <a:pt x="1" y="1"/>
                    <a:pt x="6"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6" name="Freeform 2190">
              <a:extLst>
                <a:ext uri="{FF2B5EF4-FFF2-40B4-BE49-F238E27FC236}">
                  <a16:creationId xmlns:a16="http://schemas.microsoft.com/office/drawing/2014/main" id="{6C006D11-1933-4FAE-B3B9-08FB33D735DB}"/>
                </a:ext>
              </a:extLst>
            </p:cNvPr>
            <p:cNvSpPr>
              <a:spLocks/>
            </p:cNvSpPr>
            <p:nvPr/>
          </p:nvSpPr>
          <p:spPr bwMode="auto">
            <a:xfrm>
              <a:off x="4139819" y="4051191"/>
              <a:ext cx="84569" cy="106908"/>
            </a:xfrm>
            <a:custGeom>
              <a:avLst/>
              <a:gdLst>
                <a:gd name="T0" fmla="*/ 11 w 11"/>
                <a:gd name="T1" fmla="*/ 6 h 14"/>
                <a:gd name="T2" fmla="*/ 3 w 11"/>
                <a:gd name="T3" fmla="*/ 11 h 14"/>
                <a:gd name="T4" fmla="*/ 6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7" y="14"/>
                    <a:pt x="3" y="11"/>
                  </a:cubicBezTo>
                  <a:cubicBezTo>
                    <a:pt x="0" y="8"/>
                    <a:pt x="1" y="0"/>
                    <a:pt x="6"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7" name="Freeform 2191">
              <a:extLst>
                <a:ext uri="{FF2B5EF4-FFF2-40B4-BE49-F238E27FC236}">
                  <a16:creationId xmlns:a16="http://schemas.microsoft.com/office/drawing/2014/main" id="{AEEB7E32-5CB3-445C-964F-986E0CDF7ED9}"/>
                </a:ext>
              </a:extLst>
            </p:cNvPr>
            <p:cNvSpPr>
              <a:spLocks/>
            </p:cNvSpPr>
            <p:nvPr/>
          </p:nvSpPr>
          <p:spPr bwMode="auto">
            <a:xfrm>
              <a:off x="4063228" y="4158099"/>
              <a:ext cx="84569" cy="108504"/>
            </a:xfrm>
            <a:custGeom>
              <a:avLst/>
              <a:gdLst>
                <a:gd name="T0" fmla="*/ 11 w 11"/>
                <a:gd name="T1" fmla="*/ 6 h 14"/>
                <a:gd name="T2" fmla="*/ 3 w 11"/>
                <a:gd name="T3" fmla="*/ 11 h 14"/>
                <a:gd name="T4" fmla="*/ 5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6" y="14"/>
                    <a:pt x="3" y="11"/>
                  </a:cubicBezTo>
                  <a:cubicBezTo>
                    <a:pt x="0" y="8"/>
                    <a:pt x="1" y="0"/>
                    <a:pt x="5" y="0"/>
                  </a:cubicBezTo>
                  <a:cubicBezTo>
                    <a:pt x="9" y="0"/>
                    <a:pt x="10"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8" name="Freeform 2192">
              <a:extLst>
                <a:ext uri="{FF2B5EF4-FFF2-40B4-BE49-F238E27FC236}">
                  <a16:creationId xmlns:a16="http://schemas.microsoft.com/office/drawing/2014/main" id="{BA7C95AA-C19E-4D2A-A77E-A759F1875EA2}"/>
                </a:ext>
              </a:extLst>
            </p:cNvPr>
            <p:cNvSpPr>
              <a:spLocks/>
            </p:cNvSpPr>
            <p:nvPr/>
          </p:nvSpPr>
          <p:spPr bwMode="auto">
            <a:xfrm>
              <a:off x="5547181" y="4580946"/>
              <a:ext cx="106908" cy="108504"/>
            </a:xfrm>
            <a:custGeom>
              <a:avLst/>
              <a:gdLst>
                <a:gd name="T0" fmla="*/ 14 w 14"/>
                <a:gd name="T1" fmla="*/ 7 h 14"/>
                <a:gd name="T2" fmla="*/ 4 w 14"/>
                <a:gd name="T3" fmla="*/ 10 h 14"/>
                <a:gd name="T4" fmla="*/ 7 w 14"/>
                <a:gd name="T5" fmla="*/ 0 h 14"/>
                <a:gd name="T6" fmla="*/ 14 w 14"/>
                <a:gd name="T7" fmla="*/ 7 h 14"/>
              </a:gdLst>
              <a:ahLst/>
              <a:cxnLst>
                <a:cxn ang="0">
                  <a:pos x="T0" y="T1"/>
                </a:cxn>
                <a:cxn ang="0">
                  <a:pos x="T2" y="T3"/>
                </a:cxn>
                <a:cxn ang="0">
                  <a:pos x="T4" y="T5"/>
                </a:cxn>
                <a:cxn ang="0">
                  <a:pos x="T6" y="T7"/>
                </a:cxn>
              </a:cxnLst>
              <a:rect l="0" t="0" r="r" b="b"/>
              <a:pathLst>
                <a:path w="14" h="14">
                  <a:moveTo>
                    <a:pt x="14" y="7"/>
                  </a:moveTo>
                  <a:cubicBezTo>
                    <a:pt x="13" y="12"/>
                    <a:pt x="7" y="14"/>
                    <a:pt x="4" y="10"/>
                  </a:cubicBezTo>
                  <a:cubicBezTo>
                    <a:pt x="0" y="7"/>
                    <a:pt x="2" y="1"/>
                    <a:pt x="7" y="0"/>
                  </a:cubicBezTo>
                  <a:cubicBezTo>
                    <a:pt x="12" y="0"/>
                    <a:pt x="14" y="4"/>
                    <a:pt x="1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49" name="Freeform 2193">
              <a:extLst>
                <a:ext uri="{FF2B5EF4-FFF2-40B4-BE49-F238E27FC236}">
                  <a16:creationId xmlns:a16="http://schemas.microsoft.com/office/drawing/2014/main" id="{9AA233F8-508E-403C-BF88-0E5CAE9C3E26}"/>
                </a:ext>
              </a:extLst>
            </p:cNvPr>
            <p:cNvSpPr>
              <a:spLocks/>
            </p:cNvSpPr>
            <p:nvPr/>
          </p:nvSpPr>
          <p:spPr bwMode="auto">
            <a:xfrm>
              <a:off x="5100399" y="4896885"/>
              <a:ext cx="92548" cy="106908"/>
            </a:xfrm>
            <a:custGeom>
              <a:avLst/>
              <a:gdLst>
                <a:gd name="T0" fmla="*/ 12 w 12"/>
                <a:gd name="T1" fmla="*/ 6 h 14"/>
                <a:gd name="T2" fmla="*/ 4 w 12"/>
                <a:gd name="T3" fmla="*/ 10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0"/>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0" name="Freeform 2194">
              <a:extLst>
                <a:ext uri="{FF2B5EF4-FFF2-40B4-BE49-F238E27FC236}">
                  <a16:creationId xmlns:a16="http://schemas.microsoft.com/office/drawing/2014/main" id="{2959A83D-4170-46BA-B94B-F6C28963C208}"/>
                </a:ext>
              </a:extLst>
            </p:cNvPr>
            <p:cNvSpPr>
              <a:spLocks/>
            </p:cNvSpPr>
            <p:nvPr/>
          </p:nvSpPr>
          <p:spPr bwMode="auto">
            <a:xfrm>
              <a:off x="5231243" y="5027728"/>
              <a:ext cx="100526" cy="106908"/>
            </a:xfrm>
            <a:custGeom>
              <a:avLst/>
              <a:gdLst>
                <a:gd name="T0" fmla="*/ 13 w 13"/>
                <a:gd name="T1" fmla="*/ 7 h 14"/>
                <a:gd name="T2" fmla="*/ 4 w 13"/>
                <a:gd name="T3" fmla="*/ 10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1"/>
                    <a:pt x="8" y="14"/>
                    <a:pt x="4" y="10"/>
                  </a:cubicBezTo>
                  <a:cubicBezTo>
                    <a:pt x="0" y="7"/>
                    <a:pt x="1" y="1"/>
                    <a:pt x="6" y="0"/>
                  </a:cubicBezTo>
                  <a:cubicBezTo>
                    <a:pt x="10" y="0"/>
                    <a:pt x="12"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1" name="Freeform 2195">
              <a:extLst>
                <a:ext uri="{FF2B5EF4-FFF2-40B4-BE49-F238E27FC236}">
                  <a16:creationId xmlns:a16="http://schemas.microsoft.com/office/drawing/2014/main" id="{82242B4E-6D63-4ACA-9206-B6E5BEEBAA93}"/>
                </a:ext>
              </a:extLst>
            </p:cNvPr>
            <p:cNvSpPr>
              <a:spLocks/>
            </p:cNvSpPr>
            <p:nvPr/>
          </p:nvSpPr>
          <p:spPr bwMode="auto">
            <a:xfrm>
              <a:off x="5370064" y="5081980"/>
              <a:ext cx="92548" cy="98930"/>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2" name="Freeform 2196">
              <a:extLst>
                <a:ext uri="{FF2B5EF4-FFF2-40B4-BE49-F238E27FC236}">
                  <a16:creationId xmlns:a16="http://schemas.microsoft.com/office/drawing/2014/main" id="{D5C3BAC4-F01E-4997-95CD-E0571C8F6E7E}"/>
                </a:ext>
              </a:extLst>
            </p:cNvPr>
            <p:cNvSpPr>
              <a:spLocks/>
            </p:cNvSpPr>
            <p:nvPr/>
          </p:nvSpPr>
          <p:spPr bwMode="auto">
            <a:xfrm>
              <a:off x="5492929" y="5150593"/>
              <a:ext cx="92548" cy="100526"/>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0"/>
                    <a:pt x="7" y="13"/>
                    <a:pt x="3" y="9"/>
                  </a:cubicBezTo>
                  <a:cubicBezTo>
                    <a:pt x="0" y="6"/>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3" name="Freeform 2197">
              <a:extLst>
                <a:ext uri="{FF2B5EF4-FFF2-40B4-BE49-F238E27FC236}">
                  <a16:creationId xmlns:a16="http://schemas.microsoft.com/office/drawing/2014/main" id="{0A17BB2D-0E80-432A-9D9C-CD9CA57A1502}"/>
                </a:ext>
              </a:extLst>
            </p:cNvPr>
            <p:cNvSpPr>
              <a:spLocks/>
            </p:cNvSpPr>
            <p:nvPr/>
          </p:nvSpPr>
          <p:spPr bwMode="auto">
            <a:xfrm>
              <a:off x="5484951" y="4981454"/>
              <a:ext cx="100526"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7" y="13"/>
                    <a:pt x="3" y="9"/>
                  </a:cubicBezTo>
                  <a:cubicBezTo>
                    <a:pt x="0" y="6"/>
                    <a:pt x="1" y="0"/>
                    <a:pt x="7"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4154" name="Freeform 2198">
              <a:extLst>
                <a:ext uri="{FF2B5EF4-FFF2-40B4-BE49-F238E27FC236}">
                  <a16:creationId xmlns:a16="http://schemas.microsoft.com/office/drawing/2014/main" id="{2BE7AC5C-3F01-4DC3-93D9-8E29E247D048}"/>
                </a:ext>
              </a:extLst>
            </p:cNvPr>
            <p:cNvSpPr>
              <a:spLocks/>
            </p:cNvSpPr>
            <p:nvPr/>
          </p:nvSpPr>
          <p:spPr bwMode="auto">
            <a:xfrm>
              <a:off x="5561542" y="4842633"/>
              <a:ext cx="100526" cy="108504"/>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1" y="1"/>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5" name="Freeform 2200">
              <a:extLst>
                <a:ext uri="{FF2B5EF4-FFF2-40B4-BE49-F238E27FC236}">
                  <a16:creationId xmlns:a16="http://schemas.microsoft.com/office/drawing/2014/main" id="{4AA4D539-56CA-4929-BD9A-F902CBF0B2C2}"/>
                </a:ext>
              </a:extLst>
            </p:cNvPr>
            <p:cNvSpPr>
              <a:spLocks/>
            </p:cNvSpPr>
            <p:nvPr/>
          </p:nvSpPr>
          <p:spPr bwMode="auto">
            <a:xfrm>
              <a:off x="5638134" y="4735726"/>
              <a:ext cx="100526" cy="106909"/>
            </a:xfrm>
            <a:custGeom>
              <a:avLst/>
              <a:gdLst>
                <a:gd name="T0" fmla="*/ 12 w 13"/>
                <a:gd name="T1" fmla="*/ 7 h 14"/>
                <a:gd name="T2" fmla="*/ 3 w 13"/>
                <a:gd name="T3" fmla="*/ 10 h 14"/>
                <a:gd name="T4" fmla="*/ 6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2" y="12"/>
                    <a:pt x="6" y="14"/>
                    <a:pt x="3" y="10"/>
                  </a:cubicBezTo>
                  <a:cubicBezTo>
                    <a:pt x="0" y="7"/>
                    <a:pt x="1" y="1"/>
                    <a:pt x="6" y="0"/>
                  </a:cubicBezTo>
                  <a:cubicBezTo>
                    <a:pt x="11"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6" name="Freeform 2201">
              <a:extLst>
                <a:ext uri="{FF2B5EF4-FFF2-40B4-BE49-F238E27FC236}">
                  <a16:creationId xmlns:a16="http://schemas.microsoft.com/office/drawing/2014/main" id="{176395D2-94E7-4DFF-9D29-C04716B6B701}"/>
                </a:ext>
              </a:extLst>
            </p:cNvPr>
            <p:cNvSpPr>
              <a:spLocks/>
            </p:cNvSpPr>
            <p:nvPr/>
          </p:nvSpPr>
          <p:spPr bwMode="auto">
            <a:xfrm>
              <a:off x="5700364" y="4611265"/>
              <a:ext cx="100526" cy="108504"/>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6" y="14"/>
                    <a:pt x="3" y="10"/>
                  </a:cubicBezTo>
                  <a:cubicBezTo>
                    <a:pt x="0" y="7"/>
                    <a:pt x="1" y="1"/>
                    <a:pt x="7" y="0"/>
                  </a:cubicBezTo>
                  <a:cubicBezTo>
                    <a:pt x="11" y="0"/>
                    <a:pt x="13"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7" name="Freeform 2202">
              <a:extLst>
                <a:ext uri="{FF2B5EF4-FFF2-40B4-BE49-F238E27FC236}">
                  <a16:creationId xmlns:a16="http://schemas.microsoft.com/office/drawing/2014/main" id="{E714D678-5796-4CC0-A9E9-28CC63E4DE3D}"/>
                </a:ext>
              </a:extLst>
            </p:cNvPr>
            <p:cNvSpPr>
              <a:spLocks/>
            </p:cNvSpPr>
            <p:nvPr/>
          </p:nvSpPr>
          <p:spPr bwMode="auto">
            <a:xfrm>
              <a:off x="5208904" y="5172934"/>
              <a:ext cx="90952" cy="92548"/>
            </a:xfrm>
            <a:custGeom>
              <a:avLst/>
              <a:gdLst>
                <a:gd name="T0" fmla="*/ 12 w 12"/>
                <a:gd name="T1" fmla="*/ 5 h 12"/>
                <a:gd name="T2" fmla="*/ 4 w 12"/>
                <a:gd name="T3" fmla="*/ 9 h 12"/>
                <a:gd name="T4" fmla="*/ 6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2" y="10"/>
                    <a:pt x="8" y="12"/>
                    <a:pt x="4" y="9"/>
                  </a:cubicBezTo>
                  <a:cubicBezTo>
                    <a:pt x="0" y="6"/>
                    <a:pt x="1" y="0"/>
                    <a:pt x="6" y="0"/>
                  </a:cubicBezTo>
                  <a:cubicBezTo>
                    <a:pt x="10" y="0"/>
                    <a:pt x="12" y="3"/>
                    <a:pt x="12"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8" name="Freeform 2203">
              <a:extLst>
                <a:ext uri="{FF2B5EF4-FFF2-40B4-BE49-F238E27FC236}">
                  <a16:creationId xmlns:a16="http://schemas.microsoft.com/office/drawing/2014/main" id="{AEDCA4F3-15AA-45DA-B50F-6A64F1C9F458}"/>
                </a:ext>
              </a:extLst>
            </p:cNvPr>
            <p:cNvSpPr>
              <a:spLocks/>
            </p:cNvSpPr>
            <p:nvPr/>
          </p:nvSpPr>
          <p:spPr bwMode="auto">
            <a:xfrm>
              <a:off x="5339747" y="5204847"/>
              <a:ext cx="90952" cy="98930"/>
            </a:xfrm>
            <a:custGeom>
              <a:avLst/>
              <a:gdLst>
                <a:gd name="T0" fmla="*/ 12 w 12"/>
                <a:gd name="T1" fmla="*/ 6 h 13"/>
                <a:gd name="T2" fmla="*/ 3 w 12"/>
                <a:gd name="T3" fmla="*/ 10 h 13"/>
                <a:gd name="T4" fmla="*/ 5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1"/>
                    <a:pt x="5" y="0"/>
                  </a:cubicBezTo>
                  <a:cubicBezTo>
                    <a:pt x="9" y="0"/>
                    <a:pt x="11"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9" name="Freeform 2204">
              <a:extLst>
                <a:ext uri="{FF2B5EF4-FFF2-40B4-BE49-F238E27FC236}">
                  <a16:creationId xmlns:a16="http://schemas.microsoft.com/office/drawing/2014/main" id="{2461E234-41DF-4F8E-8109-F06138D70401}"/>
                </a:ext>
              </a:extLst>
            </p:cNvPr>
            <p:cNvSpPr>
              <a:spLocks/>
            </p:cNvSpPr>
            <p:nvPr/>
          </p:nvSpPr>
          <p:spPr bwMode="auto">
            <a:xfrm>
              <a:off x="5468995" y="5281438"/>
              <a:ext cx="92548" cy="100526"/>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0" name="Freeform 2205">
              <a:extLst>
                <a:ext uri="{FF2B5EF4-FFF2-40B4-BE49-F238E27FC236}">
                  <a16:creationId xmlns:a16="http://schemas.microsoft.com/office/drawing/2014/main" id="{9EC04AF5-0A0D-40EB-883D-F6B89FF537DE}"/>
                </a:ext>
              </a:extLst>
            </p:cNvPr>
            <p:cNvSpPr>
              <a:spLocks/>
            </p:cNvSpPr>
            <p:nvPr/>
          </p:nvSpPr>
          <p:spPr bwMode="auto">
            <a:xfrm>
              <a:off x="5722703" y="5619715"/>
              <a:ext cx="84569" cy="84569"/>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6" y="11"/>
                    <a:pt x="3" y="8"/>
                  </a:cubicBezTo>
                  <a:cubicBezTo>
                    <a:pt x="0" y="6"/>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1" name="Freeform 2206">
              <a:extLst>
                <a:ext uri="{FF2B5EF4-FFF2-40B4-BE49-F238E27FC236}">
                  <a16:creationId xmlns:a16="http://schemas.microsoft.com/office/drawing/2014/main" id="{115B2721-C4D2-4F6A-8761-63FFB7FF3DD9}"/>
                </a:ext>
              </a:extLst>
            </p:cNvPr>
            <p:cNvSpPr>
              <a:spLocks/>
            </p:cNvSpPr>
            <p:nvPr/>
          </p:nvSpPr>
          <p:spPr bwMode="auto">
            <a:xfrm>
              <a:off x="5839185" y="5665989"/>
              <a:ext cx="76591" cy="92548"/>
            </a:xfrm>
            <a:custGeom>
              <a:avLst/>
              <a:gdLst>
                <a:gd name="T0" fmla="*/ 10 w 10"/>
                <a:gd name="T1" fmla="*/ 6 h 12"/>
                <a:gd name="T2" fmla="*/ 2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5" y="12"/>
                    <a:pt x="2" y="9"/>
                  </a:cubicBezTo>
                  <a:cubicBezTo>
                    <a:pt x="0" y="6"/>
                    <a:pt x="1" y="1"/>
                    <a:pt x="5" y="0"/>
                  </a:cubicBezTo>
                  <a:cubicBezTo>
                    <a:pt x="9" y="1"/>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2" name="Freeform 2207">
              <a:extLst>
                <a:ext uri="{FF2B5EF4-FFF2-40B4-BE49-F238E27FC236}">
                  <a16:creationId xmlns:a16="http://schemas.microsoft.com/office/drawing/2014/main" id="{192E64C9-B514-4AFD-A392-B5ACFD0ECB56}"/>
                </a:ext>
              </a:extLst>
            </p:cNvPr>
            <p:cNvSpPr>
              <a:spLocks/>
            </p:cNvSpPr>
            <p:nvPr/>
          </p:nvSpPr>
          <p:spPr bwMode="auto">
            <a:xfrm>
              <a:off x="5885459" y="5796832"/>
              <a:ext cx="76591" cy="84569"/>
            </a:xfrm>
            <a:custGeom>
              <a:avLst/>
              <a:gdLst>
                <a:gd name="T0" fmla="*/ 10 w 10"/>
                <a:gd name="T1" fmla="*/ 5 h 11"/>
                <a:gd name="T2" fmla="*/ 2 w 10"/>
                <a:gd name="T3" fmla="*/ 7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5" y="11"/>
                    <a:pt x="2" y="7"/>
                  </a:cubicBezTo>
                  <a:cubicBezTo>
                    <a:pt x="0" y="5"/>
                    <a:pt x="1" y="0"/>
                    <a:pt x="5"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3" name="Freeform 2208">
              <a:extLst>
                <a:ext uri="{FF2B5EF4-FFF2-40B4-BE49-F238E27FC236}">
                  <a16:creationId xmlns:a16="http://schemas.microsoft.com/office/drawing/2014/main" id="{8F8E7EBF-25D4-48AE-BCBE-4532D3149A45}"/>
                </a:ext>
              </a:extLst>
            </p:cNvPr>
            <p:cNvSpPr>
              <a:spLocks/>
            </p:cNvSpPr>
            <p:nvPr/>
          </p:nvSpPr>
          <p:spPr bwMode="auto">
            <a:xfrm>
              <a:off x="5776955" y="5758537"/>
              <a:ext cx="76591" cy="92548"/>
            </a:xfrm>
            <a:custGeom>
              <a:avLst/>
              <a:gdLst>
                <a:gd name="T0" fmla="*/ 10 w 10"/>
                <a:gd name="T1" fmla="*/ 6 h 12"/>
                <a:gd name="T2" fmla="*/ 3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6" y="12"/>
                    <a:pt x="3" y="9"/>
                  </a:cubicBezTo>
                  <a:cubicBezTo>
                    <a:pt x="0" y="6"/>
                    <a:pt x="0" y="1"/>
                    <a:pt x="5" y="0"/>
                  </a:cubicBezTo>
                  <a:cubicBezTo>
                    <a:pt x="8" y="1"/>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4" name="Freeform 2209">
              <a:extLst>
                <a:ext uri="{FF2B5EF4-FFF2-40B4-BE49-F238E27FC236}">
                  <a16:creationId xmlns:a16="http://schemas.microsoft.com/office/drawing/2014/main" id="{C8BD6EED-3106-4966-9DE0-6F84D20DDF34}"/>
                </a:ext>
              </a:extLst>
            </p:cNvPr>
            <p:cNvSpPr>
              <a:spLocks/>
            </p:cNvSpPr>
            <p:nvPr/>
          </p:nvSpPr>
          <p:spPr bwMode="auto">
            <a:xfrm>
              <a:off x="6191824" y="5819172"/>
              <a:ext cx="78187" cy="84569"/>
            </a:xfrm>
            <a:custGeom>
              <a:avLst/>
              <a:gdLst>
                <a:gd name="T0" fmla="*/ 10 w 10"/>
                <a:gd name="T1" fmla="*/ 5 h 11"/>
                <a:gd name="T2" fmla="*/ 2 w 10"/>
                <a:gd name="T3" fmla="*/ 8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4" y="11"/>
                    <a:pt x="2" y="8"/>
                  </a:cubicBezTo>
                  <a:cubicBezTo>
                    <a:pt x="0" y="5"/>
                    <a:pt x="2" y="0"/>
                    <a:pt x="6" y="0"/>
                  </a:cubicBezTo>
                  <a:cubicBezTo>
                    <a:pt x="9"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5" name="Freeform 2210">
              <a:extLst>
                <a:ext uri="{FF2B5EF4-FFF2-40B4-BE49-F238E27FC236}">
                  <a16:creationId xmlns:a16="http://schemas.microsoft.com/office/drawing/2014/main" id="{E875CB83-E389-45E0-86E1-2BAD8FB1B739}"/>
                </a:ext>
              </a:extLst>
            </p:cNvPr>
            <p:cNvSpPr>
              <a:spLocks/>
            </p:cNvSpPr>
            <p:nvPr/>
          </p:nvSpPr>
          <p:spPr bwMode="auto">
            <a:xfrm>
              <a:off x="6084915" y="5804811"/>
              <a:ext cx="76591" cy="84569"/>
            </a:xfrm>
            <a:custGeom>
              <a:avLst/>
              <a:gdLst>
                <a:gd name="T0" fmla="*/ 10 w 10"/>
                <a:gd name="T1" fmla="*/ 6 h 11"/>
                <a:gd name="T2" fmla="*/ 2 w 10"/>
                <a:gd name="T3" fmla="*/ 8 h 11"/>
                <a:gd name="T4" fmla="*/ 5 w 10"/>
                <a:gd name="T5" fmla="*/ 0 h 11"/>
                <a:gd name="T6" fmla="*/ 10 w 10"/>
                <a:gd name="T7" fmla="*/ 6 h 11"/>
              </a:gdLst>
              <a:ahLst/>
              <a:cxnLst>
                <a:cxn ang="0">
                  <a:pos x="T0" y="T1"/>
                </a:cxn>
                <a:cxn ang="0">
                  <a:pos x="T2" y="T3"/>
                </a:cxn>
                <a:cxn ang="0">
                  <a:pos x="T4" y="T5"/>
                </a:cxn>
                <a:cxn ang="0">
                  <a:pos x="T6" y="T7"/>
                </a:cxn>
              </a:cxnLst>
              <a:rect l="0" t="0" r="r" b="b"/>
              <a:pathLst>
                <a:path w="10" h="11">
                  <a:moveTo>
                    <a:pt x="10" y="6"/>
                  </a:moveTo>
                  <a:cubicBezTo>
                    <a:pt x="9" y="10"/>
                    <a:pt x="4" y="11"/>
                    <a:pt x="2" y="8"/>
                  </a:cubicBezTo>
                  <a:cubicBezTo>
                    <a:pt x="0" y="5"/>
                    <a:pt x="1" y="1"/>
                    <a:pt x="5" y="0"/>
                  </a:cubicBezTo>
                  <a:cubicBezTo>
                    <a:pt x="9" y="1"/>
                    <a:pt x="10"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6" name="Freeform 2211">
              <a:extLst>
                <a:ext uri="{FF2B5EF4-FFF2-40B4-BE49-F238E27FC236}">
                  <a16:creationId xmlns:a16="http://schemas.microsoft.com/office/drawing/2014/main" id="{ABDD817B-FE3D-4090-8670-138508E074FD}"/>
                </a:ext>
              </a:extLst>
            </p:cNvPr>
            <p:cNvSpPr>
              <a:spLocks/>
            </p:cNvSpPr>
            <p:nvPr/>
          </p:nvSpPr>
          <p:spPr bwMode="auto">
            <a:xfrm>
              <a:off x="5984389" y="5772898"/>
              <a:ext cx="84569" cy="86165"/>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6" y="11"/>
                    <a:pt x="3" y="8"/>
                  </a:cubicBezTo>
                  <a:cubicBezTo>
                    <a:pt x="0" y="5"/>
                    <a:pt x="2" y="0"/>
                    <a:pt x="6"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7" name="Freeform 2212">
              <a:extLst>
                <a:ext uri="{FF2B5EF4-FFF2-40B4-BE49-F238E27FC236}">
                  <a16:creationId xmlns:a16="http://schemas.microsoft.com/office/drawing/2014/main" id="{7B3093C7-F369-45CA-AFC9-1667FB1B5B05}"/>
                </a:ext>
              </a:extLst>
            </p:cNvPr>
            <p:cNvSpPr>
              <a:spLocks/>
            </p:cNvSpPr>
            <p:nvPr/>
          </p:nvSpPr>
          <p:spPr bwMode="auto">
            <a:xfrm>
              <a:off x="5938116" y="5650033"/>
              <a:ext cx="84569" cy="9254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9"/>
                  </a:cubicBezTo>
                  <a:cubicBezTo>
                    <a:pt x="0" y="6"/>
                    <a:pt x="2" y="1"/>
                    <a:pt x="6" y="0"/>
                  </a:cubicBezTo>
                  <a:cubicBezTo>
                    <a:pt x="10" y="1"/>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8" name="Freeform 2213">
              <a:extLst>
                <a:ext uri="{FF2B5EF4-FFF2-40B4-BE49-F238E27FC236}">
                  <a16:creationId xmlns:a16="http://schemas.microsoft.com/office/drawing/2014/main" id="{1B2AC1D8-76F7-402B-83E0-EB6A924331CF}"/>
                </a:ext>
              </a:extLst>
            </p:cNvPr>
            <p:cNvSpPr>
              <a:spLocks/>
            </p:cNvSpPr>
            <p:nvPr/>
          </p:nvSpPr>
          <p:spPr bwMode="auto">
            <a:xfrm>
              <a:off x="6054598" y="5681946"/>
              <a:ext cx="84569" cy="90952"/>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3" y="8"/>
                  </a:cubicBezTo>
                  <a:cubicBezTo>
                    <a:pt x="0" y="6"/>
                    <a:pt x="2" y="1"/>
                    <a:pt x="6" y="0"/>
                  </a:cubicBezTo>
                  <a:cubicBezTo>
                    <a:pt x="10" y="0"/>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69" name="Freeform 2214">
              <a:extLst>
                <a:ext uri="{FF2B5EF4-FFF2-40B4-BE49-F238E27FC236}">
                  <a16:creationId xmlns:a16="http://schemas.microsoft.com/office/drawing/2014/main" id="{6DD184FB-3FCC-4AA1-AA1B-8A598994A798}"/>
                </a:ext>
              </a:extLst>
            </p:cNvPr>
            <p:cNvSpPr>
              <a:spLocks/>
            </p:cNvSpPr>
            <p:nvPr/>
          </p:nvSpPr>
          <p:spPr bwMode="auto">
            <a:xfrm>
              <a:off x="6161506" y="5704285"/>
              <a:ext cx="84569" cy="84569"/>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3" y="8"/>
                  </a:cubicBezTo>
                  <a:cubicBezTo>
                    <a:pt x="0" y="5"/>
                    <a:pt x="2" y="0"/>
                    <a:pt x="6"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0" name="Freeform 2215">
              <a:extLst>
                <a:ext uri="{FF2B5EF4-FFF2-40B4-BE49-F238E27FC236}">
                  <a16:creationId xmlns:a16="http://schemas.microsoft.com/office/drawing/2014/main" id="{0FBF4A1E-04B4-4F3D-B106-87E5A1453D52}"/>
                </a:ext>
              </a:extLst>
            </p:cNvPr>
            <p:cNvSpPr>
              <a:spLocks/>
            </p:cNvSpPr>
            <p:nvPr/>
          </p:nvSpPr>
          <p:spPr bwMode="auto">
            <a:xfrm>
              <a:off x="6276393" y="5734602"/>
              <a:ext cx="84569" cy="9254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10" y="10"/>
                    <a:pt x="5" y="12"/>
                    <a:pt x="2" y="8"/>
                  </a:cubicBezTo>
                  <a:cubicBezTo>
                    <a:pt x="0" y="5"/>
                    <a:pt x="2" y="1"/>
                    <a:pt x="6" y="0"/>
                  </a:cubicBezTo>
                  <a:cubicBezTo>
                    <a:pt x="10" y="0"/>
                    <a:pt x="11"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1" name="Freeform 2216">
              <a:extLst>
                <a:ext uri="{FF2B5EF4-FFF2-40B4-BE49-F238E27FC236}">
                  <a16:creationId xmlns:a16="http://schemas.microsoft.com/office/drawing/2014/main" id="{1DCD1E02-1E87-40FB-B177-DCE565064996}"/>
                </a:ext>
              </a:extLst>
            </p:cNvPr>
            <p:cNvSpPr>
              <a:spLocks/>
            </p:cNvSpPr>
            <p:nvPr/>
          </p:nvSpPr>
          <p:spPr bwMode="auto">
            <a:xfrm>
              <a:off x="6384897" y="5720241"/>
              <a:ext cx="84569" cy="84569"/>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5" y="11"/>
                    <a:pt x="2" y="8"/>
                  </a:cubicBezTo>
                  <a:cubicBezTo>
                    <a:pt x="0" y="5"/>
                    <a:pt x="2" y="0"/>
                    <a:pt x="7"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2" name="Freeform 2217">
              <a:extLst>
                <a:ext uri="{FF2B5EF4-FFF2-40B4-BE49-F238E27FC236}">
                  <a16:creationId xmlns:a16="http://schemas.microsoft.com/office/drawing/2014/main" id="{F617A36C-0229-45B0-88F9-31D1D35559B1}"/>
                </a:ext>
              </a:extLst>
            </p:cNvPr>
            <p:cNvSpPr>
              <a:spLocks/>
            </p:cNvSpPr>
            <p:nvPr/>
          </p:nvSpPr>
          <p:spPr bwMode="auto">
            <a:xfrm>
              <a:off x="6439149" y="5603759"/>
              <a:ext cx="84569" cy="9254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9" y="10"/>
                    <a:pt x="4" y="12"/>
                    <a:pt x="2" y="8"/>
                  </a:cubicBezTo>
                  <a:cubicBezTo>
                    <a:pt x="0" y="5"/>
                    <a:pt x="2" y="0"/>
                    <a:pt x="6" y="0"/>
                  </a:cubicBezTo>
                  <a:cubicBezTo>
                    <a:pt x="10" y="0"/>
                    <a:pt x="11" y="3"/>
                    <a:pt x="10"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3" name="Freeform 2218">
              <a:extLst>
                <a:ext uri="{FF2B5EF4-FFF2-40B4-BE49-F238E27FC236}">
                  <a16:creationId xmlns:a16="http://schemas.microsoft.com/office/drawing/2014/main" id="{33B62B9A-9CE4-4F26-BB46-85BC8C49A74B}"/>
                </a:ext>
              </a:extLst>
            </p:cNvPr>
            <p:cNvSpPr>
              <a:spLocks/>
            </p:cNvSpPr>
            <p:nvPr/>
          </p:nvSpPr>
          <p:spPr bwMode="auto">
            <a:xfrm>
              <a:off x="6423193" y="5480894"/>
              <a:ext cx="84569" cy="92548"/>
            </a:xfrm>
            <a:custGeom>
              <a:avLst/>
              <a:gdLst>
                <a:gd name="T0" fmla="*/ 11 w 11"/>
                <a:gd name="T1" fmla="*/ 6 h 12"/>
                <a:gd name="T2" fmla="*/ 2 w 11"/>
                <a:gd name="T3" fmla="*/ 9 h 12"/>
                <a:gd name="T4" fmla="*/ 7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6"/>
                    <a:pt x="2" y="0"/>
                    <a:pt x="7" y="0"/>
                  </a:cubicBezTo>
                  <a:cubicBezTo>
                    <a:pt x="11" y="0"/>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4" name="Freeform 2219">
              <a:extLst>
                <a:ext uri="{FF2B5EF4-FFF2-40B4-BE49-F238E27FC236}">
                  <a16:creationId xmlns:a16="http://schemas.microsoft.com/office/drawing/2014/main" id="{E705774E-F11F-45B9-8BEE-30F031B9E2DC}"/>
                </a:ext>
              </a:extLst>
            </p:cNvPr>
            <p:cNvSpPr>
              <a:spLocks/>
            </p:cNvSpPr>
            <p:nvPr/>
          </p:nvSpPr>
          <p:spPr bwMode="auto">
            <a:xfrm>
              <a:off x="6368941" y="5381964"/>
              <a:ext cx="84569" cy="90952"/>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5"/>
                    <a:pt x="2" y="0"/>
                    <a:pt x="6" y="0"/>
                  </a:cubicBezTo>
                  <a:cubicBezTo>
                    <a:pt x="10"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5" name="Freeform 2220">
              <a:extLst>
                <a:ext uri="{FF2B5EF4-FFF2-40B4-BE49-F238E27FC236}">
                  <a16:creationId xmlns:a16="http://schemas.microsoft.com/office/drawing/2014/main" id="{3CE963E7-D777-40A9-9B04-5713E4954977}"/>
                </a:ext>
              </a:extLst>
            </p:cNvPr>
            <p:cNvSpPr>
              <a:spLocks/>
            </p:cNvSpPr>
            <p:nvPr/>
          </p:nvSpPr>
          <p:spPr bwMode="auto">
            <a:xfrm>
              <a:off x="6499784" y="5366007"/>
              <a:ext cx="92548" cy="92548"/>
            </a:xfrm>
            <a:custGeom>
              <a:avLst/>
              <a:gdLst>
                <a:gd name="T0" fmla="*/ 12 w 12"/>
                <a:gd name="T1" fmla="*/ 6 h 12"/>
                <a:gd name="T2" fmla="*/ 2 w 12"/>
                <a:gd name="T3" fmla="*/ 8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2" y="8"/>
                  </a:cubicBezTo>
                  <a:cubicBezTo>
                    <a:pt x="0" y="5"/>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6" name="Freeform 2221">
              <a:extLst>
                <a:ext uri="{FF2B5EF4-FFF2-40B4-BE49-F238E27FC236}">
                  <a16:creationId xmlns:a16="http://schemas.microsoft.com/office/drawing/2014/main" id="{79A4A6AE-B06A-441D-BFCB-1A3250C264BD}"/>
                </a:ext>
              </a:extLst>
            </p:cNvPr>
            <p:cNvSpPr>
              <a:spLocks/>
            </p:cNvSpPr>
            <p:nvPr/>
          </p:nvSpPr>
          <p:spPr bwMode="auto">
            <a:xfrm>
              <a:off x="6614671" y="5281438"/>
              <a:ext cx="92548" cy="100526"/>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5" y="13"/>
                    <a:pt x="2" y="9"/>
                  </a:cubicBezTo>
                  <a:cubicBezTo>
                    <a:pt x="0" y="6"/>
                    <a:pt x="2" y="0"/>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7" name="Freeform 2222">
              <a:extLst>
                <a:ext uri="{FF2B5EF4-FFF2-40B4-BE49-F238E27FC236}">
                  <a16:creationId xmlns:a16="http://schemas.microsoft.com/office/drawing/2014/main" id="{A969F64D-0802-4D08-AE33-8C67FC1492D1}"/>
                </a:ext>
              </a:extLst>
            </p:cNvPr>
            <p:cNvSpPr>
              <a:spLocks/>
            </p:cNvSpPr>
            <p:nvPr/>
          </p:nvSpPr>
          <p:spPr bwMode="auto">
            <a:xfrm>
              <a:off x="6660945" y="5150594"/>
              <a:ext cx="92548" cy="100526"/>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5"/>
                    <a:pt x="2" y="0"/>
                    <a:pt x="7" y="0"/>
                  </a:cubicBezTo>
                  <a:cubicBezTo>
                    <a:pt x="11"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8" name="Freeform 2223">
              <a:extLst>
                <a:ext uri="{FF2B5EF4-FFF2-40B4-BE49-F238E27FC236}">
                  <a16:creationId xmlns:a16="http://schemas.microsoft.com/office/drawing/2014/main" id="{BAA5E614-8C63-434E-908F-240D29B88F65}"/>
                </a:ext>
              </a:extLst>
            </p:cNvPr>
            <p:cNvSpPr>
              <a:spLocks/>
            </p:cNvSpPr>
            <p:nvPr/>
          </p:nvSpPr>
          <p:spPr bwMode="auto">
            <a:xfrm>
              <a:off x="6431171" y="5134638"/>
              <a:ext cx="92548" cy="100526"/>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79" name="Freeform 2224">
              <a:extLst>
                <a:ext uri="{FF2B5EF4-FFF2-40B4-BE49-F238E27FC236}">
                  <a16:creationId xmlns:a16="http://schemas.microsoft.com/office/drawing/2014/main" id="{3E715EEB-1BE0-4015-8BFD-922C6937CC12}"/>
                </a:ext>
              </a:extLst>
            </p:cNvPr>
            <p:cNvSpPr>
              <a:spLocks/>
            </p:cNvSpPr>
            <p:nvPr/>
          </p:nvSpPr>
          <p:spPr bwMode="auto">
            <a:xfrm>
              <a:off x="6546058" y="5188890"/>
              <a:ext cx="92548" cy="100526"/>
            </a:xfrm>
            <a:custGeom>
              <a:avLst/>
              <a:gdLst>
                <a:gd name="T0" fmla="*/ 12 w 12"/>
                <a:gd name="T1" fmla="*/ 7 h 13"/>
                <a:gd name="T2" fmla="*/ 2 w 12"/>
                <a:gd name="T3" fmla="*/ 10 h 13"/>
                <a:gd name="T4" fmla="*/ 7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11" y="11"/>
                    <a:pt x="5" y="13"/>
                    <a:pt x="2" y="10"/>
                  </a:cubicBezTo>
                  <a:cubicBezTo>
                    <a:pt x="0" y="6"/>
                    <a:pt x="2" y="1"/>
                    <a:pt x="7" y="0"/>
                  </a:cubicBezTo>
                  <a:cubicBezTo>
                    <a:pt x="11" y="1"/>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0" name="Freeform 2225">
              <a:extLst>
                <a:ext uri="{FF2B5EF4-FFF2-40B4-BE49-F238E27FC236}">
                  <a16:creationId xmlns:a16="http://schemas.microsoft.com/office/drawing/2014/main" id="{A8C0E6A1-F26A-4041-99B9-052298991D56}"/>
                </a:ext>
              </a:extLst>
            </p:cNvPr>
            <p:cNvSpPr>
              <a:spLocks/>
            </p:cNvSpPr>
            <p:nvPr/>
          </p:nvSpPr>
          <p:spPr bwMode="auto">
            <a:xfrm>
              <a:off x="6431171" y="5265481"/>
              <a:ext cx="92548" cy="9254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3" y="9"/>
                  </a:cubicBezTo>
                  <a:cubicBezTo>
                    <a:pt x="0" y="5"/>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1" name="Freeform 2226">
              <a:extLst>
                <a:ext uri="{FF2B5EF4-FFF2-40B4-BE49-F238E27FC236}">
                  <a16:creationId xmlns:a16="http://schemas.microsoft.com/office/drawing/2014/main" id="{333738BB-D356-4948-B920-7C6C395D4F93}"/>
                </a:ext>
              </a:extLst>
            </p:cNvPr>
            <p:cNvSpPr>
              <a:spLocks/>
            </p:cNvSpPr>
            <p:nvPr/>
          </p:nvSpPr>
          <p:spPr bwMode="auto">
            <a:xfrm>
              <a:off x="6246076" y="5366007"/>
              <a:ext cx="92548" cy="100526"/>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0"/>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2" name="Freeform 2227">
              <a:extLst>
                <a:ext uri="{FF2B5EF4-FFF2-40B4-BE49-F238E27FC236}">
                  <a16:creationId xmlns:a16="http://schemas.microsoft.com/office/drawing/2014/main" id="{838DBFCF-3857-4556-9E8F-120A04181699}"/>
                </a:ext>
              </a:extLst>
            </p:cNvPr>
            <p:cNvSpPr>
              <a:spLocks/>
            </p:cNvSpPr>
            <p:nvPr/>
          </p:nvSpPr>
          <p:spPr bwMode="auto">
            <a:xfrm>
              <a:off x="6314689" y="5251120"/>
              <a:ext cx="92548" cy="98930"/>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2" y="0"/>
                    <a:pt x="7" y="0"/>
                  </a:cubicBezTo>
                  <a:cubicBezTo>
                    <a:pt x="11"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3" name="Freeform 2228">
              <a:extLst>
                <a:ext uri="{FF2B5EF4-FFF2-40B4-BE49-F238E27FC236}">
                  <a16:creationId xmlns:a16="http://schemas.microsoft.com/office/drawing/2014/main" id="{21B7E5BA-6FA2-48AC-A131-4878BE0F405B}"/>
                </a:ext>
              </a:extLst>
            </p:cNvPr>
            <p:cNvSpPr>
              <a:spLocks/>
            </p:cNvSpPr>
            <p:nvPr/>
          </p:nvSpPr>
          <p:spPr bwMode="auto">
            <a:xfrm>
              <a:off x="6308306" y="5120277"/>
              <a:ext cx="90952" cy="98930"/>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3" y="9"/>
                  </a:cubicBezTo>
                  <a:cubicBezTo>
                    <a:pt x="0" y="6"/>
                    <a:pt x="2" y="0"/>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4" name="Freeform 2229">
              <a:extLst>
                <a:ext uri="{FF2B5EF4-FFF2-40B4-BE49-F238E27FC236}">
                  <a16:creationId xmlns:a16="http://schemas.microsoft.com/office/drawing/2014/main" id="{44EAF9A3-5151-4470-A26A-75FE9719149E}"/>
                </a:ext>
              </a:extLst>
            </p:cNvPr>
            <p:cNvSpPr>
              <a:spLocks/>
            </p:cNvSpPr>
            <p:nvPr/>
          </p:nvSpPr>
          <p:spPr bwMode="auto">
            <a:xfrm>
              <a:off x="6169485" y="5112299"/>
              <a:ext cx="100526"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5" name="Freeform 2230">
              <a:extLst>
                <a:ext uri="{FF2B5EF4-FFF2-40B4-BE49-F238E27FC236}">
                  <a16:creationId xmlns:a16="http://schemas.microsoft.com/office/drawing/2014/main" id="{D621DC37-F2DC-411D-9854-6EA7F9BB1D4B}"/>
                </a:ext>
              </a:extLst>
            </p:cNvPr>
            <p:cNvSpPr>
              <a:spLocks/>
            </p:cNvSpPr>
            <p:nvPr/>
          </p:nvSpPr>
          <p:spPr bwMode="auto">
            <a:xfrm>
              <a:off x="6068959" y="5196868"/>
              <a:ext cx="92548" cy="9254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1"/>
                    <a:pt x="6" y="12"/>
                    <a:pt x="3" y="9"/>
                  </a:cubicBezTo>
                  <a:cubicBezTo>
                    <a:pt x="0" y="6"/>
                    <a:pt x="2" y="0"/>
                    <a:pt x="7" y="0"/>
                  </a:cubicBezTo>
                  <a:cubicBezTo>
                    <a:pt x="11"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6" name="Freeform 2231">
              <a:extLst>
                <a:ext uri="{FF2B5EF4-FFF2-40B4-BE49-F238E27FC236}">
                  <a16:creationId xmlns:a16="http://schemas.microsoft.com/office/drawing/2014/main" id="{44BABAA9-FE15-4692-B2D1-9D2AAD1580AD}"/>
                </a:ext>
              </a:extLst>
            </p:cNvPr>
            <p:cNvSpPr>
              <a:spLocks/>
            </p:cNvSpPr>
            <p:nvPr/>
          </p:nvSpPr>
          <p:spPr bwMode="auto">
            <a:xfrm>
              <a:off x="5992368" y="5303777"/>
              <a:ext cx="92548" cy="100526"/>
            </a:xfrm>
            <a:custGeom>
              <a:avLst/>
              <a:gdLst>
                <a:gd name="T0" fmla="*/ 11 w 12"/>
                <a:gd name="T1" fmla="*/ 6 h 13"/>
                <a:gd name="T2" fmla="*/ 2 w 12"/>
                <a:gd name="T3" fmla="*/ 9 h 13"/>
                <a:gd name="T4" fmla="*/ 6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1" y="0"/>
                    <a:pt x="6" y="0"/>
                  </a:cubicBezTo>
                  <a:cubicBezTo>
                    <a:pt x="10"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7" name="Freeform 2232">
              <a:extLst>
                <a:ext uri="{FF2B5EF4-FFF2-40B4-BE49-F238E27FC236}">
                  <a16:creationId xmlns:a16="http://schemas.microsoft.com/office/drawing/2014/main" id="{6C3289BC-3495-4539-A83B-14A264D291DD}"/>
                </a:ext>
              </a:extLst>
            </p:cNvPr>
            <p:cNvSpPr>
              <a:spLocks/>
            </p:cNvSpPr>
            <p:nvPr/>
          </p:nvSpPr>
          <p:spPr bwMode="auto">
            <a:xfrm>
              <a:off x="5869503" y="5289416"/>
              <a:ext cx="84569" cy="92548"/>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6" y="0"/>
                  </a:cubicBezTo>
                  <a:cubicBezTo>
                    <a:pt x="10"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8" name="Freeform 2233">
              <a:extLst>
                <a:ext uri="{FF2B5EF4-FFF2-40B4-BE49-F238E27FC236}">
                  <a16:creationId xmlns:a16="http://schemas.microsoft.com/office/drawing/2014/main" id="{708B8AFF-D4D5-4651-8E88-36BCF76623EE}"/>
                </a:ext>
              </a:extLst>
            </p:cNvPr>
            <p:cNvSpPr>
              <a:spLocks/>
            </p:cNvSpPr>
            <p:nvPr/>
          </p:nvSpPr>
          <p:spPr bwMode="auto">
            <a:xfrm>
              <a:off x="5692386" y="5381964"/>
              <a:ext cx="84569" cy="90952"/>
            </a:xfrm>
            <a:custGeom>
              <a:avLst/>
              <a:gdLst>
                <a:gd name="T0" fmla="*/ 11 w 11"/>
                <a:gd name="T1" fmla="*/ 5 h 12"/>
                <a:gd name="T2" fmla="*/ 2 w 11"/>
                <a:gd name="T3" fmla="*/ 8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2" y="8"/>
                  </a:cubicBezTo>
                  <a:cubicBezTo>
                    <a:pt x="0" y="5"/>
                    <a:pt x="1" y="0"/>
                    <a:pt x="5"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89" name="Freeform 2234">
              <a:extLst>
                <a:ext uri="{FF2B5EF4-FFF2-40B4-BE49-F238E27FC236}">
                  <a16:creationId xmlns:a16="http://schemas.microsoft.com/office/drawing/2014/main" id="{B6520D1D-601D-4582-AB8E-421F75E44927}"/>
                </a:ext>
              </a:extLst>
            </p:cNvPr>
            <p:cNvSpPr>
              <a:spLocks/>
            </p:cNvSpPr>
            <p:nvPr/>
          </p:nvSpPr>
          <p:spPr bwMode="auto">
            <a:xfrm>
              <a:off x="5738659" y="5273459"/>
              <a:ext cx="92548" cy="100526"/>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0" name="Freeform 2235">
              <a:extLst>
                <a:ext uri="{FF2B5EF4-FFF2-40B4-BE49-F238E27FC236}">
                  <a16:creationId xmlns:a16="http://schemas.microsoft.com/office/drawing/2014/main" id="{7B850279-3ADA-49E2-BB8B-4ECD537E8A9B}"/>
                </a:ext>
              </a:extLst>
            </p:cNvPr>
            <p:cNvSpPr>
              <a:spLocks/>
            </p:cNvSpPr>
            <p:nvPr/>
          </p:nvSpPr>
          <p:spPr bwMode="auto">
            <a:xfrm>
              <a:off x="5678025" y="5158573"/>
              <a:ext cx="98930" cy="92548"/>
            </a:xfrm>
            <a:custGeom>
              <a:avLst/>
              <a:gdLst>
                <a:gd name="T0" fmla="*/ 13 w 13"/>
                <a:gd name="T1" fmla="*/ 6 h 12"/>
                <a:gd name="T2" fmla="*/ 3 w 13"/>
                <a:gd name="T3" fmla="*/ 9 h 12"/>
                <a:gd name="T4" fmla="*/ 7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7" y="12"/>
                    <a:pt x="3" y="9"/>
                  </a:cubicBezTo>
                  <a:cubicBezTo>
                    <a:pt x="0" y="6"/>
                    <a:pt x="2" y="0"/>
                    <a:pt x="7"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1" name="Freeform 2236">
              <a:extLst>
                <a:ext uri="{FF2B5EF4-FFF2-40B4-BE49-F238E27FC236}">
                  <a16:creationId xmlns:a16="http://schemas.microsoft.com/office/drawing/2014/main" id="{3379BD6C-CC44-444F-BDE7-0A2E5BBBDB60}"/>
                </a:ext>
              </a:extLst>
            </p:cNvPr>
            <p:cNvSpPr>
              <a:spLocks/>
            </p:cNvSpPr>
            <p:nvPr/>
          </p:nvSpPr>
          <p:spPr bwMode="auto">
            <a:xfrm>
              <a:off x="5746638" y="5050069"/>
              <a:ext cx="92548" cy="100526"/>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2" name="Freeform 2237">
              <a:extLst>
                <a:ext uri="{FF2B5EF4-FFF2-40B4-BE49-F238E27FC236}">
                  <a16:creationId xmlns:a16="http://schemas.microsoft.com/office/drawing/2014/main" id="{BA09A22C-FA78-48E1-A98C-4BBC81764280}"/>
                </a:ext>
              </a:extLst>
            </p:cNvPr>
            <p:cNvSpPr>
              <a:spLocks/>
            </p:cNvSpPr>
            <p:nvPr/>
          </p:nvSpPr>
          <p:spPr bwMode="auto">
            <a:xfrm>
              <a:off x="5585477" y="5227186"/>
              <a:ext cx="92548" cy="100526"/>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9"/>
                  </a:cubicBezTo>
                  <a:cubicBezTo>
                    <a:pt x="0" y="6"/>
                    <a:pt x="1" y="1"/>
                    <a:pt x="6"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3" name="Freeform 2238">
              <a:extLst>
                <a:ext uri="{FF2B5EF4-FFF2-40B4-BE49-F238E27FC236}">
                  <a16:creationId xmlns:a16="http://schemas.microsoft.com/office/drawing/2014/main" id="{8A55B5F4-89F4-4EF8-9DD7-C5BF5F381FCC}"/>
                </a:ext>
              </a:extLst>
            </p:cNvPr>
            <p:cNvSpPr>
              <a:spLocks/>
            </p:cNvSpPr>
            <p:nvPr/>
          </p:nvSpPr>
          <p:spPr bwMode="auto">
            <a:xfrm>
              <a:off x="5585477" y="5066025"/>
              <a:ext cx="92548" cy="100526"/>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6" y="0"/>
                  </a:cubicBezTo>
                  <a:cubicBezTo>
                    <a:pt x="10"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4" name="Freeform 2239">
              <a:extLst>
                <a:ext uri="{FF2B5EF4-FFF2-40B4-BE49-F238E27FC236}">
                  <a16:creationId xmlns:a16="http://schemas.microsoft.com/office/drawing/2014/main" id="{2EF8409E-2C95-400B-BDE3-E75B0253C035}"/>
                </a:ext>
              </a:extLst>
            </p:cNvPr>
            <p:cNvSpPr>
              <a:spLocks/>
            </p:cNvSpPr>
            <p:nvPr/>
          </p:nvSpPr>
          <p:spPr bwMode="auto">
            <a:xfrm>
              <a:off x="5662068" y="4943160"/>
              <a:ext cx="100526" cy="106909"/>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2" y="11"/>
                    <a:pt x="6" y="14"/>
                    <a:pt x="3" y="10"/>
                  </a:cubicBezTo>
                  <a:cubicBezTo>
                    <a:pt x="0" y="6"/>
                    <a:pt x="1" y="0"/>
                    <a:pt x="6" y="0"/>
                  </a:cubicBezTo>
                  <a:cubicBezTo>
                    <a:pt x="11"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5" name="Freeform 2240">
              <a:extLst>
                <a:ext uri="{FF2B5EF4-FFF2-40B4-BE49-F238E27FC236}">
                  <a16:creationId xmlns:a16="http://schemas.microsoft.com/office/drawing/2014/main" id="{C0BF8369-E18A-4403-B9C1-0ED353E19642}"/>
                </a:ext>
              </a:extLst>
            </p:cNvPr>
            <p:cNvSpPr>
              <a:spLocks/>
            </p:cNvSpPr>
            <p:nvPr/>
          </p:nvSpPr>
          <p:spPr bwMode="auto">
            <a:xfrm>
              <a:off x="5823229" y="5172934"/>
              <a:ext cx="92548" cy="100526"/>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6" name="Freeform 2241">
              <a:extLst>
                <a:ext uri="{FF2B5EF4-FFF2-40B4-BE49-F238E27FC236}">
                  <a16:creationId xmlns:a16="http://schemas.microsoft.com/office/drawing/2014/main" id="{8E8394C1-2578-4ED2-A82B-9EF98256735D}"/>
                </a:ext>
              </a:extLst>
            </p:cNvPr>
            <p:cNvSpPr>
              <a:spLocks/>
            </p:cNvSpPr>
            <p:nvPr/>
          </p:nvSpPr>
          <p:spPr bwMode="auto">
            <a:xfrm>
              <a:off x="5891842" y="5050069"/>
              <a:ext cx="100526" cy="100526"/>
            </a:xfrm>
            <a:custGeom>
              <a:avLst/>
              <a:gdLst>
                <a:gd name="T0" fmla="*/ 12 w 13"/>
                <a:gd name="T1" fmla="*/ 6 h 13"/>
                <a:gd name="T2" fmla="*/ 3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9"/>
                  </a:cubicBezTo>
                  <a:cubicBezTo>
                    <a:pt x="0" y="6"/>
                    <a:pt x="2" y="0"/>
                    <a:pt x="7" y="0"/>
                  </a:cubicBezTo>
                  <a:cubicBezTo>
                    <a:pt x="11"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7" name="Freeform 2242">
              <a:extLst>
                <a:ext uri="{FF2B5EF4-FFF2-40B4-BE49-F238E27FC236}">
                  <a16:creationId xmlns:a16="http://schemas.microsoft.com/office/drawing/2014/main" id="{807364C2-6EE1-4D6E-AB1B-05C9A7B9F2D1}"/>
                </a:ext>
              </a:extLst>
            </p:cNvPr>
            <p:cNvSpPr>
              <a:spLocks/>
            </p:cNvSpPr>
            <p:nvPr/>
          </p:nvSpPr>
          <p:spPr bwMode="auto">
            <a:xfrm>
              <a:off x="5976411" y="4943160"/>
              <a:ext cx="100526" cy="98930"/>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8" name="Freeform 2243">
              <a:extLst>
                <a:ext uri="{FF2B5EF4-FFF2-40B4-BE49-F238E27FC236}">
                  <a16:creationId xmlns:a16="http://schemas.microsoft.com/office/drawing/2014/main" id="{0BA0D585-A617-41FE-9974-06E0430D7225}"/>
                </a:ext>
              </a:extLst>
            </p:cNvPr>
            <p:cNvSpPr>
              <a:spLocks/>
            </p:cNvSpPr>
            <p:nvPr/>
          </p:nvSpPr>
          <p:spPr bwMode="auto">
            <a:xfrm>
              <a:off x="6084915" y="4842634"/>
              <a:ext cx="100526" cy="108504"/>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7" y="0"/>
                  </a:cubicBezTo>
                  <a:cubicBezTo>
                    <a:pt x="12"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99" name="Freeform 2244">
              <a:extLst>
                <a:ext uri="{FF2B5EF4-FFF2-40B4-BE49-F238E27FC236}">
                  <a16:creationId xmlns:a16="http://schemas.microsoft.com/office/drawing/2014/main" id="{81239517-979E-42B4-9F29-26E5D883279C}"/>
                </a:ext>
              </a:extLst>
            </p:cNvPr>
            <p:cNvSpPr>
              <a:spLocks/>
            </p:cNvSpPr>
            <p:nvPr/>
          </p:nvSpPr>
          <p:spPr bwMode="auto">
            <a:xfrm>
              <a:off x="6000346" y="4727747"/>
              <a:ext cx="106908" cy="106909"/>
            </a:xfrm>
            <a:custGeom>
              <a:avLst/>
              <a:gdLst>
                <a:gd name="T0" fmla="*/ 13 w 14"/>
                <a:gd name="T1" fmla="*/ 7 h 14"/>
                <a:gd name="T2" fmla="*/ 3 w 14"/>
                <a:gd name="T3" fmla="*/ 10 h 14"/>
                <a:gd name="T4" fmla="*/ 8 w 14"/>
                <a:gd name="T5" fmla="*/ 0 h 14"/>
                <a:gd name="T6" fmla="*/ 13 w 14"/>
                <a:gd name="T7" fmla="*/ 7 h 14"/>
              </a:gdLst>
              <a:ahLst/>
              <a:cxnLst>
                <a:cxn ang="0">
                  <a:pos x="T0" y="T1"/>
                </a:cxn>
                <a:cxn ang="0">
                  <a:pos x="T2" y="T3"/>
                </a:cxn>
                <a:cxn ang="0">
                  <a:pos x="T4" y="T5"/>
                </a:cxn>
                <a:cxn ang="0">
                  <a:pos x="T6" y="T7"/>
                </a:cxn>
              </a:cxnLst>
              <a:rect l="0" t="0" r="r" b="b"/>
              <a:pathLst>
                <a:path w="14" h="14">
                  <a:moveTo>
                    <a:pt x="13" y="7"/>
                  </a:moveTo>
                  <a:cubicBezTo>
                    <a:pt x="13" y="12"/>
                    <a:pt x="7" y="14"/>
                    <a:pt x="3" y="10"/>
                  </a:cubicBezTo>
                  <a:cubicBezTo>
                    <a:pt x="0" y="7"/>
                    <a:pt x="2" y="1"/>
                    <a:pt x="8" y="0"/>
                  </a:cubicBezTo>
                  <a:cubicBezTo>
                    <a:pt x="12" y="0"/>
                    <a:pt x="14" y="4"/>
                    <a:pt x="1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0" name="Freeform 2245">
              <a:extLst>
                <a:ext uri="{FF2B5EF4-FFF2-40B4-BE49-F238E27FC236}">
                  <a16:creationId xmlns:a16="http://schemas.microsoft.com/office/drawing/2014/main" id="{11E8D660-4AFC-49F6-976C-22C8F0D9BCC5}"/>
                </a:ext>
              </a:extLst>
            </p:cNvPr>
            <p:cNvSpPr>
              <a:spLocks/>
            </p:cNvSpPr>
            <p:nvPr/>
          </p:nvSpPr>
          <p:spPr bwMode="auto">
            <a:xfrm>
              <a:off x="5899820" y="4820295"/>
              <a:ext cx="100526" cy="98930"/>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1" name="Freeform 2246">
              <a:extLst>
                <a:ext uri="{FF2B5EF4-FFF2-40B4-BE49-F238E27FC236}">
                  <a16:creationId xmlns:a16="http://schemas.microsoft.com/office/drawing/2014/main" id="{8609FC6C-2322-488E-ABC5-FE6A45FC668B}"/>
                </a:ext>
              </a:extLst>
            </p:cNvPr>
            <p:cNvSpPr>
              <a:spLocks/>
            </p:cNvSpPr>
            <p:nvPr/>
          </p:nvSpPr>
          <p:spPr bwMode="auto">
            <a:xfrm>
              <a:off x="5815251" y="4711791"/>
              <a:ext cx="100526" cy="108504"/>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2" name="Freeform 2247">
              <a:extLst>
                <a:ext uri="{FF2B5EF4-FFF2-40B4-BE49-F238E27FC236}">
                  <a16:creationId xmlns:a16="http://schemas.microsoft.com/office/drawing/2014/main" id="{47B9D4BA-C14E-438E-8EFF-F6683F4B0F14}"/>
                </a:ext>
              </a:extLst>
            </p:cNvPr>
            <p:cNvSpPr>
              <a:spLocks/>
            </p:cNvSpPr>
            <p:nvPr/>
          </p:nvSpPr>
          <p:spPr bwMode="auto">
            <a:xfrm>
              <a:off x="5746638" y="4826678"/>
              <a:ext cx="100526" cy="100526"/>
            </a:xfrm>
            <a:custGeom>
              <a:avLst/>
              <a:gdLst>
                <a:gd name="T0" fmla="*/ 12 w 13"/>
                <a:gd name="T1" fmla="*/ 6 h 13"/>
                <a:gd name="T2" fmla="*/ 3 w 13"/>
                <a:gd name="T3" fmla="*/ 10 h 13"/>
                <a:gd name="T4" fmla="*/ 6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10"/>
                  </a:cubicBezTo>
                  <a:cubicBezTo>
                    <a:pt x="0" y="6"/>
                    <a:pt x="1" y="0"/>
                    <a:pt x="6" y="0"/>
                  </a:cubicBezTo>
                  <a:cubicBezTo>
                    <a:pt x="11" y="0"/>
                    <a:pt x="13"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3" name="Freeform 2248">
              <a:extLst>
                <a:ext uri="{FF2B5EF4-FFF2-40B4-BE49-F238E27FC236}">
                  <a16:creationId xmlns:a16="http://schemas.microsoft.com/office/drawing/2014/main" id="{B6541307-DCB8-45D9-BDAD-61E32919570B}"/>
                </a:ext>
              </a:extLst>
            </p:cNvPr>
            <p:cNvSpPr>
              <a:spLocks/>
            </p:cNvSpPr>
            <p:nvPr/>
          </p:nvSpPr>
          <p:spPr bwMode="auto">
            <a:xfrm>
              <a:off x="5823229" y="4935182"/>
              <a:ext cx="100526"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4" name="Freeform 2249">
              <a:extLst>
                <a:ext uri="{FF2B5EF4-FFF2-40B4-BE49-F238E27FC236}">
                  <a16:creationId xmlns:a16="http://schemas.microsoft.com/office/drawing/2014/main" id="{CC197D18-153E-45CC-A334-A2BE218EEAA3}"/>
                </a:ext>
              </a:extLst>
            </p:cNvPr>
            <p:cNvSpPr>
              <a:spLocks/>
            </p:cNvSpPr>
            <p:nvPr/>
          </p:nvSpPr>
          <p:spPr bwMode="auto">
            <a:xfrm>
              <a:off x="5938116" y="5180912"/>
              <a:ext cx="92548" cy="100526"/>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5" name="Freeform 2250">
              <a:extLst>
                <a:ext uri="{FF2B5EF4-FFF2-40B4-BE49-F238E27FC236}">
                  <a16:creationId xmlns:a16="http://schemas.microsoft.com/office/drawing/2014/main" id="{BE8E9E70-316E-4611-85EF-748D5E9E3628}"/>
                </a:ext>
              </a:extLst>
            </p:cNvPr>
            <p:cNvSpPr>
              <a:spLocks/>
            </p:cNvSpPr>
            <p:nvPr/>
          </p:nvSpPr>
          <p:spPr bwMode="auto">
            <a:xfrm>
              <a:off x="6030663" y="5074003"/>
              <a:ext cx="92548" cy="98930"/>
            </a:xfrm>
            <a:custGeom>
              <a:avLst/>
              <a:gdLst>
                <a:gd name="T0" fmla="*/ 12 w 12"/>
                <a:gd name="T1" fmla="*/ 6 h 13"/>
                <a:gd name="T2" fmla="*/ 3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6" name="Freeform 2251">
              <a:extLst>
                <a:ext uri="{FF2B5EF4-FFF2-40B4-BE49-F238E27FC236}">
                  <a16:creationId xmlns:a16="http://schemas.microsoft.com/office/drawing/2014/main" id="{0853A9C6-ADA4-488E-A042-1D10D31F55F1}"/>
                </a:ext>
              </a:extLst>
            </p:cNvPr>
            <p:cNvSpPr>
              <a:spLocks/>
            </p:cNvSpPr>
            <p:nvPr/>
          </p:nvSpPr>
          <p:spPr bwMode="auto">
            <a:xfrm>
              <a:off x="6123211" y="4981456"/>
              <a:ext cx="100526" cy="100526"/>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7" name="Freeform 2252">
              <a:extLst>
                <a:ext uri="{FF2B5EF4-FFF2-40B4-BE49-F238E27FC236}">
                  <a16:creationId xmlns:a16="http://schemas.microsoft.com/office/drawing/2014/main" id="{2CB5BC1D-BEC5-44A5-B8B8-05008291236A}"/>
                </a:ext>
              </a:extLst>
            </p:cNvPr>
            <p:cNvSpPr>
              <a:spLocks/>
            </p:cNvSpPr>
            <p:nvPr/>
          </p:nvSpPr>
          <p:spPr bwMode="auto">
            <a:xfrm>
              <a:off x="6254054" y="4997412"/>
              <a:ext cx="100526" cy="98930"/>
            </a:xfrm>
            <a:custGeom>
              <a:avLst/>
              <a:gdLst>
                <a:gd name="T0" fmla="*/ 12 w 13"/>
                <a:gd name="T1" fmla="*/ 7 h 13"/>
                <a:gd name="T2" fmla="*/ 3 w 13"/>
                <a:gd name="T3" fmla="*/ 10 h 13"/>
                <a:gd name="T4" fmla="*/ 7 w 13"/>
                <a:gd name="T5" fmla="*/ 0 h 13"/>
                <a:gd name="T6" fmla="*/ 12 w 13"/>
                <a:gd name="T7" fmla="*/ 7 h 13"/>
              </a:gdLst>
              <a:ahLst/>
              <a:cxnLst>
                <a:cxn ang="0">
                  <a:pos x="T0" y="T1"/>
                </a:cxn>
                <a:cxn ang="0">
                  <a:pos x="T2" y="T3"/>
                </a:cxn>
                <a:cxn ang="0">
                  <a:pos x="T4" y="T5"/>
                </a:cxn>
                <a:cxn ang="0">
                  <a:pos x="T6" y="T7"/>
                </a:cxn>
              </a:cxnLst>
              <a:rect l="0" t="0" r="r" b="b"/>
              <a:pathLst>
                <a:path w="13" h="13">
                  <a:moveTo>
                    <a:pt x="12" y="7"/>
                  </a:moveTo>
                  <a:cubicBezTo>
                    <a:pt x="12" y="12"/>
                    <a:pt x="6" y="13"/>
                    <a:pt x="3" y="10"/>
                  </a:cubicBezTo>
                  <a:cubicBezTo>
                    <a:pt x="0" y="6"/>
                    <a:pt x="2" y="1"/>
                    <a:pt x="7" y="0"/>
                  </a:cubicBezTo>
                  <a:cubicBezTo>
                    <a:pt x="11"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8" name="Freeform 2253">
              <a:extLst>
                <a:ext uri="{FF2B5EF4-FFF2-40B4-BE49-F238E27FC236}">
                  <a16:creationId xmlns:a16="http://schemas.microsoft.com/office/drawing/2014/main" id="{C75937BA-23F1-4867-A074-8F18A893DE21}"/>
                </a:ext>
              </a:extLst>
            </p:cNvPr>
            <p:cNvSpPr>
              <a:spLocks/>
            </p:cNvSpPr>
            <p:nvPr/>
          </p:nvSpPr>
          <p:spPr bwMode="auto">
            <a:xfrm>
              <a:off x="6115233" y="5342072"/>
              <a:ext cx="92548" cy="92548"/>
            </a:xfrm>
            <a:custGeom>
              <a:avLst/>
              <a:gdLst>
                <a:gd name="T0" fmla="*/ 11 w 12"/>
                <a:gd name="T1" fmla="*/ 6 h 12"/>
                <a:gd name="T2" fmla="*/ 2 w 12"/>
                <a:gd name="T3" fmla="*/ 9 h 12"/>
                <a:gd name="T4" fmla="*/ 6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2" y="9"/>
                  </a:cubicBezTo>
                  <a:cubicBezTo>
                    <a:pt x="0" y="5"/>
                    <a:pt x="1" y="0"/>
                    <a:pt x="6" y="0"/>
                  </a:cubicBezTo>
                  <a:cubicBezTo>
                    <a:pt x="10"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09" name="Freeform 2254">
              <a:extLst>
                <a:ext uri="{FF2B5EF4-FFF2-40B4-BE49-F238E27FC236}">
                  <a16:creationId xmlns:a16="http://schemas.microsoft.com/office/drawing/2014/main" id="{6002B25F-F79D-4DC5-9B91-1B126CF66F50}"/>
                </a:ext>
              </a:extLst>
            </p:cNvPr>
            <p:cNvSpPr>
              <a:spLocks/>
            </p:cNvSpPr>
            <p:nvPr/>
          </p:nvSpPr>
          <p:spPr bwMode="auto">
            <a:xfrm>
              <a:off x="6185441" y="5243142"/>
              <a:ext cx="90952" cy="98930"/>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1"/>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0" name="Freeform 2255">
              <a:extLst>
                <a:ext uri="{FF2B5EF4-FFF2-40B4-BE49-F238E27FC236}">
                  <a16:creationId xmlns:a16="http://schemas.microsoft.com/office/drawing/2014/main" id="{8566795B-56A8-41DF-ABCE-5004BD976935}"/>
                </a:ext>
              </a:extLst>
            </p:cNvPr>
            <p:cNvSpPr>
              <a:spLocks/>
            </p:cNvSpPr>
            <p:nvPr/>
          </p:nvSpPr>
          <p:spPr bwMode="auto">
            <a:xfrm>
              <a:off x="6322667" y="5611737"/>
              <a:ext cx="84569" cy="84569"/>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2" y="8"/>
                  </a:cubicBezTo>
                  <a:cubicBezTo>
                    <a:pt x="0" y="5"/>
                    <a:pt x="2" y="0"/>
                    <a:pt x="7"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1" name="Freeform 2256">
              <a:extLst>
                <a:ext uri="{FF2B5EF4-FFF2-40B4-BE49-F238E27FC236}">
                  <a16:creationId xmlns:a16="http://schemas.microsoft.com/office/drawing/2014/main" id="{381B16C3-6F09-4C20-8690-49540578921E}"/>
                </a:ext>
              </a:extLst>
            </p:cNvPr>
            <p:cNvSpPr>
              <a:spLocks/>
            </p:cNvSpPr>
            <p:nvPr/>
          </p:nvSpPr>
          <p:spPr bwMode="auto">
            <a:xfrm>
              <a:off x="6300328" y="5488872"/>
              <a:ext cx="92548" cy="9254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5" y="12"/>
                    <a:pt x="2" y="9"/>
                  </a:cubicBezTo>
                  <a:cubicBezTo>
                    <a:pt x="0" y="6"/>
                    <a:pt x="2" y="0"/>
                    <a:pt x="7" y="0"/>
                  </a:cubicBezTo>
                  <a:cubicBezTo>
                    <a:pt x="10" y="0"/>
                    <a:pt x="12"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2" name="Freeform 2257">
              <a:extLst>
                <a:ext uri="{FF2B5EF4-FFF2-40B4-BE49-F238E27FC236}">
                  <a16:creationId xmlns:a16="http://schemas.microsoft.com/office/drawing/2014/main" id="{7821D1E6-B7C0-428E-8D2D-88505B0CCA69}"/>
                </a:ext>
              </a:extLst>
            </p:cNvPr>
            <p:cNvSpPr>
              <a:spLocks/>
            </p:cNvSpPr>
            <p:nvPr/>
          </p:nvSpPr>
          <p:spPr bwMode="auto">
            <a:xfrm>
              <a:off x="6207780" y="5589398"/>
              <a:ext cx="92548" cy="92548"/>
            </a:xfrm>
            <a:custGeom>
              <a:avLst/>
              <a:gdLst>
                <a:gd name="T0" fmla="*/ 11 w 12"/>
                <a:gd name="T1" fmla="*/ 6 h 12"/>
                <a:gd name="T2" fmla="*/ 3 w 12"/>
                <a:gd name="T3" fmla="*/ 8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3" y="8"/>
                  </a:cubicBezTo>
                  <a:cubicBezTo>
                    <a:pt x="0" y="5"/>
                    <a:pt x="2" y="0"/>
                    <a:pt x="7" y="0"/>
                  </a:cubicBezTo>
                  <a:cubicBezTo>
                    <a:pt x="10" y="0"/>
                    <a:pt x="12"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3" name="Freeform 2258">
              <a:extLst>
                <a:ext uri="{FF2B5EF4-FFF2-40B4-BE49-F238E27FC236}">
                  <a16:creationId xmlns:a16="http://schemas.microsoft.com/office/drawing/2014/main" id="{048F5EFA-7BDB-4333-A1B1-546F27B95636}"/>
                </a:ext>
              </a:extLst>
            </p:cNvPr>
            <p:cNvSpPr>
              <a:spLocks/>
            </p:cNvSpPr>
            <p:nvPr/>
          </p:nvSpPr>
          <p:spPr bwMode="auto">
            <a:xfrm>
              <a:off x="6100872" y="5573442"/>
              <a:ext cx="84569" cy="9254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1"/>
                    <a:pt x="5" y="12"/>
                    <a:pt x="3" y="9"/>
                  </a:cubicBezTo>
                  <a:cubicBezTo>
                    <a:pt x="0" y="6"/>
                    <a:pt x="2" y="1"/>
                    <a:pt x="6" y="0"/>
                  </a:cubicBezTo>
                  <a:cubicBezTo>
                    <a:pt x="10" y="1"/>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4" name="Freeform 2259">
              <a:extLst>
                <a:ext uri="{FF2B5EF4-FFF2-40B4-BE49-F238E27FC236}">
                  <a16:creationId xmlns:a16="http://schemas.microsoft.com/office/drawing/2014/main" id="{C3FADEA9-38F6-463E-9964-167DB2772C84}"/>
                </a:ext>
              </a:extLst>
            </p:cNvPr>
            <p:cNvSpPr>
              <a:spLocks/>
            </p:cNvSpPr>
            <p:nvPr/>
          </p:nvSpPr>
          <p:spPr bwMode="auto">
            <a:xfrm>
              <a:off x="6177463" y="5466533"/>
              <a:ext cx="92548" cy="90952"/>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1" y="0"/>
                    <a:pt x="12" y="4"/>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5" name="Freeform 2260">
              <a:extLst>
                <a:ext uri="{FF2B5EF4-FFF2-40B4-BE49-F238E27FC236}">
                  <a16:creationId xmlns:a16="http://schemas.microsoft.com/office/drawing/2014/main" id="{FC223593-9C0D-4729-8815-87E5A77B5EA4}"/>
                </a:ext>
              </a:extLst>
            </p:cNvPr>
            <p:cNvSpPr>
              <a:spLocks/>
            </p:cNvSpPr>
            <p:nvPr/>
          </p:nvSpPr>
          <p:spPr bwMode="auto">
            <a:xfrm>
              <a:off x="5984389" y="5543124"/>
              <a:ext cx="84569" cy="92548"/>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8"/>
                  </a:cubicBezTo>
                  <a:cubicBezTo>
                    <a:pt x="0" y="5"/>
                    <a:pt x="2" y="0"/>
                    <a:pt x="6" y="0"/>
                  </a:cubicBezTo>
                  <a:cubicBezTo>
                    <a:pt x="10"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6" name="Freeform 2261">
              <a:extLst>
                <a:ext uri="{FF2B5EF4-FFF2-40B4-BE49-F238E27FC236}">
                  <a16:creationId xmlns:a16="http://schemas.microsoft.com/office/drawing/2014/main" id="{71846DE9-3FB9-47B9-9007-3AFCF7D033CA}"/>
                </a:ext>
              </a:extLst>
            </p:cNvPr>
            <p:cNvSpPr>
              <a:spLocks/>
            </p:cNvSpPr>
            <p:nvPr/>
          </p:nvSpPr>
          <p:spPr bwMode="auto">
            <a:xfrm>
              <a:off x="5861524" y="5543124"/>
              <a:ext cx="84569" cy="9254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3" y="8"/>
                  </a:cubicBezTo>
                  <a:cubicBezTo>
                    <a:pt x="0" y="5"/>
                    <a:pt x="1" y="0"/>
                    <a:pt x="6" y="0"/>
                  </a:cubicBezTo>
                  <a:cubicBezTo>
                    <a:pt x="9"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7" name="Freeform 2262">
              <a:extLst>
                <a:ext uri="{FF2B5EF4-FFF2-40B4-BE49-F238E27FC236}">
                  <a16:creationId xmlns:a16="http://schemas.microsoft.com/office/drawing/2014/main" id="{A874F0EE-40C9-470B-B0AD-D95E0BBFE8EB}"/>
                </a:ext>
              </a:extLst>
            </p:cNvPr>
            <p:cNvSpPr>
              <a:spLocks/>
            </p:cNvSpPr>
            <p:nvPr/>
          </p:nvSpPr>
          <p:spPr bwMode="auto">
            <a:xfrm>
              <a:off x="5754616" y="5496850"/>
              <a:ext cx="84569" cy="92548"/>
            </a:xfrm>
            <a:custGeom>
              <a:avLst/>
              <a:gdLst>
                <a:gd name="T0" fmla="*/ 11 w 11"/>
                <a:gd name="T1" fmla="*/ 6 h 12"/>
                <a:gd name="T2" fmla="*/ 2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5"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8" name="Freeform 2263">
              <a:extLst>
                <a:ext uri="{FF2B5EF4-FFF2-40B4-BE49-F238E27FC236}">
                  <a16:creationId xmlns:a16="http://schemas.microsoft.com/office/drawing/2014/main" id="{A32453B7-24E2-4267-98D3-C619FAB19F8D}"/>
                </a:ext>
              </a:extLst>
            </p:cNvPr>
            <p:cNvSpPr>
              <a:spLocks/>
            </p:cNvSpPr>
            <p:nvPr/>
          </p:nvSpPr>
          <p:spPr bwMode="auto">
            <a:xfrm>
              <a:off x="5938116" y="5412281"/>
              <a:ext cx="92548" cy="9254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0" y="0"/>
                    <a:pt x="12" y="3"/>
                    <a:pt x="12"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19" name="Freeform 2264">
              <a:extLst>
                <a:ext uri="{FF2B5EF4-FFF2-40B4-BE49-F238E27FC236}">
                  <a16:creationId xmlns:a16="http://schemas.microsoft.com/office/drawing/2014/main" id="{AC303147-2DE3-4757-9762-E5BD4BEFCA18}"/>
                </a:ext>
              </a:extLst>
            </p:cNvPr>
            <p:cNvSpPr>
              <a:spLocks/>
            </p:cNvSpPr>
            <p:nvPr/>
          </p:nvSpPr>
          <p:spPr bwMode="auto">
            <a:xfrm>
              <a:off x="5823229" y="5412281"/>
              <a:ext cx="84569" cy="100526"/>
            </a:xfrm>
            <a:custGeom>
              <a:avLst/>
              <a:gdLst>
                <a:gd name="T0" fmla="*/ 11 w 11"/>
                <a:gd name="T1" fmla="*/ 6 h 13"/>
                <a:gd name="T2" fmla="*/ 3 w 11"/>
                <a:gd name="T3" fmla="*/ 9 h 13"/>
                <a:gd name="T4" fmla="*/ 6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1"/>
                    <a:pt x="6" y="13"/>
                    <a:pt x="3" y="9"/>
                  </a:cubicBezTo>
                  <a:cubicBezTo>
                    <a:pt x="0" y="6"/>
                    <a:pt x="1" y="1"/>
                    <a:pt x="6" y="0"/>
                  </a:cubicBezTo>
                  <a:cubicBezTo>
                    <a:pt x="10" y="1"/>
                    <a:pt x="11" y="4"/>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0" name="Freeform 2265">
              <a:extLst>
                <a:ext uri="{FF2B5EF4-FFF2-40B4-BE49-F238E27FC236}">
                  <a16:creationId xmlns:a16="http://schemas.microsoft.com/office/drawing/2014/main" id="{0411DC10-3C3D-4A12-A6A7-C91C833914E3}"/>
                </a:ext>
              </a:extLst>
            </p:cNvPr>
            <p:cNvSpPr>
              <a:spLocks/>
            </p:cNvSpPr>
            <p:nvPr/>
          </p:nvSpPr>
          <p:spPr bwMode="auto">
            <a:xfrm>
              <a:off x="6060981" y="5450577"/>
              <a:ext cx="84569" cy="9254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5" y="12"/>
                    <a:pt x="3" y="8"/>
                  </a:cubicBezTo>
                  <a:cubicBezTo>
                    <a:pt x="0" y="5"/>
                    <a:pt x="2" y="0"/>
                    <a:pt x="6" y="0"/>
                  </a:cubicBezTo>
                  <a:cubicBezTo>
                    <a:pt x="10" y="0"/>
                    <a:pt x="11" y="3"/>
                    <a:pt x="11"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1" name="Freeform 2266">
              <a:extLst>
                <a:ext uri="{FF2B5EF4-FFF2-40B4-BE49-F238E27FC236}">
                  <a16:creationId xmlns:a16="http://schemas.microsoft.com/office/drawing/2014/main" id="{49CC621F-2D99-4BB6-9ABF-149BCE8D7592}"/>
                </a:ext>
              </a:extLst>
            </p:cNvPr>
            <p:cNvSpPr>
              <a:spLocks/>
            </p:cNvSpPr>
            <p:nvPr/>
          </p:nvSpPr>
          <p:spPr bwMode="auto">
            <a:xfrm>
              <a:off x="5722703" y="5965971"/>
              <a:ext cx="78187" cy="76591"/>
            </a:xfrm>
            <a:custGeom>
              <a:avLst/>
              <a:gdLst>
                <a:gd name="T0" fmla="*/ 10 w 10"/>
                <a:gd name="T1" fmla="*/ 5 h 10"/>
                <a:gd name="T2" fmla="*/ 3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6" y="10"/>
                    <a:pt x="3" y="7"/>
                  </a:cubicBezTo>
                  <a:cubicBezTo>
                    <a:pt x="0" y="5"/>
                    <a:pt x="1" y="0"/>
                    <a:pt x="5" y="0"/>
                  </a:cubicBezTo>
                  <a:cubicBezTo>
                    <a:pt x="8" y="0"/>
                    <a:pt x="10"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2" name="Freeform 2267">
              <a:extLst>
                <a:ext uri="{FF2B5EF4-FFF2-40B4-BE49-F238E27FC236}">
                  <a16:creationId xmlns:a16="http://schemas.microsoft.com/office/drawing/2014/main" id="{11312C94-0BC0-4987-BBE1-513E64DECF0D}"/>
                </a:ext>
              </a:extLst>
            </p:cNvPr>
            <p:cNvSpPr>
              <a:spLocks/>
            </p:cNvSpPr>
            <p:nvPr/>
          </p:nvSpPr>
          <p:spPr bwMode="auto">
            <a:xfrm>
              <a:off x="7830555" y="5935654"/>
              <a:ext cx="68613" cy="84569"/>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3" name="Freeform 2268">
              <a:extLst>
                <a:ext uri="{FF2B5EF4-FFF2-40B4-BE49-F238E27FC236}">
                  <a16:creationId xmlns:a16="http://schemas.microsoft.com/office/drawing/2014/main" id="{66AA35A3-B6E7-4552-8C05-0EEE95766689}"/>
                </a:ext>
              </a:extLst>
            </p:cNvPr>
            <p:cNvSpPr>
              <a:spLocks/>
            </p:cNvSpPr>
            <p:nvPr/>
          </p:nvSpPr>
          <p:spPr bwMode="auto">
            <a:xfrm>
              <a:off x="7745986" y="6050541"/>
              <a:ext cx="68613" cy="76591"/>
            </a:xfrm>
            <a:custGeom>
              <a:avLst/>
              <a:gdLst>
                <a:gd name="T0" fmla="*/ 6 w 9"/>
                <a:gd name="T1" fmla="*/ 6 h 10"/>
                <a:gd name="T2" fmla="*/ 0 w 9"/>
                <a:gd name="T3" fmla="*/ 8 h 10"/>
                <a:gd name="T4" fmla="*/ 8 w 9"/>
                <a:gd name="T5" fmla="*/ 0 h 10"/>
                <a:gd name="T6" fmla="*/ 6 w 9"/>
                <a:gd name="T7" fmla="*/ 6 h 10"/>
              </a:gdLst>
              <a:ahLst/>
              <a:cxnLst>
                <a:cxn ang="0">
                  <a:pos x="T0" y="T1"/>
                </a:cxn>
                <a:cxn ang="0">
                  <a:pos x="T2" y="T3"/>
                </a:cxn>
                <a:cxn ang="0">
                  <a:pos x="T4" y="T5"/>
                </a:cxn>
                <a:cxn ang="0">
                  <a:pos x="T6" y="T7"/>
                </a:cxn>
              </a:cxnLst>
              <a:rect l="0" t="0" r="r" b="b"/>
              <a:pathLst>
                <a:path w="9" h="10">
                  <a:moveTo>
                    <a:pt x="6" y="6"/>
                  </a:moveTo>
                  <a:cubicBezTo>
                    <a:pt x="3" y="9"/>
                    <a:pt x="0" y="10"/>
                    <a:pt x="0" y="8"/>
                  </a:cubicBezTo>
                  <a:cubicBezTo>
                    <a:pt x="0" y="6"/>
                    <a:pt x="5" y="0"/>
                    <a:pt x="8" y="0"/>
                  </a:cubicBezTo>
                  <a:cubicBezTo>
                    <a:pt x="9" y="1"/>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4" name="Freeform 2269">
              <a:extLst>
                <a:ext uri="{FF2B5EF4-FFF2-40B4-BE49-F238E27FC236}">
                  <a16:creationId xmlns:a16="http://schemas.microsoft.com/office/drawing/2014/main" id="{D6E7CF43-4A8D-4657-A41F-7175AEF9C227}"/>
                </a:ext>
              </a:extLst>
            </p:cNvPr>
            <p:cNvSpPr>
              <a:spLocks/>
            </p:cNvSpPr>
            <p:nvPr/>
          </p:nvSpPr>
          <p:spPr bwMode="auto">
            <a:xfrm>
              <a:off x="7683756" y="6143088"/>
              <a:ext cx="76591" cy="76591"/>
            </a:xfrm>
            <a:custGeom>
              <a:avLst/>
              <a:gdLst>
                <a:gd name="T0" fmla="*/ 6 w 10"/>
                <a:gd name="T1" fmla="*/ 5 h 10"/>
                <a:gd name="T2" fmla="*/ 0 w 10"/>
                <a:gd name="T3" fmla="*/ 8 h 10"/>
                <a:gd name="T4" fmla="*/ 9 w 10"/>
                <a:gd name="T5" fmla="*/ 1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9" y="1"/>
                  </a:cubicBezTo>
                  <a:cubicBezTo>
                    <a:pt x="10" y="1"/>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5" name="Freeform 2270">
              <a:extLst>
                <a:ext uri="{FF2B5EF4-FFF2-40B4-BE49-F238E27FC236}">
                  <a16:creationId xmlns:a16="http://schemas.microsoft.com/office/drawing/2014/main" id="{7A3FC1F7-78B5-42BE-ADD2-FC8CECBE62AF}"/>
                </a:ext>
              </a:extLst>
            </p:cNvPr>
            <p:cNvSpPr>
              <a:spLocks/>
            </p:cNvSpPr>
            <p:nvPr/>
          </p:nvSpPr>
          <p:spPr bwMode="auto">
            <a:xfrm>
              <a:off x="7615143" y="6235636"/>
              <a:ext cx="76591" cy="68613"/>
            </a:xfrm>
            <a:custGeom>
              <a:avLst/>
              <a:gdLst>
                <a:gd name="T0" fmla="*/ 6 w 10"/>
                <a:gd name="T1" fmla="*/ 5 h 9"/>
                <a:gd name="T2" fmla="*/ 0 w 10"/>
                <a:gd name="T3" fmla="*/ 7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7"/>
                  </a:cubicBezTo>
                  <a:cubicBezTo>
                    <a:pt x="0" y="5"/>
                    <a:pt x="6" y="0"/>
                    <a:pt x="9"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6" name="Freeform 2271">
              <a:extLst>
                <a:ext uri="{FF2B5EF4-FFF2-40B4-BE49-F238E27FC236}">
                  <a16:creationId xmlns:a16="http://schemas.microsoft.com/office/drawing/2014/main" id="{EF58A2C2-CF09-4483-A61F-B927904F19C2}"/>
                </a:ext>
              </a:extLst>
            </p:cNvPr>
            <p:cNvSpPr>
              <a:spLocks/>
            </p:cNvSpPr>
            <p:nvPr/>
          </p:nvSpPr>
          <p:spPr bwMode="auto">
            <a:xfrm>
              <a:off x="7675777" y="6219680"/>
              <a:ext cx="78187" cy="6861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6"/>
                    <a:pt x="6" y="0"/>
                    <a:pt x="9" y="1"/>
                  </a:cubicBezTo>
                  <a:cubicBezTo>
                    <a:pt x="10" y="1"/>
                    <a:pt x="8"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7" name="Freeform 2272">
              <a:extLst>
                <a:ext uri="{FF2B5EF4-FFF2-40B4-BE49-F238E27FC236}">
                  <a16:creationId xmlns:a16="http://schemas.microsoft.com/office/drawing/2014/main" id="{0D016BCE-F77E-4CBB-B32C-A76DE47715C2}"/>
                </a:ext>
              </a:extLst>
            </p:cNvPr>
            <p:cNvSpPr>
              <a:spLocks/>
            </p:cNvSpPr>
            <p:nvPr/>
          </p:nvSpPr>
          <p:spPr bwMode="auto">
            <a:xfrm>
              <a:off x="7722051" y="6219680"/>
              <a:ext cx="76591" cy="6861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7"/>
                    <a:pt x="7" y="0"/>
                    <a:pt x="9" y="1"/>
                  </a:cubicBezTo>
                  <a:cubicBezTo>
                    <a:pt x="10" y="1"/>
                    <a:pt x="8"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8" name="Freeform 2273">
              <a:extLst>
                <a:ext uri="{FF2B5EF4-FFF2-40B4-BE49-F238E27FC236}">
                  <a16:creationId xmlns:a16="http://schemas.microsoft.com/office/drawing/2014/main" id="{0F6BC6EB-5742-4824-9D8E-86E423786DD8}"/>
                </a:ext>
              </a:extLst>
            </p:cNvPr>
            <p:cNvSpPr>
              <a:spLocks/>
            </p:cNvSpPr>
            <p:nvPr/>
          </p:nvSpPr>
          <p:spPr bwMode="auto">
            <a:xfrm>
              <a:off x="7830555" y="6151067"/>
              <a:ext cx="76591" cy="68613"/>
            </a:xfrm>
            <a:custGeom>
              <a:avLst/>
              <a:gdLst>
                <a:gd name="T0" fmla="*/ 6 w 10"/>
                <a:gd name="T1" fmla="*/ 5 h 9"/>
                <a:gd name="T2" fmla="*/ 0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8"/>
                  </a:cubicBezTo>
                  <a:cubicBezTo>
                    <a:pt x="0" y="6"/>
                    <a:pt x="7" y="0"/>
                    <a:pt x="9"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29" name="Freeform 2274">
              <a:extLst>
                <a:ext uri="{FF2B5EF4-FFF2-40B4-BE49-F238E27FC236}">
                  <a16:creationId xmlns:a16="http://schemas.microsoft.com/office/drawing/2014/main" id="{A381F55E-50FF-47BE-89AB-5CB346F3ABB6}"/>
                </a:ext>
              </a:extLst>
            </p:cNvPr>
            <p:cNvSpPr>
              <a:spLocks/>
            </p:cNvSpPr>
            <p:nvPr/>
          </p:nvSpPr>
          <p:spPr bwMode="auto">
            <a:xfrm>
              <a:off x="7937464" y="6058519"/>
              <a:ext cx="70209" cy="76591"/>
            </a:xfrm>
            <a:custGeom>
              <a:avLst/>
              <a:gdLst>
                <a:gd name="T0" fmla="*/ 5 w 9"/>
                <a:gd name="T1" fmla="*/ 6 h 10"/>
                <a:gd name="T2" fmla="*/ 0 w 9"/>
                <a:gd name="T3" fmla="*/ 9 h 10"/>
                <a:gd name="T4" fmla="*/ 9 w 9"/>
                <a:gd name="T5" fmla="*/ 1 h 10"/>
                <a:gd name="T6" fmla="*/ 5 w 9"/>
                <a:gd name="T7" fmla="*/ 6 h 10"/>
              </a:gdLst>
              <a:ahLst/>
              <a:cxnLst>
                <a:cxn ang="0">
                  <a:pos x="T0" y="T1"/>
                </a:cxn>
                <a:cxn ang="0">
                  <a:pos x="T2" y="T3"/>
                </a:cxn>
                <a:cxn ang="0">
                  <a:pos x="T4" y="T5"/>
                </a:cxn>
                <a:cxn ang="0">
                  <a:pos x="T6" y="T7"/>
                </a:cxn>
              </a:cxnLst>
              <a:rect l="0" t="0" r="r" b="b"/>
              <a:pathLst>
                <a:path w="9" h="10">
                  <a:moveTo>
                    <a:pt x="5" y="6"/>
                  </a:moveTo>
                  <a:cubicBezTo>
                    <a:pt x="3" y="8"/>
                    <a:pt x="0" y="10"/>
                    <a:pt x="0" y="9"/>
                  </a:cubicBezTo>
                  <a:cubicBezTo>
                    <a:pt x="0" y="7"/>
                    <a:pt x="7" y="0"/>
                    <a:pt x="9" y="1"/>
                  </a:cubicBezTo>
                  <a:cubicBezTo>
                    <a:pt x="9" y="1"/>
                    <a:pt x="8"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0" name="Freeform 2275">
              <a:extLst>
                <a:ext uri="{FF2B5EF4-FFF2-40B4-BE49-F238E27FC236}">
                  <a16:creationId xmlns:a16="http://schemas.microsoft.com/office/drawing/2014/main" id="{D32F17A3-CEB1-46A0-89C9-4999C2EF4D42}"/>
                </a:ext>
              </a:extLst>
            </p:cNvPr>
            <p:cNvSpPr>
              <a:spLocks/>
            </p:cNvSpPr>
            <p:nvPr/>
          </p:nvSpPr>
          <p:spPr bwMode="auto">
            <a:xfrm>
              <a:off x="8076285" y="5943632"/>
              <a:ext cx="68613" cy="76591"/>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2" y="8"/>
                    <a:pt x="0" y="10"/>
                    <a:pt x="0" y="9"/>
                  </a:cubicBezTo>
                  <a:cubicBezTo>
                    <a:pt x="0" y="7"/>
                    <a:pt x="6" y="0"/>
                    <a:pt x="8" y="0"/>
                  </a:cubicBezTo>
                  <a:cubicBezTo>
                    <a:pt x="9" y="1"/>
                    <a:pt x="7"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1" name="Freeform 2276">
              <a:extLst>
                <a:ext uri="{FF2B5EF4-FFF2-40B4-BE49-F238E27FC236}">
                  <a16:creationId xmlns:a16="http://schemas.microsoft.com/office/drawing/2014/main" id="{BD37A237-3143-4A19-BC9B-74D290913C58}"/>
                </a:ext>
              </a:extLst>
            </p:cNvPr>
            <p:cNvSpPr>
              <a:spLocks/>
            </p:cNvSpPr>
            <p:nvPr/>
          </p:nvSpPr>
          <p:spPr bwMode="auto">
            <a:xfrm>
              <a:off x="8022033" y="5950015"/>
              <a:ext cx="76591" cy="78187"/>
            </a:xfrm>
            <a:custGeom>
              <a:avLst/>
              <a:gdLst>
                <a:gd name="T0" fmla="*/ 6 w 10"/>
                <a:gd name="T1" fmla="*/ 5 h 10"/>
                <a:gd name="T2" fmla="*/ 1 w 10"/>
                <a:gd name="T3" fmla="*/ 9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1" y="10"/>
                    <a:pt x="1" y="9"/>
                  </a:cubicBezTo>
                  <a:cubicBezTo>
                    <a:pt x="0" y="7"/>
                    <a:pt x="7" y="0"/>
                    <a:pt x="9"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2" name="Freeform 2277">
              <a:extLst>
                <a:ext uri="{FF2B5EF4-FFF2-40B4-BE49-F238E27FC236}">
                  <a16:creationId xmlns:a16="http://schemas.microsoft.com/office/drawing/2014/main" id="{BF36293F-878A-4625-B3D5-B4254785450D}"/>
                </a:ext>
              </a:extLst>
            </p:cNvPr>
            <p:cNvSpPr>
              <a:spLocks/>
            </p:cNvSpPr>
            <p:nvPr/>
          </p:nvSpPr>
          <p:spPr bwMode="auto">
            <a:xfrm>
              <a:off x="8060329" y="5865445"/>
              <a:ext cx="70209" cy="78187"/>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1" y="10"/>
                    <a:pt x="0" y="9"/>
                  </a:cubicBezTo>
                  <a:cubicBezTo>
                    <a:pt x="0" y="7"/>
                    <a:pt x="6" y="0"/>
                    <a:pt x="8" y="0"/>
                  </a:cubicBezTo>
                  <a:cubicBezTo>
                    <a:pt x="9"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3" name="Freeform 2278">
              <a:extLst>
                <a:ext uri="{FF2B5EF4-FFF2-40B4-BE49-F238E27FC236}">
                  <a16:creationId xmlns:a16="http://schemas.microsoft.com/office/drawing/2014/main" id="{2C70B5A3-E601-4BA3-9095-5C573FD80BBD}"/>
                </a:ext>
              </a:extLst>
            </p:cNvPr>
            <p:cNvSpPr>
              <a:spLocks/>
            </p:cNvSpPr>
            <p:nvPr/>
          </p:nvSpPr>
          <p:spPr bwMode="auto">
            <a:xfrm>
              <a:off x="8092242" y="5772898"/>
              <a:ext cx="68613" cy="86165"/>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0" y="9"/>
                  </a:cubicBezTo>
                  <a:cubicBezTo>
                    <a:pt x="0" y="7"/>
                    <a:pt x="5" y="0"/>
                    <a:pt x="8" y="0"/>
                  </a:cubicBezTo>
                  <a:cubicBezTo>
                    <a:pt x="9"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4" name="Freeform 2279">
              <a:extLst>
                <a:ext uri="{FF2B5EF4-FFF2-40B4-BE49-F238E27FC236}">
                  <a16:creationId xmlns:a16="http://schemas.microsoft.com/office/drawing/2014/main" id="{3C648A5F-8B11-4D71-9277-3A01C635E9F6}"/>
                </a:ext>
              </a:extLst>
            </p:cNvPr>
            <p:cNvSpPr>
              <a:spLocks/>
            </p:cNvSpPr>
            <p:nvPr/>
          </p:nvSpPr>
          <p:spPr bwMode="auto">
            <a:xfrm>
              <a:off x="8152876" y="5635672"/>
              <a:ext cx="68613" cy="84569"/>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9"/>
                  </a:cubicBezTo>
                  <a:cubicBezTo>
                    <a:pt x="0" y="7"/>
                    <a:pt x="5" y="0"/>
                    <a:pt x="8" y="0"/>
                  </a:cubicBezTo>
                  <a:cubicBezTo>
                    <a:pt x="9"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5" name="Freeform 2280">
              <a:extLst>
                <a:ext uri="{FF2B5EF4-FFF2-40B4-BE49-F238E27FC236}">
                  <a16:creationId xmlns:a16="http://schemas.microsoft.com/office/drawing/2014/main" id="{C56DA3AF-B96C-4804-9C46-0D9BF2C5B77E}"/>
                </a:ext>
              </a:extLst>
            </p:cNvPr>
            <p:cNvSpPr>
              <a:spLocks/>
            </p:cNvSpPr>
            <p:nvPr/>
          </p:nvSpPr>
          <p:spPr bwMode="auto">
            <a:xfrm>
              <a:off x="7915125" y="6034584"/>
              <a:ext cx="76591" cy="70209"/>
            </a:xfrm>
            <a:custGeom>
              <a:avLst/>
              <a:gdLst>
                <a:gd name="T0" fmla="*/ 6 w 10"/>
                <a:gd name="T1" fmla="*/ 5 h 9"/>
                <a:gd name="T2" fmla="*/ 1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1" y="8"/>
                  </a:cubicBezTo>
                  <a:cubicBezTo>
                    <a:pt x="1" y="6"/>
                    <a:pt x="7" y="0"/>
                    <a:pt x="9"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6" name="Freeform 2281">
              <a:extLst>
                <a:ext uri="{FF2B5EF4-FFF2-40B4-BE49-F238E27FC236}">
                  <a16:creationId xmlns:a16="http://schemas.microsoft.com/office/drawing/2014/main" id="{1DAF1233-FAE3-406D-904A-D91303F44119}"/>
                </a:ext>
              </a:extLst>
            </p:cNvPr>
            <p:cNvSpPr>
              <a:spLocks/>
            </p:cNvSpPr>
            <p:nvPr/>
          </p:nvSpPr>
          <p:spPr bwMode="auto">
            <a:xfrm>
              <a:off x="7806620" y="6127132"/>
              <a:ext cx="70209" cy="70209"/>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2" y="8"/>
                    <a:pt x="0" y="9"/>
                    <a:pt x="0" y="8"/>
                  </a:cubicBezTo>
                  <a:cubicBezTo>
                    <a:pt x="0" y="6"/>
                    <a:pt x="6" y="0"/>
                    <a:pt x="8" y="0"/>
                  </a:cubicBezTo>
                  <a:cubicBezTo>
                    <a:pt x="9" y="1"/>
                    <a:pt x="7"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7" name="Freeform 2282">
              <a:extLst>
                <a:ext uri="{FF2B5EF4-FFF2-40B4-BE49-F238E27FC236}">
                  <a16:creationId xmlns:a16="http://schemas.microsoft.com/office/drawing/2014/main" id="{2E458C20-6799-432D-989E-55F1A768B925}"/>
                </a:ext>
              </a:extLst>
            </p:cNvPr>
            <p:cNvSpPr>
              <a:spLocks/>
            </p:cNvSpPr>
            <p:nvPr/>
          </p:nvSpPr>
          <p:spPr bwMode="auto">
            <a:xfrm>
              <a:off x="7753964" y="6135110"/>
              <a:ext cx="68613" cy="68613"/>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3" y="8"/>
                    <a:pt x="0" y="9"/>
                    <a:pt x="0" y="8"/>
                  </a:cubicBezTo>
                  <a:cubicBezTo>
                    <a:pt x="0" y="6"/>
                    <a:pt x="6" y="0"/>
                    <a:pt x="8" y="0"/>
                  </a:cubicBezTo>
                  <a:cubicBezTo>
                    <a:pt x="9" y="0"/>
                    <a:pt x="8"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8" name="Freeform 2283">
              <a:extLst>
                <a:ext uri="{FF2B5EF4-FFF2-40B4-BE49-F238E27FC236}">
                  <a16:creationId xmlns:a16="http://schemas.microsoft.com/office/drawing/2014/main" id="{5D56A8B9-C5E5-4AD2-BAB4-673584FF809F}"/>
                </a:ext>
              </a:extLst>
            </p:cNvPr>
            <p:cNvSpPr>
              <a:spLocks/>
            </p:cNvSpPr>
            <p:nvPr/>
          </p:nvSpPr>
          <p:spPr bwMode="auto">
            <a:xfrm>
              <a:off x="7798642" y="6050541"/>
              <a:ext cx="78187" cy="76591"/>
            </a:xfrm>
            <a:custGeom>
              <a:avLst/>
              <a:gdLst>
                <a:gd name="T0" fmla="*/ 6 w 10"/>
                <a:gd name="T1" fmla="*/ 5 h 10"/>
                <a:gd name="T2" fmla="*/ 0 w 10"/>
                <a:gd name="T3" fmla="*/ 8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4" y="8"/>
                    <a:pt x="1" y="10"/>
                    <a:pt x="0" y="8"/>
                  </a:cubicBezTo>
                  <a:cubicBezTo>
                    <a:pt x="0" y="6"/>
                    <a:pt x="6" y="0"/>
                    <a:pt x="9" y="0"/>
                  </a:cubicBezTo>
                  <a:cubicBezTo>
                    <a:pt x="10" y="1"/>
                    <a:pt x="9"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39" name="Freeform 2284">
              <a:extLst>
                <a:ext uri="{FF2B5EF4-FFF2-40B4-BE49-F238E27FC236}">
                  <a16:creationId xmlns:a16="http://schemas.microsoft.com/office/drawing/2014/main" id="{8E8B66DB-3DBC-4960-BC30-DADB3ABDE757}"/>
                </a:ext>
              </a:extLst>
            </p:cNvPr>
            <p:cNvSpPr>
              <a:spLocks/>
            </p:cNvSpPr>
            <p:nvPr/>
          </p:nvSpPr>
          <p:spPr bwMode="auto">
            <a:xfrm>
              <a:off x="7899168" y="5943632"/>
              <a:ext cx="68613" cy="84569"/>
            </a:xfrm>
            <a:custGeom>
              <a:avLst/>
              <a:gdLst>
                <a:gd name="T0" fmla="*/ 6 w 9"/>
                <a:gd name="T1" fmla="*/ 6 h 11"/>
                <a:gd name="T2" fmla="*/ 0 w 9"/>
                <a:gd name="T3" fmla="*/ 9 h 11"/>
                <a:gd name="T4" fmla="*/ 8 w 9"/>
                <a:gd name="T5" fmla="*/ 1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8" y="1"/>
                  </a:cubicBezTo>
                  <a:cubicBezTo>
                    <a:pt x="9"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0" name="Freeform 2285">
              <a:extLst>
                <a:ext uri="{FF2B5EF4-FFF2-40B4-BE49-F238E27FC236}">
                  <a16:creationId xmlns:a16="http://schemas.microsoft.com/office/drawing/2014/main" id="{14722EDC-AD19-4324-9115-6A8400A9A5E1}"/>
                </a:ext>
              </a:extLst>
            </p:cNvPr>
            <p:cNvSpPr>
              <a:spLocks/>
            </p:cNvSpPr>
            <p:nvPr/>
          </p:nvSpPr>
          <p:spPr bwMode="auto">
            <a:xfrm>
              <a:off x="7868851" y="6034584"/>
              <a:ext cx="76591" cy="70209"/>
            </a:xfrm>
            <a:custGeom>
              <a:avLst/>
              <a:gdLst>
                <a:gd name="T0" fmla="*/ 6 w 10"/>
                <a:gd name="T1" fmla="*/ 5 h 9"/>
                <a:gd name="T2" fmla="*/ 0 w 10"/>
                <a:gd name="T3" fmla="*/ 8 h 9"/>
                <a:gd name="T4" fmla="*/ 8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0" y="8"/>
                  </a:cubicBezTo>
                  <a:cubicBezTo>
                    <a:pt x="0" y="6"/>
                    <a:pt x="6" y="0"/>
                    <a:pt x="8"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1" name="Freeform 2286">
              <a:extLst>
                <a:ext uri="{FF2B5EF4-FFF2-40B4-BE49-F238E27FC236}">
                  <a16:creationId xmlns:a16="http://schemas.microsoft.com/office/drawing/2014/main" id="{15CE9105-4A63-40DE-AF5F-E7E289CDA676}"/>
                </a:ext>
              </a:extLst>
            </p:cNvPr>
            <p:cNvSpPr>
              <a:spLocks/>
            </p:cNvSpPr>
            <p:nvPr/>
          </p:nvSpPr>
          <p:spPr bwMode="auto">
            <a:xfrm>
              <a:off x="7967781" y="5935654"/>
              <a:ext cx="78187" cy="76591"/>
            </a:xfrm>
            <a:custGeom>
              <a:avLst/>
              <a:gdLst>
                <a:gd name="T0" fmla="*/ 6 w 10"/>
                <a:gd name="T1" fmla="*/ 5 h 10"/>
                <a:gd name="T2" fmla="*/ 0 w 10"/>
                <a:gd name="T3" fmla="*/ 8 h 10"/>
                <a:gd name="T4" fmla="*/ 8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8" y="0"/>
                  </a:cubicBezTo>
                  <a:cubicBezTo>
                    <a:pt x="10" y="0"/>
                    <a:pt x="8"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2" name="Freeform 2287">
              <a:extLst>
                <a:ext uri="{FF2B5EF4-FFF2-40B4-BE49-F238E27FC236}">
                  <a16:creationId xmlns:a16="http://schemas.microsoft.com/office/drawing/2014/main" id="{B2845BFB-55CF-4023-81B7-B68DC87952A5}"/>
                </a:ext>
              </a:extLst>
            </p:cNvPr>
            <p:cNvSpPr>
              <a:spLocks/>
            </p:cNvSpPr>
            <p:nvPr/>
          </p:nvSpPr>
          <p:spPr bwMode="auto">
            <a:xfrm>
              <a:off x="7983738" y="5720241"/>
              <a:ext cx="68613" cy="92548"/>
            </a:xfrm>
            <a:custGeom>
              <a:avLst/>
              <a:gdLst>
                <a:gd name="T0" fmla="*/ 6 w 9"/>
                <a:gd name="T1" fmla="*/ 6 h 12"/>
                <a:gd name="T2" fmla="*/ 0 w 9"/>
                <a:gd name="T3" fmla="*/ 9 h 12"/>
                <a:gd name="T4" fmla="*/ 7 w 9"/>
                <a:gd name="T5" fmla="*/ 1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0" y="12"/>
                    <a:pt x="0" y="9"/>
                  </a:cubicBezTo>
                  <a:cubicBezTo>
                    <a:pt x="0" y="7"/>
                    <a:pt x="5" y="0"/>
                    <a:pt x="7" y="1"/>
                  </a:cubicBezTo>
                  <a:cubicBezTo>
                    <a:pt x="9"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3" name="Freeform 2288">
              <a:extLst>
                <a:ext uri="{FF2B5EF4-FFF2-40B4-BE49-F238E27FC236}">
                  <a16:creationId xmlns:a16="http://schemas.microsoft.com/office/drawing/2014/main" id="{09CD264A-5558-4D0A-8319-C37620C69B25}"/>
                </a:ext>
              </a:extLst>
            </p:cNvPr>
            <p:cNvSpPr>
              <a:spLocks/>
            </p:cNvSpPr>
            <p:nvPr/>
          </p:nvSpPr>
          <p:spPr bwMode="auto">
            <a:xfrm>
              <a:off x="7937464" y="5843106"/>
              <a:ext cx="70209" cy="84569"/>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4" name="Freeform 2289">
              <a:extLst>
                <a:ext uri="{FF2B5EF4-FFF2-40B4-BE49-F238E27FC236}">
                  <a16:creationId xmlns:a16="http://schemas.microsoft.com/office/drawing/2014/main" id="{84AD9D7B-1396-43A3-A230-A64FC4284901}"/>
                </a:ext>
              </a:extLst>
            </p:cNvPr>
            <p:cNvSpPr>
              <a:spLocks/>
            </p:cNvSpPr>
            <p:nvPr/>
          </p:nvSpPr>
          <p:spPr bwMode="auto">
            <a:xfrm>
              <a:off x="7999694" y="5835128"/>
              <a:ext cx="76591" cy="84569"/>
            </a:xfrm>
            <a:custGeom>
              <a:avLst/>
              <a:gdLst>
                <a:gd name="T0" fmla="*/ 6 w 10"/>
                <a:gd name="T1" fmla="*/ 6 h 11"/>
                <a:gd name="T2" fmla="*/ 1 w 10"/>
                <a:gd name="T3" fmla="*/ 9 h 11"/>
                <a:gd name="T4" fmla="*/ 8 w 10"/>
                <a:gd name="T5" fmla="*/ 1 h 11"/>
                <a:gd name="T6" fmla="*/ 6 w 10"/>
                <a:gd name="T7" fmla="*/ 6 h 11"/>
              </a:gdLst>
              <a:ahLst/>
              <a:cxnLst>
                <a:cxn ang="0">
                  <a:pos x="T0" y="T1"/>
                </a:cxn>
                <a:cxn ang="0">
                  <a:pos x="T2" y="T3"/>
                </a:cxn>
                <a:cxn ang="0">
                  <a:pos x="T4" y="T5"/>
                </a:cxn>
                <a:cxn ang="0">
                  <a:pos x="T6" y="T7"/>
                </a:cxn>
              </a:cxnLst>
              <a:rect l="0" t="0" r="r" b="b"/>
              <a:pathLst>
                <a:path w="10" h="11">
                  <a:moveTo>
                    <a:pt x="6" y="6"/>
                  </a:moveTo>
                  <a:cubicBezTo>
                    <a:pt x="4" y="9"/>
                    <a:pt x="1" y="11"/>
                    <a:pt x="1" y="9"/>
                  </a:cubicBezTo>
                  <a:cubicBezTo>
                    <a:pt x="0" y="7"/>
                    <a:pt x="6" y="0"/>
                    <a:pt x="8" y="1"/>
                  </a:cubicBezTo>
                  <a:cubicBezTo>
                    <a:pt x="10"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5" name="Freeform 2290">
              <a:extLst>
                <a:ext uri="{FF2B5EF4-FFF2-40B4-BE49-F238E27FC236}">
                  <a16:creationId xmlns:a16="http://schemas.microsoft.com/office/drawing/2014/main" id="{F3B76090-B3C5-4043-BB23-D798AB177B7F}"/>
                </a:ext>
              </a:extLst>
            </p:cNvPr>
            <p:cNvSpPr>
              <a:spLocks/>
            </p:cNvSpPr>
            <p:nvPr/>
          </p:nvSpPr>
          <p:spPr bwMode="auto">
            <a:xfrm>
              <a:off x="8853366" y="4596904"/>
              <a:ext cx="38296" cy="100526"/>
            </a:xfrm>
            <a:custGeom>
              <a:avLst/>
              <a:gdLst>
                <a:gd name="T0" fmla="*/ 3 w 5"/>
                <a:gd name="T1" fmla="*/ 7 h 13"/>
                <a:gd name="T2" fmla="*/ 1 w 5"/>
                <a:gd name="T3" fmla="*/ 12 h 13"/>
                <a:gd name="T4" fmla="*/ 4 w 5"/>
                <a:gd name="T5" fmla="*/ 0 h 13"/>
                <a:gd name="T6" fmla="*/ 4 w 5"/>
                <a:gd name="T7" fmla="*/ 0 h 13"/>
                <a:gd name="T8" fmla="*/ 3 w 5"/>
                <a:gd name="T9" fmla="*/ 7 h 13"/>
              </a:gdLst>
              <a:ahLst/>
              <a:cxnLst>
                <a:cxn ang="0">
                  <a:pos x="T0" y="T1"/>
                </a:cxn>
                <a:cxn ang="0">
                  <a:pos x="T2" y="T3"/>
                </a:cxn>
                <a:cxn ang="0">
                  <a:pos x="T4" y="T5"/>
                </a:cxn>
                <a:cxn ang="0">
                  <a:pos x="T6" y="T7"/>
                </a:cxn>
                <a:cxn ang="0">
                  <a:pos x="T8" y="T9"/>
                </a:cxn>
              </a:cxnLst>
              <a:rect l="0" t="0" r="r" b="b"/>
              <a:pathLst>
                <a:path w="5" h="13">
                  <a:moveTo>
                    <a:pt x="3" y="7"/>
                  </a:moveTo>
                  <a:cubicBezTo>
                    <a:pt x="3" y="11"/>
                    <a:pt x="2" y="13"/>
                    <a:pt x="1" y="12"/>
                  </a:cubicBezTo>
                  <a:cubicBezTo>
                    <a:pt x="0" y="11"/>
                    <a:pt x="2" y="0"/>
                    <a:pt x="4" y="0"/>
                  </a:cubicBezTo>
                  <a:cubicBezTo>
                    <a:pt x="4" y="0"/>
                    <a:pt x="4" y="0"/>
                    <a:pt x="4" y="0"/>
                  </a:cubicBezTo>
                  <a:cubicBezTo>
                    <a:pt x="5" y="1"/>
                    <a:pt x="4"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6" name="Freeform 2291">
              <a:extLst>
                <a:ext uri="{FF2B5EF4-FFF2-40B4-BE49-F238E27FC236}">
                  <a16:creationId xmlns:a16="http://schemas.microsoft.com/office/drawing/2014/main" id="{F1A9DDA6-8ECB-442D-B5A9-1198CFF628AB}"/>
                </a:ext>
              </a:extLst>
            </p:cNvPr>
            <p:cNvSpPr>
              <a:spLocks/>
            </p:cNvSpPr>
            <p:nvPr/>
          </p:nvSpPr>
          <p:spPr bwMode="auto">
            <a:xfrm>
              <a:off x="8076285" y="5619715"/>
              <a:ext cx="68613" cy="92548"/>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7"/>
                    <a:pt x="4" y="0"/>
                    <a:pt x="7" y="1"/>
                  </a:cubicBezTo>
                  <a:cubicBezTo>
                    <a:pt x="9" y="1"/>
                    <a:pt x="8"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7" name="Freeform 2292">
              <a:extLst>
                <a:ext uri="{FF2B5EF4-FFF2-40B4-BE49-F238E27FC236}">
                  <a16:creationId xmlns:a16="http://schemas.microsoft.com/office/drawing/2014/main" id="{52621996-BA62-4D55-8CE8-BC68D46D4E6C}"/>
                </a:ext>
              </a:extLst>
            </p:cNvPr>
            <p:cNvSpPr>
              <a:spLocks/>
            </p:cNvSpPr>
            <p:nvPr/>
          </p:nvSpPr>
          <p:spPr bwMode="auto">
            <a:xfrm>
              <a:off x="7907146" y="5712263"/>
              <a:ext cx="76591" cy="84569"/>
            </a:xfrm>
            <a:custGeom>
              <a:avLst/>
              <a:gdLst>
                <a:gd name="T0" fmla="*/ 7 w 10"/>
                <a:gd name="T1" fmla="*/ 6 h 11"/>
                <a:gd name="T2" fmla="*/ 1 w 10"/>
                <a:gd name="T3" fmla="*/ 9 h 11"/>
                <a:gd name="T4" fmla="*/ 8 w 10"/>
                <a:gd name="T5" fmla="*/ 0 h 11"/>
                <a:gd name="T6" fmla="*/ 7 w 10"/>
                <a:gd name="T7" fmla="*/ 6 h 11"/>
              </a:gdLst>
              <a:ahLst/>
              <a:cxnLst>
                <a:cxn ang="0">
                  <a:pos x="T0" y="T1"/>
                </a:cxn>
                <a:cxn ang="0">
                  <a:pos x="T2" y="T3"/>
                </a:cxn>
                <a:cxn ang="0">
                  <a:pos x="T4" y="T5"/>
                </a:cxn>
                <a:cxn ang="0">
                  <a:pos x="T6" y="T7"/>
                </a:cxn>
              </a:cxnLst>
              <a:rect l="0" t="0" r="r" b="b"/>
              <a:pathLst>
                <a:path w="10" h="11">
                  <a:moveTo>
                    <a:pt x="7" y="6"/>
                  </a:moveTo>
                  <a:cubicBezTo>
                    <a:pt x="5" y="9"/>
                    <a:pt x="1" y="11"/>
                    <a:pt x="1" y="9"/>
                  </a:cubicBezTo>
                  <a:cubicBezTo>
                    <a:pt x="0" y="6"/>
                    <a:pt x="5" y="0"/>
                    <a:pt x="8" y="0"/>
                  </a:cubicBezTo>
                  <a:cubicBezTo>
                    <a:pt x="10" y="0"/>
                    <a:pt x="9"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8" name="Freeform 2293">
              <a:extLst>
                <a:ext uri="{FF2B5EF4-FFF2-40B4-BE49-F238E27FC236}">
                  <a16:creationId xmlns:a16="http://schemas.microsoft.com/office/drawing/2014/main" id="{75469320-77D6-4C83-A95A-77B7C54807B3}"/>
                </a:ext>
              </a:extLst>
            </p:cNvPr>
            <p:cNvSpPr>
              <a:spLocks/>
            </p:cNvSpPr>
            <p:nvPr/>
          </p:nvSpPr>
          <p:spPr bwMode="auto">
            <a:xfrm>
              <a:off x="7883212" y="5819172"/>
              <a:ext cx="70209" cy="84569"/>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0" y="11"/>
                    <a:pt x="0" y="9"/>
                  </a:cubicBezTo>
                  <a:cubicBezTo>
                    <a:pt x="0" y="6"/>
                    <a:pt x="5" y="0"/>
                    <a:pt x="7" y="0"/>
                  </a:cubicBezTo>
                  <a:cubicBezTo>
                    <a:pt x="9" y="1"/>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49" name="Freeform 2294">
              <a:extLst>
                <a:ext uri="{FF2B5EF4-FFF2-40B4-BE49-F238E27FC236}">
                  <a16:creationId xmlns:a16="http://schemas.microsoft.com/office/drawing/2014/main" id="{9118610B-1EB6-4CAA-BD0B-B9F2ECC2AFAB}"/>
                </a:ext>
              </a:extLst>
            </p:cNvPr>
            <p:cNvSpPr>
              <a:spLocks/>
            </p:cNvSpPr>
            <p:nvPr/>
          </p:nvSpPr>
          <p:spPr bwMode="auto">
            <a:xfrm>
              <a:off x="8052350" y="5728220"/>
              <a:ext cx="70209" cy="84569"/>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0" y="9"/>
                  </a:cubicBezTo>
                  <a:cubicBezTo>
                    <a:pt x="0" y="6"/>
                    <a:pt x="5" y="0"/>
                    <a:pt x="8" y="0"/>
                  </a:cubicBezTo>
                  <a:cubicBezTo>
                    <a:pt x="9" y="1"/>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0" name="Freeform 2295">
              <a:extLst>
                <a:ext uri="{FF2B5EF4-FFF2-40B4-BE49-F238E27FC236}">
                  <a16:creationId xmlns:a16="http://schemas.microsoft.com/office/drawing/2014/main" id="{2761273E-199A-4D4E-8404-D205B147F523}"/>
                </a:ext>
              </a:extLst>
            </p:cNvPr>
            <p:cNvSpPr>
              <a:spLocks/>
            </p:cNvSpPr>
            <p:nvPr/>
          </p:nvSpPr>
          <p:spPr bwMode="auto">
            <a:xfrm>
              <a:off x="8221489" y="5742580"/>
              <a:ext cx="70209" cy="76591"/>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0"/>
                    <a:pt x="7"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1" name="Freeform 2296">
              <a:extLst>
                <a:ext uri="{FF2B5EF4-FFF2-40B4-BE49-F238E27FC236}">
                  <a16:creationId xmlns:a16="http://schemas.microsoft.com/office/drawing/2014/main" id="{97FBB395-FF0E-487E-88A1-6F156F9255FE}"/>
                </a:ext>
              </a:extLst>
            </p:cNvPr>
            <p:cNvSpPr>
              <a:spLocks/>
            </p:cNvSpPr>
            <p:nvPr/>
          </p:nvSpPr>
          <p:spPr bwMode="auto">
            <a:xfrm>
              <a:off x="8130537" y="5843106"/>
              <a:ext cx="68613" cy="76591"/>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1"/>
                    <a:pt x="7"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2" name="Freeform 2297">
              <a:extLst>
                <a:ext uri="{FF2B5EF4-FFF2-40B4-BE49-F238E27FC236}">
                  <a16:creationId xmlns:a16="http://schemas.microsoft.com/office/drawing/2014/main" id="{F5D83984-9A66-4DBC-B738-D7BF10BB2F89}"/>
                </a:ext>
              </a:extLst>
            </p:cNvPr>
            <p:cNvSpPr>
              <a:spLocks/>
            </p:cNvSpPr>
            <p:nvPr/>
          </p:nvSpPr>
          <p:spPr bwMode="auto">
            <a:xfrm>
              <a:off x="8176811" y="5527168"/>
              <a:ext cx="68613" cy="84569"/>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10"/>
                    <a:pt x="1" y="11"/>
                    <a:pt x="0" y="9"/>
                  </a:cubicBezTo>
                  <a:cubicBezTo>
                    <a:pt x="0" y="7"/>
                    <a:pt x="4" y="0"/>
                    <a:pt x="7" y="0"/>
                  </a:cubicBezTo>
                  <a:cubicBezTo>
                    <a:pt x="9" y="0"/>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3" name="Freeform 2298">
              <a:extLst>
                <a:ext uri="{FF2B5EF4-FFF2-40B4-BE49-F238E27FC236}">
                  <a16:creationId xmlns:a16="http://schemas.microsoft.com/office/drawing/2014/main" id="{94D42C28-5562-40F7-AFBF-521AD7EAE1D0}"/>
                </a:ext>
              </a:extLst>
            </p:cNvPr>
            <p:cNvSpPr>
              <a:spLocks/>
            </p:cNvSpPr>
            <p:nvPr/>
          </p:nvSpPr>
          <p:spPr bwMode="auto">
            <a:xfrm>
              <a:off x="8114581" y="5512807"/>
              <a:ext cx="68613" cy="90952"/>
            </a:xfrm>
            <a:custGeom>
              <a:avLst/>
              <a:gdLst>
                <a:gd name="T0" fmla="*/ 7 w 9"/>
                <a:gd name="T1" fmla="*/ 6 h 12"/>
                <a:gd name="T2" fmla="*/ 0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4" y="10"/>
                    <a:pt x="1" y="12"/>
                    <a:pt x="0" y="9"/>
                  </a:cubicBezTo>
                  <a:cubicBezTo>
                    <a:pt x="0" y="6"/>
                    <a:pt x="4" y="0"/>
                    <a:pt x="7" y="0"/>
                  </a:cubicBezTo>
                  <a:cubicBezTo>
                    <a:pt x="9" y="0"/>
                    <a:pt x="8"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4" name="Freeform 2299">
              <a:extLst>
                <a:ext uri="{FF2B5EF4-FFF2-40B4-BE49-F238E27FC236}">
                  <a16:creationId xmlns:a16="http://schemas.microsoft.com/office/drawing/2014/main" id="{BFEEBE71-27B0-4AD4-BC62-191FFCB65849}"/>
                </a:ext>
              </a:extLst>
            </p:cNvPr>
            <p:cNvSpPr>
              <a:spLocks/>
            </p:cNvSpPr>
            <p:nvPr/>
          </p:nvSpPr>
          <p:spPr bwMode="auto">
            <a:xfrm>
              <a:off x="8007672" y="5589398"/>
              <a:ext cx="76591" cy="92548"/>
            </a:xfrm>
            <a:custGeom>
              <a:avLst/>
              <a:gdLst>
                <a:gd name="T0" fmla="*/ 8 w 10"/>
                <a:gd name="T1" fmla="*/ 6 h 12"/>
                <a:gd name="T2" fmla="*/ 1 w 10"/>
                <a:gd name="T3" fmla="*/ 9 h 12"/>
                <a:gd name="T4" fmla="*/ 8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5" y="10"/>
                    <a:pt x="2" y="12"/>
                    <a:pt x="1" y="9"/>
                  </a:cubicBezTo>
                  <a:cubicBezTo>
                    <a:pt x="0" y="7"/>
                    <a:pt x="5" y="0"/>
                    <a:pt x="8" y="0"/>
                  </a:cubicBezTo>
                  <a:cubicBezTo>
                    <a:pt x="10" y="1"/>
                    <a:pt x="9" y="4"/>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5" name="Freeform 2300">
              <a:extLst>
                <a:ext uri="{FF2B5EF4-FFF2-40B4-BE49-F238E27FC236}">
                  <a16:creationId xmlns:a16="http://schemas.microsoft.com/office/drawing/2014/main" id="{EF85ACBA-0C08-42FA-BF8F-F997C6B09D47}"/>
                </a:ext>
              </a:extLst>
            </p:cNvPr>
            <p:cNvSpPr>
              <a:spLocks/>
            </p:cNvSpPr>
            <p:nvPr/>
          </p:nvSpPr>
          <p:spPr bwMode="auto">
            <a:xfrm>
              <a:off x="8092242" y="5434620"/>
              <a:ext cx="68613" cy="92548"/>
            </a:xfrm>
            <a:custGeom>
              <a:avLst/>
              <a:gdLst>
                <a:gd name="T0" fmla="*/ 7 w 9"/>
                <a:gd name="T1" fmla="*/ 7 h 12"/>
                <a:gd name="T2" fmla="*/ 0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1" y="12"/>
                    <a:pt x="0" y="10"/>
                  </a:cubicBezTo>
                  <a:cubicBezTo>
                    <a:pt x="0" y="7"/>
                    <a:pt x="4" y="0"/>
                    <a:pt x="7" y="0"/>
                  </a:cubicBezTo>
                  <a:cubicBezTo>
                    <a:pt x="9" y="1"/>
                    <a:pt x="9"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6" name="Freeform 2301">
              <a:extLst>
                <a:ext uri="{FF2B5EF4-FFF2-40B4-BE49-F238E27FC236}">
                  <a16:creationId xmlns:a16="http://schemas.microsoft.com/office/drawing/2014/main" id="{F15F6875-E23F-42B7-B003-6C3156CC2AEE}"/>
                </a:ext>
              </a:extLst>
            </p:cNvPr>
            <p:cNvSpPr>
              <a:spLocks/>
            </p:cNvSpPr>
            <p:nvPr/>
          </p:nvSpPr>
          <p:spPr bwMode="auto">
            <a:xfrm>
              <a:off x="8898044" y="4496378"/>
              <a:ext cx="23935" cy="100526"/>
            </a:xfrm>
            <a:custGeom>
              <a:avLst/>
              <a:gdLst>
                <a:gd name="T0" fmla="*/ 2 w 3"/>
                <a:gd name="T1" fmla="*/ 8 h 13"/>
                <a:gd name="T2" fmla="*/ 1 w 3"/>
                <a:gd name="T3" fmla="*/ 13 h 13"/>
                <a:gd name="T4" fmla="*/ 1 w 3"/>
                <a:gd name="T5" fmla="*/ 6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8"/>
                    <a:pt x="1" y="12"/>
                    <a:pt x="1" y="13"/>
                  </a:cubicBezTo>
                  <a:cubicBezTo>
                    <a:pt x="0" y="12"/>
                    <a:pt x="1" y="6"/>
                    <a:pt x="1" y="6"/>
                  </a:cubicBezTo>
                  <a:cubicBezTo>
                    <a:pt x="1" y="3"/>
                    <a:pt x="2" y="0"/>
                    <a:pt x="3" y="0"/>
                  </a:cubicBezTo>
                  <a:cubicBezTo>
                    <a:pt x="3" y="0"/>
                    <a:pt x="3" y="0"/>
                    <a:pt x="3" y="0"/>
                  </a:cubicBezTo>
                  <a:cubicBezTo>
                    <a:pt x="3" y="1"/>
                    <a:pt x="3"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7" name="Freeform 2302">
              <a:extLst>
                <a:ext uri="{FF2B5EF4-FFF2-40B4-BE49-F238E27FC236}">
                  <a16:creationId xmlns:a16="http://schemas.microsoft.com/office/drawing/2014/main" id="{5B390FE6-02DD-423B-BEC6-F1CF11FD5F7C}"/>
                </a:ext>
              </a:extLst>
            </p:cNvPr>
            <p:cNvSpPr>
              <a:spLocks/>
            </p:cNvSpPr>
            <p:nvPr/>
          </p:nvSpPr>
          <p:spPr bwMode="auto">
            <a:xfrm>
              <a:off x="8921979" y="4482017"/>
              <a:ext cx="22339" cy="98930"/>
            </a:xfrm>
            <a:custGeom>
              <a:avLst/>
              <a:gdLst>
                <a:gd name="T0" fmla="*/ 2 w 3"/>
                <a:gd name="T1" fmla="*/ 8 h 13"/>
                <a:gd name="T2" fmla="*/ 1 w 3"/>
                <a:gd name="T3" fmla="*/ 13 h 13"/>
                <a:gd name="T4" fmla="*/ 0 w 3"/>
                <a:gd name="T5" fmla="*/ 13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2"/>
                    <a:pt x="1" y="13"/>
                  </a:cubicBezTo>
                  <a:cubicBezTo>
                    <a:pt x="0" y="13"/>
                    <a:pt x="0" y="13"/>
                    <a:pt x="0" y="13"/>
                  </a:cubicBezTo>
                  <a:cubicBezTo>
                    <a:pt x="0" y="11"/>
                    <a:pt x="2" y="1"/>
                    <a:pt x="3" y="0"/>
                  </a:cubicBezTo>
                  <a:cubicBezTo>
                    <a:pt x="3" y="0"/>
                    <a:pt x="3" y="0"/>
                    <a:pt x="3" y="0"/>
                  </a:cubicBezTo>
                  <a:cubicBezTo>
                    <a:pt x="3"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8" name="Freeform 2303">
              <a:extLst>
                <a:ext uri="{FF2B5EF4-FFF2-40B4-BE49-F238E27FC236}">
                  <a16:creationId xmlns:a16="http://schemas.microsoft.com/office/drawing/2014/main" id="{A58CDE75-A8DA-4C9F-996C-D971E055225B}"/>
                </a:ext>
              </a:extLst>
            </p:cNvPr>
            <p:cNvSpPr>
              <a:spLocks/>
            </p:cNvSpPr>
            <p:nvPr/>
          </p:nvSpPr>
          <p:spPr bwMode="auto">
            <a:xfrm>
              <a:off x="8944318" y="4411809"/>
              <a:ext cx="15956" cy="92548"/>
            </a:xfrm>
            <a:custGeom>
              <a:avLst/>
              <a:gdLst>
                <a:gd name="T0" fmla="*/ 1 w 2"/>
                <a:gd name="T1" fmla="*/ 7 h 12"/>
                <a:gd name="T2" fmla="*/ 0 w 2"/>
                <a:gd name="T3" fmla="*/ 12 h 12"/>
                <a:gd name="T4" fmla="*/ 2 w 2"/>
                <a:gd name="T5" fmla="*/ 0 h 12"/>
                <a:gd name="T6" fmla="*/ 2 w 2"/>
                <a:gd name="T7" fmla="*/ 0 h 12"/>
                <a:gd name="T8" fmla="*/ 1 w 2"/>
                <a:gd name="T9" fmla="*/ 7 h 12"/>
              </a:gdLst>
              <a:ahLst/>
              <a:cxnLst>
                <a:cxn ang="0">
                  <a:pos x="T0" y="T1"/>
                </a:cxn>
                <a:cxn ang="0">
                  <a:pos x="T2" y="T3"/>
                </a:cxn>
                <a:cxn ang="0">
                  <a:pos x="T4" y="T5"/>
                </a:cxn>
                <a:cxn ang="0">
                  <a:pos x="T6" y="T7"/>
                </a:cxn>
                <a:cxn ang="0">
                  <a:pos x="T8" y="T9"/>
                </a:cxn>
              </a:cxnLst>
              <a:rect l="0" t="0" r="r" b="b"/>
              <a:pathLst>
                <a:path w="2" h="12">
                  <a:moveTo>
                    <a:pt x="1" y="7"/>
                  </a:moveTo>
                  <a:cubicBezTo>
                    <a:pt x="1" y="8"/>
                    <a:pt x="1" y="12"/>
                    <a:pt x="0" y="12"/>
                  </a:cubicBezTo>
                  <a:cubicBezTo>
                    <a:pt x="0" y="12"/>
                    <a:pt x="2" y="1"/>
                    <a:pt x="2" y="0"/>
                  </a:cubicBezTo>
                  <a:cubicBezTo>
                    <a:pt x="2" y="0"/>
                    <a:pt x="2" y="0"/>
                    <a:pt x="2" y="0"/>
                  </a:cubicBezTo>
                  <a:cubicBezTo>
                    <a:pt x="2" y="1"/>
                    <a:pt x="2" y="5"/>
                    <a:pt x="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59" name="Freeform 2304">
              <a:extLst>
                <a:ext uri="{FF2B5EF4-FFF2-40B4-BE49-F238E27FC236}">
                  <a16:creationId xmlns:a16="http://schemas.microsoft.com/office/drawing/2014/main" id="{5B905D81-146E-4D19-9C55-ABD54E442074}"/>
                </a:ext>
              </a:extLst>
            </p:cNvPr>
            <p:cNvSpPr>
              <a:spLocks/>
            </p:cNvSpPr>
            <p:nvPr/>
          </p:nvSpPr>
          <p:spPr bwMode="auto">
            <a:xfrm>
              <a:off x="8960275" y="4335218"/>
              <a:ext cx="15956" cy="92548"/>
            </a:xfrm>
            <a:custGeom>
              <a:avLst/>
              <a:gdLst>
                <a:gd name="T0" fmla="*/ 1 w 2"/>
                <a:gd name="T1" fmla="*/ 11 h 12"/>
                <a:gd name="T2" fmla="*/ 0 w 2"/>
                <a:gd name="T3" fmla="*/ 12 h 12"/>
                <a:gd name="T4" fmla="*/ 2 w 2"/>
                <a:gd name="T5" fmla="*/ 0 h 12"/>
                <a:gd name="T6" fmla="*/ 2 w 2"/>
                <a:gd name="T7" fmla="*/ 0 h 12"/>
                <a:gd name="T8" fmla="*/ 2 w 2"/>
                <a:gd name="T9" fmla="*/ 1 h 12"/>
                <a:gd name="T10" fmla="*/ 1 w 2"/>
                <a:gd name="T11" fmla="*/ 11 h 12"/>
                <a:gd name="T12" fmla="*/ 1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1" y="11"/>
                  </a:moveTo>
                  <a:cubicBezTo>
                    <a:pt x="1" y="12"/>
                    <a:pt x="1" y="12"/>
                    <a:pt x="0" y="12"/>
                  </a:cubicBezTo>
                  <a:cubicBezTo>
                    <a:pt x="0" y="12"/>
                    <a:pt x="2" y="0"/>
                    <a:pt x="2" y="0"/>
                  </a:cubicBezTo>
                  <a:cubicBezTo>
                    <a:pt x="2" y="0"/>
                    <a:pt x="2" y="0"/>
                    <a:pt x="2" y="0"/>
                  </a:cubicBezTo>
                  <a:cubicBezTo>
                    <a:pt x="2" y="0"/>
                    <a:pt x="2" y="0"/>
                    <a:pt x="2" y="1"/>
                  </a:cubicBezTo>
                  <a:cubicBezTo>
                    <a:pt x="1" y="11"/>
                    <a:pt x="1" y="11"/>
                    <a:pt x="1" y="11"/>
                  </a:cubicBezTo>
                  <a:cubicBezTo>
                    <a:pt x="1" y="11"/>
                    <a:pt x="1" y="11"/>
                    <a:pt x="1" y="1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0" name="Freeform 2305">
              <a:extLst>
                <a:ext uri="{FF2B5EF4-FFF2-40B4-BE49-F238E27FC236}">
                  <a16:creationId xmlns:a16="http://schemas.microsoft.com/office/drawing/2014/main" id="{53697232-AF98-4941-B9F8-4EED44D47FC8}"/>
                </a:ext>
              </a:extLst>
            </p:cNvPr>
            <p:cNvSpPr>
              <a:spLocks/>
            </p:cNvSpPr>
            <p:nvPr/>
          </p:nvSpPr>
          <p:spPr bwMode="auto">
            <a:xfrm>
              <a:off x="8982614" y="4103848"/>
              <a:ext cx="7978" cy="100526"/>
            </a:xfrm>
            <a:custGeom>
              <a:avLst/>
              <a:gdLst>
                <a:gd name="T0" fmla="*/ 0 w 1"/>
                <a:gd name="T1" fmla="*/ 12 h 13"/>
                <a:gd name="T2" fmla="*/ 0 w 1"/>
                <a:gd name="T3" fmla="*/ 13 h 13"/>
                <a:gd name="T4" fmla="*/ 1 w 1"/>
                <a:gd name="T5" fmla="*/ 0 h 13"/>
                <a:gd name="T6" fmla="*/ 1 w 1"/>
                <a:gd name="T7" fmla="*/ 0 h 13"/>
                <a:gd name="T8" fmla="*/ 1 w 1"/>
                <a:gd name="T9" fmla="*/ 1 h 13"/>
                <a:gd name="T10" fmla="*/ 0 w 1"/>
                <a:gd name="T11" fmla="*/ 12 h 13"/>
                <a:gd name="T12" fmla="*/ 0 w 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 h="13">
                  <a:moveTo>
                    <a:pt x="0" y="12"/>
                  </a:moveTo>
                  <a:cubicBezTo>
                    <a:pt x="0" y="13"/>
                    <a:pt x="0" y="13"/>
                    <a:pt x="0" y="13"/>
                  </a:cubicBezTo>
                  <a:cubicBezTo>
                    <a:pt x="0" y="12"/>
                    <a:pt x="1" y="0"/>
                    <a:pt x="1" y="0"/>
                  </a:cubicBezTo>
                  <a:cubicBezTo>
                    <a:pt x="1" y="0"/>
                    <a:pt x="1" y="0"/>
                    <a:pt x="1" y="0"/>
                  </a:cubicBezTo>
                  <a:cubicBezTo>
                    <a:pt x="1" y="0"/>
                    <a:pt x="1" y="0"/>
                    <a:pt x="1" y="1"/>
                  </a:cubicBezTo>
                  <a:cubicBezTo>
                    <a:pt x="0" y="12"/>
                    <a:pt x="0" y="12"/>
                    <a:pt x="0" y="12"/>
                  </a:cubicBezTo>
                  <a:cubicBezTo>
                    <a:pt x="0" y="12"/>
                    <a:pt x="0" y="12"/>
                    <a:pt x="0" y="1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1" name="Freeform 2306">
              <a:extLst>
                <a:ext uri="{FF2B5EF4-FFF2-40B4-BE49-F238E27FC236}">
                  <a16:creationId xmlns:a16="http://schemas.microsoft.com/office/drawing/2014/main" id="{5B3C4C39-6EB8-4B3E-9050-A25F17A6CE44}"/>
                </a:ext>
              </a:extLst>
            </p:cNvPr>
            <p:cNvSpPr>
              <a:spLocks/>
            </p:cNvSpPr>
            <p:nvPr/>
          </p:nvSpPr>
          <p:spPr bwMode="auto">
            <a:xfrm>
              <a:off x="8968253" y="4220331"/>
              <a:ext cx="14361" cy="98930"/>
            </a:xfrm>
            <a:custGeom>
              <a:avLst/>
              <a:gdLst>
                <a:gd name="T0" fmla="*/ 1 w 2"/>
                <a:gd name="T1" fmla="*/ 8 h 13"/>
                <a:gd name="T2" fmla="*/ 1 w 2"/>
                <a:gd name="T3" fmla="*/ 13 h 13"/>
                <a:gd name="T4" fmla="*/ 2 w 2"/>
                <a:gd name="T5" fmla="*/ 0 h 13"/>
                <a:gd name="T6" fmla="*/ 2 w 2"/>
                <a:gd name="T7" fmla="*/ 0 h 13"/>
                <a:gd name="T8" fmla="*/ 1 w 2"/>
                <a:gd name="T9" fmla="*/ 8 h 13"/>
              </a:gdLst>
              <a:ahLst/>
              <a:cxnLst>
                <a:cxn ang="0">
                  <a:pos x="T0" y="T1"/>
                </a:cxn>
                <a:cxn ang="0">
                  <a:pos x="T2" y="T3"/>
                </a:cxn>
                <a:cxn ang="0">
                  <a:pos x="T4" y="T5"/>
                </a:cxn>
                <a:cxn ang="0">
                  <a:pos x="T6" y="T7"/>
                </a:cxn>
                <a:cxn ang="0">
                  <a:pos x="T8" y="T9"/>
                </a:cxn>
              </a:cxnLst>
              <a:rect l="0" t="0" r="r" b="b"/>
              <a:pathLst>
                <a:path w="2" h="13">
                  <a:moveTo>
                    <a:pt x="1" y="8"/>
                  </a:moveTo>
                  <a:cubicBezTo>
                    <a:pt x="1" y="8"/>
                    <a:pt x="1" y="12"/>
                    <a:pt x="1" y="13"/>
                  </a:cubicBezTo>
                  <a:cubicBezTo>
                    <a:pt x="0" y="12"/>
                    <a:pt x="1" y="1"/>
                    <a:pt x="2" y="0"/>
                  </a:cubicBezTo>
                  <a:cubicBezTo>
                    <a:pt x="2" y="0"/>
                    <a:pt x="2" y="0"/>
                    <a:pt x="2" y="0"/>
                  </a:cubicBezTo>
                  <a:cubicBezTo>
                    <a:pt x="2" y="1"/>
                    <a:pt x="2" y="5"/>
                    <a:pt x="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2" name="Freeform 2307">
              <a:extLst>
                <a:ext uri="{FF2B5EF4-FFF2-40B4-BE49-F238E27FC236}">
                  <a16:creationId xmlns:a16="http://schemas.microsoft.com/office/drawing/2014/main" id="{67FC41FB-171C-4116-B466-F2BAE3E6CC79}"/>
                </a:ext>
              </a:extLst>
            </p:cNvPr>
            <p:cNvSpPr>
              <a:spLocks/>
            </p:cNvSpPr>
            <p:nvPr/>
          </p:nvSpPr>
          <p:spPr bwMode="auto">
            <a:xfrm>
              <a:off x="8952296" y="4304900"/>
              <a:ext cx="15956" cy="90952"/>
            </a:xfrm>
            <a:custGeom>
              <a:avLst/>
              <a:gdLst>
                <a:gd name="T0" fmla="*/ 1 w 2"/>
                <a:gd name="T1" fmla="*/ 7 h 12"/>
                <a:gd name="T2" fmla="*/ 0 w 2"/>
                <a:gd name="T3" fmla="*/ 12 h 12"/>
                <a:gd name="T4" fmla="*/ 0 w 2"/>
                <a:gd name="T5" fmla="*/ 12 h 12"/>
                <a:gd name="T6" fmla="*/ 2 w 2"/>
                <a:gd name="T7" fmla="*/ 0 h 12"/>
                <a:gd name="T8" fmla="*/ 2 w 2"/>
                <a:gd name="T9" fmla="*/ 0 h 12"/>
                <a:gd name="T10" fmla="*/ 1 w 2"/>
                <a:gd name="T11" fmla="*/ 7 h 12"/>
              </a:gdLst>
              <a:ahLst/>
              <a:cxnLst>
                <a:cxn ang="0">
                  <a:pos x="T0" y="T1"/>
                </a:cxn>
                <a:cxn ang="0">
                  <a:pos x="T2" y="T3"/>
                </a:cxn>
                <a:cxn ang="0">
                  <a:pos x="T4" y="T5"/>
                </a:cxn>
                <a:cxn ang="0">
                  <a:pos x="T6" y="T7"/>
                </a:cxn>
                <a:cxn ang="0">
                  <a:pos x="T8" y="T9"/>
                </a:cxn>
                <a:cxn ang="0">
                  <a:pos x="T10" y="T11"/>
                </a:cxn>
              </a:cxnLst>
              <a:rect l="0" t="0" r="r" b="b"/>
              <a:pathLst>
                <a:path w="2" h="12">
                  <a:moveTo>
                    <a:pt x="1" y="7"/>
                  </a:moveTo>
                  <a:cubicBezTo>
                    <a:pt x="1" y="8"/>
                    <a:pt x="1" y="12"/>
                    <a:pt x="0" y="12"/>
                  </a:cubicBezTo>
                  <a:cubicBezTo>
                    <a:pt x="0" y="12"/>
                    <a:pt x="0" y="12"/>
                    <a:pt x="0" y="12"/>
                  </a:cubicBezTo>
                  <a:cubicBezTo>
                    <a:pt x="0" y="11"/>
                    <a:pt x="1" y="0"/>
                    <a:pt x="2" y="0"/>
                  </a:cubicBezTo>
                  <a:cubicBezTo>
                    <a:pt x="2" y="0"/>
                    <a:pt x="2" y="0"/>
                    <a:pt x="2" y="0"/>
                  </a:cubicBezTo>
                  <a:cubicBezTo>
                    <a:pt x="2" y="0"/>
                    <a:pt x="2" y="5"/>
                    <a:pt x="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3" name="Freeform 2308">
              <a:extLst>
                <a:ext uri="{FF2B5EF4-FFF2-40B4-BE49-F238E27FC236}">
                  <a16:creationId xmlns:a16="http://schemas.microsoft.com/office/drawing/2014/main" id="{AE98EEB9-ABD2-4E67-9BA6-F6FB4AA05AF2}"/>
                </a:ext>
              </a:extLst>
            </p:cNvPr>
            <p:cNvSpPr>
              <a:spLocks/>
            </p:cNvSpPr>
            <p:nvPr/>
          </p:nvSpPr>
          <p:spPr bwMode="auto">
            <a:xfrm>
              <a:off x="8929957" y="4335218"/>
              <a:ext cx="22339" cy="100526"/>
            </a:xfrm>
            <a:custGeom>
              <a:avLst/>
              <a:gdLst>
                <a:gd name="T0" fmla="*/ 2 w 3"/>
                <a:gd name="T1" fmla="*/ 8 h 13"/>
                <a:gd name="T2" fmla="*/ 0 w 3"/>
                <a:gd name="T3" fmla="*/ 13 h 13"/>
                <a:gd name="T4" fmla="*/ 0 w 3"/>
                <a:gd name="T5" fmla="*/ 7 h 13"/>
                <a:gd name="T6" fmla="*/ 2 w 3"/>
                <a:gd name="T7" fmla="*/ 0 h 13"/>
                <a:gd name="T8" fmla="*/ 2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3"/>
                    <a:pt x="0" y="13"/>
                  </a:cubicBezTo>
                  <a:cubicBezTo>
                    <a:pt x="0" y="13"/>
                    <a:pt x="0" y="8"/>
                    <a:pt x="0" y="7"/>
                  </a:cubicBezTo>
                  <a:cubicBezTo>
                    <a:pt x="1" y="3"/>
                    <a:pt x="1" y="0"/>
                    <a:pt x="2" y="0"/>
                  </a:cubicBezTo>
                  <a:cubicBezTo>
                    <a:pt x="2" y="0"/>
                    <a:pt x="2" y="0"/>
                    <a:pt x="2" y="0"/>
                  </a:cubicBezTo>
                  <a:cubicBezTo>
                    <a:pt x="3"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4" name="Freeform 2309">
              <a:extLst>
                <a:ext uri="{FF2B5EF4-FFF2-40B4-BE49-F238E27FC236}">
                  <a16:creationId xmlns:a16="http://schemas.microsoft.com/office/drawing/2014/main" id="{99F8F586-84B3-4B37-9422-DEF9538DFDB9}"/>
                </a:ext>
              </a:extLst>
            </p:cNvPr>
            <p:cNvSpPr>
              <a:spLocks/>
            </p:cNvSpPr>
            <p:nvPr/>
          </p:nvSpPr>
          <p:spPr bwMode="auto">
            <a:xfrm>
              <a:off x="8906023" y="4272987"/>
              <a:ext cx="23935" cy="108504"/>
            </a:xfrm>
            <a:custGeom>
              <a:avLst/>
              <a:gdLst>
                <a:gd name="T0" fmla="*/ 3 w 3"/>
                <a:gd name="T1" fmla="*/ 8 h 14"/>
                <a:gd name="T2" fmla="*/ 1 w 3"/>
                <a:gd name="T3" fmla="*/ 13 h 14"/>
                <a:gd name="T4" fmla="*/ 3 w 3"/>
                <a:gd name="T5" fmla="*/ 0 h 14"/>
                <a:gd name="T6" fmla="*/ 3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1" y="0"/>
                    <a:pt x="3" y="0"/>
                  </a:cubicBezTo>
                  <a:cubicBezTo>
                    <a:pt x="3" y="0"/>
                    <a:pt x="3" y="0"/>
                    <a:pt x="3" y="0"/>
                  </a:cubicBezTo>
                  <a:cubicBezTo>
                    <a:pt x="3" y="1"/>
                    <a:pt x="3" y="5"/>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5" name="Freeform 2310">
              <a:extLst>
                <a:ext uri="{FF2B5EF4-FFF2-40B4-BE49-F238E27FC236}">
                  <a16:creationId xmlns:a16="http://schemas.microsoft.com/office/drawing/2014/main" id="{E212698E-1732-4D8E-9688-A2A768FBE772}"/>
                </a:ext>
              </a:extLst>
            </p:cNvPr>
            <p:cNvSpPr>
              <a:spLocks/>
            </p:cNvSpPr>
            <p:nvPr/>
          </p:nvSpPr>
          <p:spPr bwMode="auto">
            <a:xfrm>
              <a:off x="8944318" y="4182035"/>
              <a:ext cx="15956" cy="98930"/>
            </a:xfrm>
            <a:custGeom>
              <a:avLst/>
              <a:gdLst>
                <a:gd name="T0" fmla="*/ 2 w 2"/>
                <a:gd name="T1" fmla="*/ 8 h 13"/>
                <a:gd name="T2" fmla="*/ 1 w 2"/>
                <a:gd name="T3" fmla="*/ 13 h 13"/>
                <a:gd name="T4" fmla="*/ 0 w 2"/>
                <a:gd name="T5" fmla="*/ 6 h 13"/>
                <a:gd name="T6" fmla="*/ 2 w 2"/>
                <a:gd name="T7" fmla="*/ 0 h 13"/>
                <a:gd name="T8" fmla="*/ 2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8"/>
                    <a:pt x="1" y="12"/>
                    <a:pt x="1" y="13"/>
                  </a:cubicBezTo>
                  <a:cubicBezTo>
                    <a:pt x="0" y="12"/>
                    <a:pt x="0" y="6"/>
                    <a:pt x="0" y="6"/>
                  </a:cubicBezTo>
                  <a:cubicBezTo>
                    <a:pt x="1" y="3"/>
                    <a:pt x="1" y="0"/>
                    <a:pt x="2" y="0"/>
                  </a:cubicBezTo>
                  <a:cubicBezTo>
                    <a:pt x="2" y="0"/>
                    <a:pt x="2" y="0"/>
                    <a:pt x="2" y="0"/>
                  </a:cubicBezTo>
                  <a:cubicBezTo>
                    <a:pt x="2" y="0"/>
                    <a:pt x="2" y="4"/>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6" name="Freeform 2311">
              <a:extLst>
                <a:ext uri="{FF2B5EF4-FFF2-40B4-BE49-F238E27FC236}">
                  <a16:creationId xmlns:a16="http://schemas.microsoft.com/office/drawing/2014/main" id="{6B71EC5E-CC10-4691-A41D-B2DC43898371}"/>
                </a:ext>
              </a:extLst>
            </p:cNvPr>
            <p:cNvSpPr>
              <a:spLocks/>
            </p:cNvSpPr>
            <p:nvPr/>
          </p:nvSpPr>
          <p:spPr bwMode="auto">
            <a:xfrm>
              <a:off x="8968253" y="4119805"/>
              <a:ext cx="14361" cy="100526"/>
            </a:xfrm>
            <a:custGeom>
              <a:avLst/>
              <a:gdLst>
                <a:gd name="T0" fmla="*/ 1 w 2"/>
                <a:gd name="T1" fmla="*/ 8 h 13"/>
                <a:gd name="T2" fmla="*/ 1 w 2"/>
                <a:gd name="T3" fmla="*/ 13 h 13"/>
                <a:gd name="T4" fmla="*/ 0 w 2"/>
                <a:gd name="T5" fmla="*/ 13 h 13"/>
                <a:gd name="T6" fmla="*/ 1 w 2"/>
                <a:gd name="T7" fmla="*/ 0 h 13"/>
                <a:gd name="T8" fmla="*/ 1 w 2"/>
                <a:gd name="T9" fmla="*/ 0 h 13"/>
                <a:gd name="T10" fmla="*/ 1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1" y="8"/>
                  </a:moveTo>
                  <a:cubicBezTo>
                    <a:pt x="1" y="9"/>
                    <a:pt x="1" y="12"/>
                    <a:pt x="1" y="13"/>
                  </a:cubicBezTo>
                  <a:cubicBezTo>
                    <a:pt x="1" y="13"/>
                    <a:pt x="0" y="13"/>
                    <a:pt x="0" y="13"/>
                  </a:cubicBezTo>
                  <a:cubicBezTo>
                    <a:pt x="0" y="12"/>
                    <a:pt x="0" y="1"/>
                    <a:pt x="1" y="0"/>
                  </a:cubicBezTo>
                  <a:cubicBezTo>
                    <a:pt x="1" y="0"/>
                    <a:pt x="1" y="0"/>
                    <a:pt x="1" y="0"/>
                  </a:cubicBezTo>
                  <a:cubicBezTo>
                    <a:pt x="2" y="1"/>
                    <a:pt x="1" y="5"/>
                    <a:pt x="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7" name="Freeform 2312">
              <a:extLst>
                <a:ext uri="{FF2B5EF4-FFF2-40B4-BE49-F238E27FC236}">
                  <a16:creationId xmlns:a16="http://schemas.microsoft.com/office/drawing/2014/main" id="{9504FB28-1F86-4F16-8C3D-F1C3FAF4B42E}"/>
                </a:ext>
              </a:extLst>
            </p:cNvPr>
            <p:cNvSpPr>
              <a:spLocks/>
            </p:cNvSpPr>
            <p:nvPr/>
          </p:nvSpPr>
          <p:spPr bwMode="auto">
            <a:xfrm>
              <a:off x="8968253" y="3950666"/>
              <a:ext cx="14361" cy="100526"/>
            </a:xfrm>
            <a:custGeom>
              <a:avLst/>
              <a:gdLst>
                <a:gd name="T0" fmla="*/ 2 w 2"/>
                <a:gd name="T1" fmla="*/ 8 h 13"/>
                <a:gd name="T2" fmla="*/ 1 w 2"/>
                <a:gd name="T3" fmla="*/ 13 h 13"/>
                <a:gd name="T4" fmla="*/ 1 w 2"/>
                <a:gd name="T5" fmla="*/ 13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1" y="13"/>
                    <a:pt x="1" y="13"/>
                    <a:pt x="1" y="13"/>
                  </a:cubicBezTo>
                  <a:cubicBezTo>
                    <a:pt x="0" y="12"/>
                    <a:pt x="0" y="1"/>
                    <a:pt x="1" y="0"/>
                  </a:cubicBezTo>
                  <a:cubicBezTo>
                    <a:pt x="1" y="0"/>
                    <a:pt x="1" y="0"/>
                    <a:pt x="1" y="0"/>
                  </a:cubicBezTo>
                  <a:cubicBezTo>
                    <a:pt x="1"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8" name="Freeform 2313">
              <a:extLst>
                <a:ext uri="{FF2B5EF4-FFF2-40B4-BE49-F238E27FC236}">
                  <a16:creationId xmlns:a16="http://schemas.microsoft.com/office/drawing/2014/main" id="{A6A59848-1558-44B7-84FE-4A686277A8BF}"/>
                </a:ext>
              </a:extLst>
            </p:cNvPr>
            <p:cNvSpPr>
              <a:spLocks/>
            </p:cNvSpPr>
            <p:nvPr/>
          </p:nvSpPr>
          <p:spPr bwMode="auto">
            <a:xfrm>
              <a:off x="8952296" y="4019279"/>
              <a:ext cx="15956" cy="100526"/>
            </a:xfrm>
            <a:custGeom>
              <a:avLst/>
              <a:gdLst>
                <a:gd name="T0" fmla="*/ 2 w 2"/>
                <a:gd name="T1" fmla="*/ 8 h 13"/>
                <a:gd name="T2" fmla="*/ 1 w 2"/>
                <a:gd name="T3" fmla="*/ 13 h 13"/>
                <a:gd name="T4" fmla="*/ 0 w 2"/>
                <a:gd name="T5" fmla="*/ 7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9"/>
                    <a:pt x="0" y="7"/>
                  </a:cubicBezTo>
                  <a:cubicBezTo>
                    <a:pt x="0" y="3"/>
                    <a:pt x="1" y="0"/>
                    <a:pt x="1" y="0"/>
                  </a:cubicBezTo>
                  <a:cubicBezTo>
                    <a:pt x="1" y="0"/>
                    <a:pt x="1" y="0"/>
                    <a:pt x="1" y="0"/>
                  </a:cubicBezTo>
                  <a:cubicBezTo>
                    <a:pt x="2"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69" name="Freeform 2314">
              <a:extLst>
                <a:ext uri="{FF2B5EF4-FFF2-40B4-BE49-F238E27FC236}">
                  <a16:creationId xmlns:a16="http://schemas.microsoft.com/office/drawing/2014/main" id="{39B57E29-C831-420C-B314-03366E8B9209}"/>
                </a:ext>
              </a:extLst>
            </p:cNvPr>
            <p:cNvSpPr>
              <a:spLocks/>
            </p:cNvSpPr>
            <p:nvPr/>
          </p:nvSpPr>
          <p:spPr bwMode="auto">
            <a:xfrm>
              <a:off x="8921979" y="4111827"/>
              <a:ext cx="22339" cy="108504"/>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0" y="0"/>
                    <a:pt x="2" y="0"/>
                  </a:cubicBezTo>
                  <a:cubicBezTo>
                    <a:pt x="2" y="0"/>
                    <a:pt x="2" y="0"/>
                    <a:pt x="2" y="0"/>
                  </a:cubicBezTo>
                  <a:cubicBezTo>
                    <a:pt x="3" y="1"/>
                    <a:pt x="3" y="5"/>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0" name="Freeform 2315">
              <a:extLst>
                <a:ext uri="{FF2B5EF4-FFF2-40B4-BE49-F238E27FC236}">
                  <a16:creationId xmlns:a16="http://schemas.microsoft.com/office/drawing/2014/main" id="{FD006807-CB5C-4F10-8FFE-9B5988B85CDC}"/>
                </a:ext>
              </a:extLst>
            </p:cNvPr>
            <p:cNvSpPr>
              <a:spLocks/>
            </p:cNvSpPr>
            <p:nvPr/>
          </p:nvSpPr>
          <p:spPr bwMode="auto">
            <a:xfrm>
              <a:off x="8152876" y="5166551"/>
              <a:ext cx="68613" cy="98930"/>
            </a:xfrm>
            <a:custGeom>
              <a:avLst/>
              <a:gdLst>
                <a:gd name="T0" fmla="*/ 8 w 9"/>
                <a:gd name="T1" fmla="*/ 7 h 13"/>
                <a:gd name="T2" fmla="*/ 1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2" y="13"/>
                    <a:pt x="1" y="10"/>
                  </a:cubicBezTo>
                  <a:cubicBezTo>
                    <a:pt x="0" y="6"/>
                    <a:pt x="3" y="0"/>
                    <a:pt x="7"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1" name="Freeform 2316">
              <a:extLst>
                <a:ext uri="{FF2B5EF4-FFF2-40B4-BE49-F238E27FC236}">
                  <a16:creationId xmlns:a16="http://schemas.microsoft.com/office/drawing/2014/main" id="{49AABEFF-5FDB-4C47-8099-482D2EDFC416}"/>
                </a:ext>
              </a:extLst>
            </p:cNvPr>
            <p:cNvSpPr>
              <a:spLocks/>
            </p:cNvSpPr>
            <p:nvPr/>
          </p:nvSpPr>
          <p:spPr bwMode="auto">
            <a:xfrm>
              <a:off x="8160855" y="5311755"/>
              <a:ext cx="76591" cy="100526"/>
            </a:xfrm>
            <a:custGeom>
              <a:avLst/>
              <a:gdLst>
                <a:gd name="T0" fmla="*/ 8 w 10"/>
                <a:gd name="T1" fmla="*/ 7 h 13"/>
                <a:gd name="T2" fmla="*/ 1 w 10"/>
                <a:gd name="T3" fmla="*/ 10 h 13"/>
                <a:gd name="T4" fmla="*/ 8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8" y="1"/>
                  </a:cubicBezTo>
                  <a:cubicBezTo>
                    <a:pt x="10" y="1"/>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2" name="Freeform 2317">
              <a:extLst>
                <a:ext uri="{FF2B5EF4-FFF2-40B4-BE49-F238E27FC236}">
                  <a16:creationId xmlns:a16="http://schemas.microsoft.com/office/drawing/2014/main" id="{0F23DA92-3B7A-4FCA-9A88-AB9824A5C879}"/>
                </a:ext>
              </a:extLst>
            </p:cNvPr>
            <p:cNvSpPr>
              <a:spLocks/>
            </p:cNvSpPr>
            <p:nvPr/>
          </p:nvSpPr>
          <p:spPr bwMode="auto">
            <a:xfrm>
              <a:off x="8221489" y="5188890"/>
              <a:ext cx="78187" cy="100526"/>
            </a:xfrm>
            <a:custGeom>
              <a:avLst/>
              <a:gdLst>
                <a:gd name="T0" fmla="*/ 8 w 10"/>
                <a:gd name="T1" fmla="*/ 7 h 13"/>
                <a:gd name="T2" fmla="*/ 1 w 10"/>
                <a:gd name="T3" fmla="*/ 10 h 13"/>
                <a:gd name="T4" fmla="*/ 7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7" y="1"/>
                  </a:cubicBezTo>
                  <a:cubicBezTo>
                    <a:pt x="10" y="1"/>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3" name="Freeform 2318">
              <a:extLst>
                <a:ext uri="{FF2B5EF4-FFF2-40B4-BE49-F238E27FC236}">
                  <a16:creationId xmlns:a16="http://schemas.microsoft.com/office/drawing/2014/main" id="{4539DFFF-60BA-4ED0-A742-63C6DED0F7D6}"/>
                </a:ext>
              </a:extLst>
            </p:cNvPr>
            <p:cNvSpPr>
              <a:spLocks/>
            </p:cNvSpPr>
            <p:nvPr/>
          </p:nvSpPr>
          <p:spPr bwMode="auto">
            <a:xfrm>
              <a:off x="8199150" y="5404303"/>
              <a:ext cx="68613" cy="92548"/>
            </a:xfrm>
            <a:custGeom>
              <a:avLst/>
              <a:gdLst>
                <a:gd name="T0" fmla="*/ 7 w 9"/>
                <a:gd name="T1" fmla="*/ 6 h 12"/>
                <a:gd name="T2" fmla="*/ 1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9"/>
                  </a:cubicBezTo>
                  <a:cubicBezTo>
                    <a:pt x="0" y="6"/>
                    <a:pt x="4" y="0"/>
                    <a:pt x="7" y="0"/>
                  </a:cubicBezTo>
                  <a:cubicBezTo>
                    <a:pt x="9" y="0"/>
                    <a:pt x="8"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4" name="Freeform 2319">
              <a:extLst>
                <a:ext uri="{FF2B5EF4-FFF2-40B4-BE49-F238E27FC236}">
                  <a16:creationId xmlns:a16="http://schemas.microsoft.com/office/drawing/2014/main" id="{830266F8-74D5-4A6E-B50D-8E31C9BABA07}"/>
                </a:ext>
              </a:extLst>
            </p:cNvPr>
            <p:cNvSpPr>
              <a:spLocks/>
            </p:cNvSpPr>
            <p:nvPr/>
          </p:nvSpPr>
          <p:spPr bwMode="auto">
            <a:xfrm>
              <a:off x="8253402" y="5512807"/>
              <a:ext cx="68613" cy="90952"/>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8"/>
                    <a:pt x="4" y="0"/>
                    <a:pt x="7" y="1"/>
                  </a:cubicBezTo>
                  <a:cubicBezTo>
                    <a:pt x="9" y="1"/>
                    <a:pt x="8"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5" name="Freeform 2320">
              <a:extLst>
                <a:ext uri="{FF2B5EF4-FFF2-40B4-BE49-F238E27FC236}">
                  <a16:creationId xmlns:a16="http://schemas.microsoft.com/office/drawing/2014/main" id="{FB24C608-C463-4794-8FD9-5737AAF5B40A}"/>
                </a:ext>
              </a:extLst>
            </p:cNvPr>
            <p:cNvSpPr>
              <a:spLocks/>
            </p:cNvSpPr>
            <p:nvPr/>
          </p:nvSpPr>
          <p:spPr bwMode="auto">
            <a:xfrm>
              <a:off x="8314037" y="5504829"/>
              <a:ext cx="62230" cy="84569"/>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0" y="10"/>
                  </a:cubicBezTo>
                  <a:cubicBezTo>
                    <a:pt x="0" y="8"/>
                    <a:pt x="4" y="0"/>
                    <a:pt x="7" y="0"/>
                  </a:cubicBezTo>
                  <a:cubicBezTo>
                    <a:pt x="8" y="0"/>
                    <a:pt x="7"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6" name="Freeform 2321">
              <a:extLst>
                <a:ext uri="{FF2B5EF4-FFF2-40B4-BE49-F238E27FC236}">
                  <a16:creationId xmlns:a16="http://schemas.microsoft.com/office/drawing/2014/main" id="{91723B9A-C670-4557-8EBB-D9BCDD6CDACB}"/>
                </a:ext>
              </a:extLst>
            </p:cNvPr>
            <p:cNvSpPr>
              <a:spLocks/>
            </p:cNvSpPr>
            <p:nvPr/>
          </p:nvSpPr>
          <p:spPr bwMode="auto">
            <a:xfrm>
              <a:off x="8207128" y="5643650"/>
              <a:ext cx="68613" cy="84569"/>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7" y="0"/>
                  </a:cubicBezTo>
                  <a:cubicBezTo>
                    <a:pt x="9" y="0"/>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7" name="Freeform 2322">
              <a:extLst>
                <a:ext uri="{FF2B5EF4-FFF2-40B4-BE49-F238E27FC236}">
                  <a16:creationId xmlns:a16="http://schemas.microsoft.com/office/drawing/2014/main" id="{A348B10A-E5BD-497B-9F6C-6208EA58FB49}"/>
                </a:ext>
              </a:extLst>
            </p:cNvPr>
            <p:cNvSpPr>
              <a:spLocks/>
            </p:cNvSpPr>
            <p:nvPr/>
          </p:nvSpPr>
          <p:spPr bwMode="auto">
            <a:xfrm>
              <a:off x="8360311" y="5373985"/>
              <a:ext cx="70209" cy="92548"/>
            </a:xfrm>
            <a:custGeom>
              <a:avLst/>
              <a:gdLst>
                <a:gd name="T0" fmla="*/ 6 w 9"/>
                <a:gd name="T1" fmla="*/ 6 h 12"/>
                <a:gd name="T2" fmla="*/ 1 w 9"/>
                <a:gd name="T3" fmla="*/ 10 h 12"/>
                <a:gd name="T4" fmla="*/ 7 w 9"/>
                <a:gd name="T5" fmla="*/ 0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1" y="12"/>
                    <a:pt x="1" y="10"/>
                  </a:cubicBezTo>
                  <a:cubicBezTo>
                    <a:pt x="0" y="7"/>
                    <a:pt x="5" y="0"/>
                    <a:pt x="7" y="0"/>
                  </a:cubicBezTo>
                  <a:cubicBezTo>
                    <a:pt x="9" y="0"/>
                    <a:pt x="8"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8" name="Freeform 2323">
              <a:extLst>
                <a:ext uri="{FF2B5EF4-FFF2-40B4-BE49-F238E27FC236}">
                  <a16:creationId xmlns:a16="http://schemas.microsoft.com/office/drawing/2014/main" id="{79174D8A-34EA-4C9F-A0BA-0720CD476140}"/>
                </a:ext>
              </a:extLst>
            </p:cNvPr>
            <p:cNvSpPr>
              <a:spLocks/>
            </p:cNvSpPr>
            <p:nvPr/>
          </p:nvSpPr>
          <p:spPr bwMode="auto">
            <a:xfrm>
              <a:off x="8368289" y="5273459"/>
              <a:ext cx="62230" cy="92548"/>
            </a:xfrm>
            <a:custGeom>
              <a:avLst/>
              <a:gdLst>
                <a:gd name="T0" fmla="*/ 6 w 8"/>
                <a:gd name="T1" fmla="*/ 7 h 12"/>
                <a:gd name="T2" fmla="*/ 1 w 8"/>
                <a:gd name="T3" fmla="*/ 10 h 12"/>
                <a:gd name="T4" fmla="*/ 7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0"/>
                  </a:cubicBezTo>
                  <a:cubicBezTo>
                    <a:pt x="0" y="7"/>
                    <a:pt x="4" y="0"/>
                    <a:pt x="7" y="0"/>
                  </a:cubicBezTo>
                  <a:cubicBezTo>
                    <a:pt x="8" y="0"/>
                    <a:pt x="8"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79" name="Freeform 2324">
              <a:extLst>
                <a:ext uri="{FF2B5EF4-FFF2-40B4-BE49-F238E27FC236}">
                  <a16:creationId xmlns:a16="http://schemas.microsoft.com/office/drawing/2014/main" id="{8C534E2B-4631-416D-A2BD-221388D8A931}"/>
                </a:ext>
              </a:extLst>
            </p:cNvPr>
            <p:cNvSpPr>
              <a:spLocks/>
            </p:cNvSpPr>
            <p:nvPr/>
          </p:nvSpPr>
          <p:spPr bwMode="auto">
            <a:xfrm>
              <a:off x="8283720" y="5281438"/>
              <a:ext cx="68613" cy="92548"/>
            </a:xfrm>
            <a:custGeom>
              <a:avLst/>
              <a:gdLst>
                <a:gd name="T0" fmla="*/ 7 w 9"/>
                <a:gd name="T1" fmla="*/ 7 h 12"/>
                <a:gd name="T2" fmla="*/ 1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2" y="12"/>
                    <a:pt x="1" y="10"/>
                  </a:cubicBezTo>
                  <a:cubicBezTo>
                    <a:pt x="0" y="7"/>
                    <a:pt x="4" y="0"/>
                    <a:pt x="7" y="0"/>
                  </a:cubicBezTo>
                  <a:cubicBezTo>
                    <a:pt x="9" y="0"/>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0" name="Freeform 2325">
              <a:extLst>
                <a:ext uri="{FF2B5EF4-FFF2-40B4-BE49-F238E27FC236}">
                  <a16:creationId xmlns:a16="http://schemas.microsoft.com/office/drawing/2014/main" id="{F7059454-36CD-46BF-BC66-E2F243A93E06}"/>
                </a:ext>
              </a:extLst>
            </p:cNvPr>
            <p:cNvSpPr>
              <a:spLocks/>
            </p:cNvSpPr>
            <p:nvPr/>
          </p:nvSpPr>
          <p:spPr bwMode="auto">
            <a:xfrm>
              <a:off x="8475197" y="5104321"/>
              <a:ext cx="62230" cy="100526"/>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8"/>
                    <a:pt x="3" y="0"/>
                    <a:pt x="6" y="0"/>
                  </a:cubicBezTo>
                  <a:cubicBezTo>
                    <a:pt x="8"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1" name="Freeform 2326">
              <a:extLst>
                <a:ext uri="{FF2B5EF4-FFF2-40B4-BE49-F238E27FC236}">
                  <a16:creationId xmlns:a16="http://schemas.microsoft.com/office/drawing/2014/main" id="{78B88F07-CDD8-46D3-A3CB-05C38D7AC670}"/>
                </a:ext>
              </a:extLst>
            </p:cNvPr>
            <p:cNvSpPr>
              <a:spLocks/>
            </p:cNvSpPr>
            <p:nvPr/>
          </p:nvSpPr>
          <p:spPr bwMode="auto">
            <a:xfrm>
              <a:off x="8898044" y="3988962"/>
              <a:ext cx="23935" cy="106909"/>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1"/>
                    <a:pt x="2" y="14"/>
                    <a:pt x="1" y="13"/>
                  </a:cubicBezTo>
                  <a:cubicBezTo>
                    <a:pt x="0" y="11"/>
                    <a:pt x="0" y="0"/>
                    <a:pt x="2" y="0"/>
                  </a:cubicBezTo>
                  <a:cubicBezTo>
                    <a:pt x="2" y="0"/>
                    <a:pt x="2" y="0"/>
                    <a:pt x="2" y="0"/>
                  </a:cubicBezTo>
                  <a:cubicBezTo>
                    <a:pt x="3" y="1"/>
                    <a:pt x="3" y="5"/>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2" name="Freeform 2327">
              <a:extLst>
                <a:ext uri="{FF2B5EF4-FFF2-40B4-BE49-F238E27FC236}">
                  <a16:creationId xmlns:a16="http://schemas.microsoft.com/office/drawing/2014/main" id="{7899244C-7F32-4DAF-B40B-E868021A427A}"/>
                </a:ext>
              </a:extLst>
            </p:cNvPr>
            <p:cNvSpPr>
              <a:spLocks/>
            </p:cNvSpPr>
            <p:nvPr/>
          </p:nvSpPr>
          <p:spPr bwMode="auto">
            <a:xfrm>
              <a:off x="8929957" y="3926731"/>
              <a:ext cx="14361" cy="108504"/>
            </a:xfrm>
            <a:custGeom>
              <a:avLst/>
              <a:gdLst>
                <a:gd name="T0" fmla="*/ 2 w 2"/>
                <a:gd name="T1" fmla="*/ 8 h 14"/>
                <a:gd name="T2" fmla="*/ 1 w 2"/>
                <a:gd name="T3" fmla="*/ 13 h 14"/>
                <a:gd name="T4" fmla="*/ 1 w 2"/>
                <a:gd name="T5" fmla="*/ 0 h 14"/>
                <a:gd name="T6" fmla="*/ 1 w 2"/>
                <a:gd name="T7" fmla="*/ 0 h 14"/>
                <a:gd name="T8" fmla="*/ 2 w 2"/>
                <a:gd name="T9" fmla="*/ 8 h 14"/>
              </a:gdLst>
              <a:ahLst/>
              <a:cxnLst>
                <a:cxn ang="0">
                  <a:pos x="T0" y="T1"/>
                </a:cxn>
                <a:cxn ang="0">
                  <a:pos x="T2" y="T3"/>
                </a:cxn>
                <a:cxn ang="0">
                  <a:pos x="T4" y="T5"/>
                </a:cxn>
                <a:cxn ang="0">
                  <a:pos x="T6" y="T7"/>
                </a:cxn>
                <a:cxn ang="0">
                  <a:pos x="T8" y="T9"/>
                </a:cxn>
              </a:cxnLst>
              <a:rect l="0" t="0" r="r" b="b"/>
              <a:pathLst>
                <a:path w="2" h="14">
                  <a:moveTo>
                    <a:pt x="2" y="8"/>
                  </a:moveTo>
                  <a:cubicBezTo>
                    <a:pt x="2" y="11"/>
                    <a:pt x="2" y="14"/>
                    <a:pt x="1" y="13"/>
                  </a:cubicBezTo>
                  <a:cubicBezTo>
                    <a:pt x="0" y="11"/>
                    <a:pt x="0" y="0"/>
                    <a:pt x="1" y="0"/>
                  </a:cubicBezTo>
                  <a:cubicBezTo>
                    <a:pt x="1" y="0"/>
                    <a:pt x="1" y="0"/>
                    <a:pt x="1" y="0"/>
                  </a:cubicBezTo>
                  <a:cubicBezTo>
                    <a:pt x="2" y="1"/>
                    <a:pt x="2" y="4"/>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3" name="Freeform 2328">
              <a:extLst>
                <a:ext uri="{FF2B5EF4-FFF2-40B4-BE49-F238E27FC236}">
                  <a16:creationId xmlns:a16="http://schemas.microsoft.com/office/drawing/2014/main" id="{ACD8BA10-6481-4827-B75C-D8102FE51678}"/>
                </a:ext>
              </a:extLst>
            </p:cNvPr>
            <p:cNvSpPr>
              <a:spLocks/>
            </p:cNvSpPr>
            <p:nvPr/>
          </p:nvSpPr>
          <p:spPr bwMode="auto">
            <a:xfrm>
              <a:off x="8952296" y="3850140"/>
              <a:ext cx="15956" cy="100526"/>
            </a:xfrm>
            <a:custGeom>
              <a:avLst/>
              <a:gdLst>
                <a:gd name="T0" fmla="*/ 2 w 2"/>
                <a:gd name="T1" fmla="*/ 8 h 13"/>
                <a:gd name="T2" fmla="*/ 1 w 2"/>
                <a:gd name="T3" fmla="*/ 13 h 13"/>
                <a:gd name="T4" fmla="*/ 0 w 2"/>
                <a:gd name="T5" fmla="*/ 7 h 13"/>
                <a:gd name="T6" fmla="*/ 0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7"/>
                    <a:pt x="0" y="7"/>
                  </a:cubicBezTo>
                  <a:cubicBezTo>
                    <a:pt x="0" y="3"/>
                    <a:pt x="0" y="0"/>
                    <a:pt x="0" y="0"/>
                  </a:cubicBezTo>
                  <a:cubicBezTo>
                    <a:pt x="1" y="0"/>
                    <a:pt x="1" y="0"/>
                    <a:pt x="1" y="0"/>
                  </a:cubicBezTo>
                  <a:cubicBezTo>
                    <a:pt x="1"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4" name="Freeform 2329">
              <a:extLst>
                <a:ext uri="{FF2B5EF4-FFF2-40B4-BE49-F238E27FC236}">
                  <a16:creationId xmlns:a16="http://schemas.microsoft.com/office/drawing/2014/main" id="{D0132FE2-8F21-49C2-9F38-1DE36E923F53}"/>
                </a:ext>
              </a:extLst>
            </p:cNvPr>
            <p:cNvSpPr>
              <a:spLocks/>
            </p:cNvSpPr>
            <p:nvPr/>
          </p:nvSpPr>
          <p:spPr bwMode="auto">
            <a:xfrm>
              <a:off x="8952296" y="3727275"/>
              <a:ext cx="15956" cy="100526"/>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1" y="13"/>
                    <a:pt x="0" y="1"/>
                    <a:pt x="1" y="0"/>
                  </a:cubicBezTo>
                  <a:cubicBezTo>
                    <a:pt x="1" y="0"/>
                    <a:pt x="1" y="0"/>
                    <a:pt x="1" y="0"/>
                  </a:cubicBezTo>
                  <a:cubicBezTo>
                    <a:pt x="1"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5" name="Freeform 2330">
              <a:extLst>
                <a:ext uri="{FF2B5EF4-FFF2-40B4-BE49-F238E27FC236}">
                  <a16:creationId xmlns:a16="http://schemas.microsoft.com/office/drawing/2014/main" id="{63F1C427-62C2-4116-8D3D-B9896E1F7DFE}"/>
                </a:ext>
              </a:extLst>
            </p:cNvPr>
            <p:cNvSpPr>
              <a:spLocks/>
            </p:cNvSpPr>
            <p:nvPr/>
          </p:nvSpPr>
          <p:spPr bwMode="auto">
            <a:xfrm>
              <a:off x="8929957" y="3580475"/>
              <a:ext cx="22339" cy="92548"/>
            </a:xfrm>
            <a:custGeom>
              <a:avLst/>
              <a:gdLst>
                <a:gd name="T0" fmla="*/ 3 w 3"/>
                <a:gd name="T1" fmla="*/ 7 h 12"/>
                <a:gd name="T2" fmla="*/ 3 w 3"/>
                <a:gd name="T3" fmla="*/ 12 h 12"/>
                <a:gd name="T4" fmla="*/ 1 w 3"/>
                <a:gd name="T5" fmla="*/ 0 h 12"/>
                <a:gd name="T6" fmla="*/ 1 w 3"/>
                <a:gd name="T7" fmla="*/ 0 h 12"/>
                <a:gd name="T8" fmla="*/ 3 w 3"/>
                <a:gd name="T9" fmla="*/ 7 h 12"/>
              </a:gdLst>
              <a:ahLst/>
              <a:cxnLst>
                <a:cxn ang="0">
                  <a:pos x="T0" y="T1"/>
                </a:cxn>
                <a:cxn ang="0">
                  <a:pos x="T2" y="T3"/>
                </a:cxn>
                <a:cxn ang="0">
                  <a:pos x="T4" y="T5"/>
                </a:cxn>
                <a:cxn ang="0">
                  <a:pos x="T6" y="T7"/>
                </a:cxn>
                <a:cxn ang="0">
                  <a:pos x="T8" y="T9"/>
                </a:cxn>
              </a:cxnLst>
              <a:rect l="0" t="0" r="r" b="b"/>
              <a:pathLst>
                <a:path w="3" h="12">
                  <a:moveTo>
                    <a:pt x="3" y="7"/>
                  </a:moveTo>
                  <a:cubicBezTo>
                    <a:pt x="3" y="9"/>
                    <a:pt x="3" y="12"/>
                    <a:pt x="3" y="12"/>
                  </a:cubicBezTo>
                  <a:cubicBezTo>
                    <a:pt x="2" y="12"/>
                    <a:pt x="0" y="1"/>
                    <a:pt x="1" y="0"/>
                  </a:cubicBezTo>
                  <a:cubicBezTo>
                    <a:pt x="1" y="0"/>
                    <a:pt x="1" y="0"/>
                    <a:pt x="1" y="0"/>
                  </a:cubicBezTo>
                  <a:cubicBezTo>
                    <a:pt x="1" y="0"/>
                    <a:pt x="2"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6" name="Freeform 2331">
              <a:extLst>
                <a:ext uri="{FF2B5EF4-FFF2-40B4-BE49-F238E27FC236}">
                  <a16:creationId xmlns:a16="http://schemas.microsoft.com/office/drawing/2014/main" id="{A64CB847-05DA-4849-B687-53CC5CD172FC}"/>
                </a:ext>
              </a:extLst>
            </p:cNvPr>
            <p:cNvSpPr>
              <a:spLocks/>
            </p:cNvSpPr>
            <p:nvPr/>
          </p:nvSpPr>
          <p:spPr bwMode="auto">
            <a:xfrm>
              <a:off x="8929957" y="3481545"/>
              <a:ext cx="14361" cy="98930"/>
            </a:xfrm>
            <a:custGeom>
              <a:avLst/>
              <a:gdLst>
                <a:gd name="T0" fmla="*/ 2 w 2"/>
                <a:gd name="T1" fmla="*/ 8 h 13"/>
                <a:gd name="T2" fmla="*/ 2 w 2"/>
                <a:gd name="T3" fmla="*/ 13 h 13"/>
                <a:gd name="T4" fmla="*/ 0 w 2"/>
                <a:gd name="T5" fmla="*/ 0 h 13"/>
                <a:gd name="T6" fmla="*/ 0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2" y="12"/>
                    <a:pt x="0" y="1"/>
                    <a:pt x="0" y="0"/>
                  </a:cubicBezTo>
                  <a:cubicBezTo>
                    <a:pt x="0" y="0"/>
                    <a:pt x="0" y="0"/>
                    <a:pt x="0" y="0"/>
                  </a:cubicBezTo>
                  <a:cubicBezTo>
                    <a:pt x="0" y="1"/>
                    <a:pt x="1"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7" name="Freeform 2332">
              <a:extLst>
                <a:ext uri="{FF2B5EF4-FFF2-40B4-BE49-F238E27FC236}">
                  <a16:creationId xmlns:a16="http://schemas.microsoft.com/office/drawing/2014/main" id="{7DE7B9FC-D1B9-463D-B964-0E820D965B90}"/>
                </a:ext>
              </a:extLst>
            </p:cNvPr>
            <p:cNvSpPr>
              <a:spLocks/>
            </p:cNvSpPr>
            <p:nvPr/>
          </p:nvSpPr>
          <p:spPr bwMode="auto">
            <a:xfrm>
              <a:off x="8952296" y="3642706"/>
              <a:ext cx="15956" cy="100526"/>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8"/>
                    <a:pt x="2" y="12"/>
                    <a:pt x="2" y="13"/>
                  </a:cubicBezTo>
                  <a:cubicBezTo>
                    <a:pt x="2" y="12"/>
                    <a:pt x="0" y="0"/>
                    <a:pt x="1" y="0"/>
                  </a:cubicBezTo>
                  <a:cubicBezTo>
                    <a:pt x="1" y="0"/>
                    <a:pt x="1" y="0"/>
                    <a:pt x="1" y="0"/>
                  </a:cubicBezTo>
                  <a:cubicBezTo>
                    <a:pt x="1" y="1"/>
                    <a:pt x="2" y="5"/>
                    <a:pt x="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8" name="Freeform 2333">
              <a:extLst>
                <a:ext uri="{FF2B5EF4-FFF2-40B4-BE49-F238E27FC236}">
                  <a16:creationId xmlns:a16="http://schemas.microsoft.com/office/drawing/2014/main" id="{C943CBEF-3DF2-4C32-A7EC-C0A5C2F66E72}"/>
                </a:ext>
              </a:extLst>
            </p:cNvPr>
            <p:cNvSpPr>
              <a:spLocks/>
            </p:cNvSpPr>
            <p:nvPr/>
          </p:nvSpPr>
          <p:spPr bwMode="auto">
            <a:xfrm>
              <a:off x="8944318" y="3550158"/>
              <a:ext cx="15956" cy="92548"/>
            </a:xfrm>
            <a:custGeom>
              <a:avLst/>
              <a:gdLst>
                <a:gd name="T0" fmla="*/ 2 w 2"/>
                <a:gd name="T1" fmla="*/ 11 h 12"/>
                <a:gd name="T2" fmla="*/ 2 w 2"/>
                <a:gd name="T3" fmla="*/ 12 h 12"/>
                <a:gd name="T4" fmla="*/ 0 w 2"/>
                <a:gd name="T5" fmla="*/ 0 h 12"/>
                <a:gd name="T6" fmla="*/ 0 w 2"/>
                <a:gd name="T7" fmla="*/ 0 h 12"/>
                <a:gd name="T8" fmla="*/ 0 w 2"/>
                <a:gd name="T9" fmla="*/ 0 h 12"/>
                <a:gd name="T10" fmla="*/ 2 w 2"/>
                <a:gd name="T11" fmla="*/ 11 h 12"/>
                <a:gd name="T12" fmla="*/ 2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1"/>
                  </a:moveTo>
                  <a:cubicBezTo>
                    <a:pt x="2" y="12"/>
                    <a:pt x="2" y="12"/>
                    <a:pt x="2" y="12"/>
                  </a:cubicBezTo>
                  <a:cubicBezTo>
                    <a:pt x="2" y="12"/>
                    <a:pt x="0" y="0"/>
                    <a:pt x="0" y="0"/>
                  </a:cubicBezTo>
                  <a:cubicBezTo>
                    <a:pt x="0" y="0"/>
                    <a:pt x="0" y="0"/>
                    <a:pt x="0" y="0"/>
                  </a:cubicBezTo>
                  <a:cubicBezTo>
                    <a:pt x="0" y="0"/>
                    <a:pt x="0" y="0"/>
                    <a:pt x="0" y="0"/>
                  </a:cubicBezTo>
                  <a:cubicBezTo>
                    <a:pt x="2" y="11"/>
                    <a:pt x="2" y="11"/>
                    <a:pt x="2" y="11"/>
                  </a:cubicBezTo>
                  <a:cubicBezTo>
                    <a:pt x="2" y="11"/>
                    <a:pt x="2" y="11"/>
                    <a:pt x="2" y="1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89" name="Freeform 2334">
              <a:extLst>
                <a:ext uri="{FF2B5EF4-FFF2-40B4-BE49-F238E27FC236}">
                  <a16:creationId xmlns:a16="http://schemas.microsoft.com/office/drawing/2014/main" id="{A376EF17-1C7B-4AF3-BF13-69D1632B4AF3}"/>
                </a:ext>
              </a:extLst>
            </p:cNvPr>
            <p:cNvSpPr>
              <a:spLocks/>
            </p:cNvSpPr>
            <p:nvPr/>
          </p:nvSpPr>
          <p:spPr bwMode="auto">
            <a:xfrm>
              <a:off x="8976231" y="3811845"/>
              <a:ext cx="6383" cy="92548"/>
            </a:xfrm>
            <a:custGeom>
              <a:avLst/>
              <a:gdLst>
                <a:gd name="T0" fmla="*/ 1 w 1"/>
                <a:gd name="T1" fmla="*/ 7 h 12"/>
                <a:gd name="T2" fmla="*/ 1 w 1"/>
                <a:gd name="T3" fmla="*/ 12 h 12"/>
                <a:gd name="T4" fmla="*/ 0 w 1"/>
                <a:gd name="T5" fmla="*/ 0 h 12"/>
                <a:gd name="T6" fmla="*/ 0 w 1"/>
                <a:gd name="T7" fmla="*/ 0 h 12"/>
                <a:gd name="T8" fmla="*/ 1 w 1"/>
                <a:gd name="T9" fmla="*/ 7 h 12"/>
              </a:gdLst>
              <a:ahLst/>
              <a:cxnLst>
                <a:cxn ang="0">
                  <a:pos x="T0" y="T1"/>
                </a:cxn>
                <a:cxn ang="0">
                  <a:pos x="T2" y="T3"/>
                </a:cxn>
                <a:cxn ang="0">
                  <a:pos x="T4" y="T5"/>
                </a:cxn>
                <a:cxn ang="0">
                  <a:pos x="T6" y="T7"/>
                </a:cxn>
                <a:cxn ang="0">
                  <a:pos x="T8" y="T9"/>
                </a:cxn>
              </a:cxnLst>
              <a:rect l="0" t="0" r="r" b="b"/>
              <a:pathLst>
                <a:path w="1" h="12">
                  <a:moveTo>
                    <a:pt x="1" y="7"/>
                  </a:moveTo>
                  <a:cubicBezTo>
                    <a:pt x="1" y="8"/>
                    <a:pt x="1" y="12"/>
                    <a:pt x="1" y="12"/>
                  </a:cubicBezTo>
                  <a:cubicBezTo>
                    <a:pt x="0" y="12"/>
                    <a:pt x="0" y="0"/>
                    <a:pt x="0" y="0"/>
                  </a:cubicBezTo>
                  <a:cubicBezTo>
                    <a:pt x="0" y="0"/>
                    <a:pt x="0" y="0"/>
                    <a:pt x="0" y="0"/>
                  </a:cubicBezTo>
                  <a:cubicBezTo>
                    <a:pt x="0" y="0"/>
                    <a:pt x="1" y="5"/>
                    <a:pt x="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0" name="Freeform 2335">
              <a:extLst>
                <a:ext uri="{FF2B5EF4-FFF2-40B4-BE49-F238E27FC236}">
                  <a16:creationId xmlns:a16="http://schemas.microsoft.com/office/drawing/2014/main" id="{33BB5691-DCE3-48A0-A4B2-C471AFA865FC}"/>
                </a:ext>
              </a:extLst>
            </p:cNvPr>
            <p:cNvSpPr>
              <a:spLocks/>
            </p:cNvSpPr>
            <p:nvPr/>
          </p:nvSpPr>
          <p:spPr bwMode="auto">
            <a:xfrm>
              <a:off x="8968253" y="3711319"/>
              <a:ext cx="14361" cy="92548"/>
            </a:xfrm>
            <a:custGeom>
              <a:avLst/>
              <a:gdLst>
                <a:gd name="T0" fmla="*/ 2 w 2"/>
                <a:gd name="T1" fmla="*/ 12 h 12"/>
                <a:gd name="T2" fmla="*/ 2 w 2"/>
                <a:gd name="T3" fmla="*/ 12 h 12"/>
                <a:gd name="T4" fmla="*/ 0 w 2"/>
                <a:gd name="T5" fmla="*/ 0 h 12"/>
                <a:gd name="T6" fmla="*/ 0 w 2"/>
                <a:gd name="T7" fmla="*/ 0 h 12"/>
                <a:gd name="T8" fmla="*/ 0 w 2"/>
                <a:gd name="T9" fmla="*/ 0 h 12"/>
                <a:gd name="T10" fmla="*/ 1 w 2"/>
                <a:gd name="T11" fmla="*/ 12 h 12"/>
                <a:gd name="T12" fmla="*/ 2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2"/>
                  </a:moveTo>
                  <a:cubicBezTo>
                    <a:pt x="2" y="12"/>
                    <a:pt x="2" y="12"/>
                    <a:pt x="2" y="12"/>
                  </a:cubicBezTo>
                  <a:cubicBezTo>
                    <a:pt x="1" y="12"/>
                    <a:pt x="0" y="0"/>
                    <a:pt x="0" y="0"/>
                  </a:cubicBezTo>
                  <a:cubicBezTo>
                    <a:pt x="0" y="0"/>
                    <a:pt x="0" y="0"/>
                    <a:pt x="0" y="0"/>
                  </a:cubicBezTo>
                  <a:cubicBezTo>
                    <a:pt x="0" y="0"/>
                    <a:pt x="0" y="0"/>
                    <a:pt x="0" y="0"/>
                  </a:cubicBezTo>
                  <a:cubicBezTo>
                    <a:pt x="1" y="12"/>
                    <a:pt x="1" y="12"/>
                    <a:pt x="1" y="12"/>
                  </a:cubicBezTo>
                  <a:cubicBezTo>
                    <a:pt x="2" y="12"/>
                    <a:pt x="2" y="12"/>
                    <a:pt x="2" y="1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1" name="Freeform 2336">
              <a:extLst>
                <a:ext uri="{FF2B5EF4-FFF2-40B4-BE49-F238E27FC236}">
                  <a16:creationId xmlns:a16="http://schemas.microsoft.com/office/drawing/2014/main" id="{B863162F-6073-4E14-904D-F2DB537E68FD}"/>
                </a:ext>
              </a:extLst>
            </p:cNvPr>
            <p:cNvSpPr>
              <a:spLocks/>
            </p:cNvSpPr>
            <p:nvPr/>
          </p:nvSpPr>
          <p:spPr bwMode="auto">
            <a:xfrm>
              <a:off x="8982614" y="3904392"/>
              <a:ext cx="7978" cy="100526"/>
            </a:xfrm>
            <a:custGeom>
              <a:avLst/>
              <a:gdLst>
                <a:gd name="T0" fmla="*/ 1 w 1"/>
                <a:gd name="T1" fmla="*/ 13 h 13"/>
                <a:gd name="T2" fmla="*/ 0 w 1"/>
                <a:gd name="T3" fmla="*/ 0 h 13"/>
                <a:gd name="T4" fmla="*/ 1 w 1"/>
                <a:gd name="T5" fmla="*/ 12 h 13"/>
                <a:gd name="T6" fmla="*/ 1 w 1"/>
                <a:gd name="T7" fmla="*/ 13 h 13"/>
                <a:gd name="T8" fmla="*/ 1 w 1"/>
                <a:gd name="T9" fmla="*/ 13 h 13"/>
              </a:gdLst>
              <a:ahLst/>
              <a:cxnLst>
                <a:cxn ang="0">
                  <a:pos x="T0" y="T1"/>
                </a:cxn>
                <a:cxn ang="0">
                  <a:pos x="T2" y="T3"/>
                </a:cxn>
                <a:cxn ang="0">
                  <a:pos x="T4" y="T5"/>
                </a:cxn>
                <a:cxn ang="0">
                  <a:pos x="T6" y="T7"/>
                </a:cxn>
                <a:cxn ang="0">
                  <a:pos x="T8" y="T9"/>
                </a:cxn>
              </a:cxnLst>
              <a:rect l="0" t="0" r="r" b="b"/>
              <a:pathLst>
                <a:path w="1" h="13">
                  <a:moveTo>
                    <a:pt x="1" y="13"/>
                  </a:moveTo>
                  <a:cubicBezTo>
                    <a:pt x="1" y="11"/>
                    <a:pt x="0" y="1"/>
                    <a:pt x="0" y="0"/>
                  </a:cubicBezTo>
                  <a:cubicBezTo>
                    <a:pt x="1" y="12"/>
                    <a:pt x="1" y="12"/>
                    <a:pt x="1" y="12"/>
                  </a:cubicBezTo>
                  <a:cubicBezTo>
                    <a:pt x="1" y="13"/>
                    <a:pt x="1" y="13"/>
                    <a:pt x="1" y="13"/>
                  </a:cubicBezTo>
                  <a:cubicBezTo>
                    <a:pt x="1" y="13"/>
                    <a:pt x="1" y="13"/>
                    <a:pt x="1" y="1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2" name="Freeform 2337">
              <a:extLst>
                <a:ext uri="{FF2B5EF4-FFF2-40B4-BE49-F238E27FC236}">
                  <a16:creationId xmlns:a16="http://schemas.microsoft.com/office/drawing/2014/main" id="{E09C9700-B26A-45F9-A8C7-65CD22ADCA65}"/>
                </a:ext>
              </a:extLst>
            </p:cNvPr>
            <p:cNvSpPr>
              <a:spLocks/>
            </p:cNvSpPr>
            <p:nvPr/>
          </p:nvSpPr>
          <p:spPr bwMode="auto">
            <a:xfrm>
              <a:off x="8837410" y="3127311"/>
              <a:ext cx="30317" cy="92548"/>
            </a:xfrm>
            <a:custGeom>
              <a:avLst/>
              <a:gdLst>
                <a:gd name="T0" fmla="*/ 4 w 4"/>
                <a:gd name="T1" fmla="*/ 11 h 12"/>
                <a:gd name="T2" fmla="*/ 4 w 4"/>
                <a:gd name="T3" fmla="*/ 12 h 12"/>
                <a:gd name="T4" fmla="*/ 0 w 4"/>
                <a:gd name="T5" fmla="*/ 0 h 12"/>
                <a:gd name="T6" fmla="*/ 1 w 4"/>
                <a:gd name="T7" fmla="*/ 0 h 12"/>
                <a:gd name="T8" fmla="*/ 1 w 4"/>
                <a:gd name="T9" fmla="*/ 0 h 12"/>
                <a:gd name="T10" fmla="*/ 4 w 4"/>
                <a:gd name="T11" fmla="*/ 11 h 12"/>
                <a:gd name="T12" fmla="*/ 4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11"/>
                  </a:moveTo>
                  <a:cubicBezTo>
                    <a:pt x="4" y="12"/>
                    <a:pt x="4" y="12"/>
                    <a:pt x="4" y="12"/>
                  </a:cubicBezTo>
                  <a:cubicBezTo>
                    <a:pt x="4" y="11"/>
                    <a:pt x="1" y="0"/>
                    <a:pt x="0" y="0"/>
                  </a:cubicBezTo>
                  <a:cubicBezTo>
                    <a:pt x="0" y="0"/>
                    <a:pt x="1" y="0"/>
                    <a:pt x="1" y="0"/>
                  </a:cubicBezTo>
                  <a:cubicBezTo>
                    <a:pt x="1" y="0"/>
                    <a:pt x="1" y="0"/>
                    <a:pt x="1" y="0"/>
                  </a:cubicBezTo>
                  <a:cubicBezTo>
                    <a:pt x="4" y="11"/>
                    <a:pt x="4" y="11"/>
                    <a:pt x="4" y="11"/>
                  </a:cubicBezTo>
                  <a:cubicBezTo>
                    <a:pt x="4" y="11"/>
                    <a:pt x="4" y="11"/>
                    <a:pt x="4" y="1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3" name="Freeform 2338">
              <a:extLst>
                <a:ext uri="{FF2B5EF4-FFF2-40B4-BE49-F238E27FC236}">
                  <a16:creationId xmlns:a16="http://schemas.microsoft.com/office/drawing/2014/main" id="{D8E62A3E-2CFE-4D95-9889-DFA86DC4D01C}"/>
                </a:ext>
              </a:extLst>
            </p:cNvPr>
            <p:cNvSpPr>
              <a:spLocks/>
            </p:cNvSpPr>
            <p:nvPr/>
          </p:nvSpPr>
          <p:spPr bwMode="auto">
            <a:xfrm>
              <a:off x="8921979" y="3696958"/>
              <a:ext cx="22339" cy="98930"/>
            </a:xfrm>
            <a:custGeom>
              <a:avLst/>
              <a:gdLst>
                <a:gd name="T0" fmla="*/ 3 w 3"/>
                <a:gd name="T1" fmla="*/ 8 h 13"/>
                <a:gd name="T2" fmla="*/ 3 w 3"/>
                <a:gd name="T3" fmla="*/ 13 h 13"/>
                <a:gd name="T4" fmla="*/ 2 w 3"/>
                <a:gd name="T5" fmla="*/ 0 h 13"/>
                <a:gd name="T6" fmla="*/ 2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3" y="13"/>
                  </a:cubicBezTo>
                  <a:cubicBezTo>
                    <a:pt x="1" y="12"/>
                    <a:pt x="0" y="0"/>
                    <a:pt x="2" y="0"/>
                  </a:cubicBezTo>
                  <a:cubicBezTo>
                    <a:pt x="2" y="0"/>
                    <a:pt x="2" y="0"/>
                    <a:pt x="2" y="0"/>
                  </a:cubicBezTo>
                  <a:cubicBezTo>
                    <a:pt x="2" y="1"/>
                    <a:pt x="3" y="4"/>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4" name="Freeform 2339">
              <a:extLst>
                <a:ext uri="{FF2B5EF4-FFF2-40B4-BE49-F238E27FC236}">
                  <a16:creationId xmlns:a16="http://schemas.microsoft.com/office/drawing/2014/main" id="{10508F9C-A33B-4C47-BFAF-9761F69AC3E3}"/>
                </a:ext>
              </a:extLst>
            </p:cNvPr>
            <p:cNvSpPr>
              <a:spLocks/>
            </p:cNvSpPr>
            <p:nvPr/>
          </p:nvSpPr>
          <p:spPr bwMode="auto">
            <a:xfrm>
              <a:off x="8906023" y="3773549"/>
              <a:ext cx="23935" cy="100526"/>
            </a:xfrm>
            <a:custGeom>
              <a:avLst/>
              <a:gdLst>
                <a:gd name="T0" fmla="*/ 3 w 3"/>
                <a:gd name="T1" fmla="*/ 8 h 13"/>
                <a:gd name="T2" fmla="*/ 2 w 3"/>
                <a:gd name="T3" fmla="*/ 13 h 13"/>
                <a:gd name="T4" fmla="*/ 1 w 3"/>
                <a:gd name="T5" fmla="*/ 0 h 13"/>
                <a:gd name="T6" fmla="*/ 1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2" y="13"/>
                  </a:cubicBezTo>
                  <a:cubicBezTo>
                    <a:pt x="1" y="11"/>
                    <a:pt x="0" y="0"/>
                    <a:pt x="1" y="0"/>
                  </a:cubicBezTo>
                  <a:cubicBezTo>
                    <a:pt x="1" y="0"/>
                    <a:pt x="1" y="0"/>
                    <a:pt x="1" y="0"/>
                  </a:cubicBezTo>
                  <a:cubicBezTo>
                    <a:pt x="2" y="0"/>
                    <a:pt x="3" y="4"/>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5" name="Freeform 2340">
              <a:extLst>
                <a:ext uri="{FF2B5EF4-FFF2-40B4-BE49-F238E27FC236}">
                  <a16:creationId xmlns:a16="http://schemas.microsoft.com/office/drawing/2014/main" id="{F93B4480-2F41-4E43-9D20-8AFF196B3F2F}"/>
                </a:ext>
              </a:extLst>
            </p:cNvPr>
            <p:cNvSpPr>
              <a:spLocks/>
            </p:cNvSpPr>
            <p:nvPr/>
          </p:nvSpPr>
          <p:spPr bwMode="auto">
            <a:xfrm>
              <a:off x="8875705" y="3827801"/>
              <a:ext cx="22339" cy="106909"/>
            </a:xfrm>
            <a:custGeom>
              <a:avLst/>
              <a:gdLst>
                <a:gd name="T0" fmla="*/ 3 w 3"/>
                <a:gd name="T1" fmla="*/ 8 h 14"/>
                <a:gd name="T2" fmla="*/ 2 w 3"/>
                <a:gd name="T3" fmla="*/ 13 h 14"/>
                <a:gd name="T4" fmla="*/ 1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2"/>
                    <a:pt x="3" y="14"/>
                    <a:pt x="2" y="13"/>
                  </a:cubicBezTo>
                  <a:cubicBezTo>
                    <a:pt x="0" y="11"/>
                    <a:pt x="0" y="0"/>
                    <a:pt x="1" y="0"/>
                  </a:cubicBezTo>
                  <a:cubicBezTo>
                    <a:pt x="1" y="0"/>
                    <a:pt x="2" y="0"/>
                    <a:pt x="2" y="0"/>
                  </a:cubicBezTo>
                  <a:cubicBezTo>
                    <a:pt x="3" y="1"/>
                    <a:pt x="3" y="5"/>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6" name="Freeform 2341">
              <a:extLst>
                <a:ext uri="{FF2B5EF4-FFF2-40B4-BE49-F238E27FC236}">
                  <a16:creationId xmlns:a16="http://schemas.microsoft.com/office/drawing/2014/main" id="{7DAE351B-840B-4723-97FC-F8F47590E7CA}"/>
                </a:ext>
              </a:extLst>
            </p:cNvPr>
            <p:cNvSpPr>
              <a:spLocks/>
            </p:cNvSpPr>
            <p:nvPr/>
          </p:nvSpPr>
          <p:spPr bwMode="auto">
            <a:xfrm>
              <a:off x="8859749" y="3665045"/>
              <a:ext cx="31913" cy="108504"/>
            </a:xfrm>
            <a:custGeom>
              <a:avLst/>
              <a:gdLst>
                <a:gd name="T0" fmla="*/ 4 w 4"/>
                <a:gd name="T1" fmla="*/ 8 h 14"/>
                <a:gd name="T2" fmla="*/ 3 w 4"/>
                <a:gd name="T3" fmla="*/ 13 h 14"/>
                <a:gd name="T4" fmla="*/ 2 w 4"/>
                <a:gd name="T5" fmla="*/ 1 h 14"/>
                <a:gd name="T6" fmla="*/ 2 w 4"/>
                <a:gd name="T7" fmla="*/ 1 h 14"/>
                <a:gd name="T8" fmla="*/ 4 w 4"/>
                <a:gd name="T9" fmla="*/ 8 h 14"/>
              </a:gdLst>
              <a:ahLst/>
              <a:cxnLst>
                <a:cxn ang="0">
                  <a:pos x="T0" y="T1"/>
                </a:cxn>
                <a:cxn ang="0">
                  <a:pos x="T2" y="T3"/>
                </a:cxn>
                <a:cxn ang="0">
                  <a:pos x="T4" y="T5"/>
                </a:cxn>
                <a:cxn ang="0">
                  <a:pos x="T6" y="T7"/>
                </a:cxn>
                <a:cxn ang="0">
                  <a:pos x="T8" y="T9"/>
                </a:cxn>
              </a:cxnLst>
              <a:rect l="0" t="0" r="r" b="b"/>
              <a:pathLst>
                <a:path w="4" h="14">
                  <a:moveTo>
                    <a:pt x="4" y="8"/>
                  </a:moveTo>
                  <a:cubicBezTo>
                    <a:pt x="4" y="12"/>
                    <a:pt x="4" y="14"/>
                    <a:pt x="3" y="13"/>
                  </a:cubicBezTo>
                  <a:cubicBezTo>
                    <a:pt x="1" y="11"/>
                    <a:pt x="0" y="1"/>
                    <a:pt x="2" y="1"/>
                  </a:cubicBezTo>
                  <a:cubicBezTo>
                    <a:pt x="2" y="0"/>
                    <a:pt x="2" y="1"/>
                    <a:pt x="2" y="1"/>
                  </a:cubicBezTo>
                  <a:cubicBezTo>
                    <a:pt x="3" y="1"/>
                    <a:pt x="4"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7" name="Freeform 2342">
              <a:extLst>
                <a:ext uri="{FF2B5EF4-FFF2-40B4-BE49-F238E27FC236}">
                  <a16:creationId xmlns:a16="http://schemas.microsoft.com/office/drawing/2014/main" id="{9BFE06E3-9FF5-45EB-ACB1-7C0D420CC7AC}"/>
                </a:ext>
              </a:extLst>
            </p:cNvPr>
            <p:cNvSpPr>
              <a:spLocks/>
            </p:cNvSpPr>
            <p:nvPr/>
          </p:nvSpPr>
          <p:spPr bwMode="auto">
            <a:xfrm>
              <a:off x="8891662" y="3612388"/>
              <a:ext cx="22339" cy="98930"/>
            </a:xfrm>
            <a:custGeom>
              <a:avLst/>
              <a:gdLst>
                <a:gd name="T0" fmla="*/ 3 w 3"/>
                <a:gd name="T1" fmla="*/ 7 h 13"/>
                <a:gd name="T2" fmla="*/ 2 w 3"/>
                <a:gd name="T3" fmla="*/ 12 h 13"/>
                <a:gd name="T4" fmla="*/ 1 w 3"/>
                <a:gd name="T5" fmla="*/ 0 h 13"/>
                <a:gd name="T6" fmla="*/ 1 w 3"/>
                <a:gd name="T7" fmla="*/ 0 h 13"/>
                <a:gd name="T8" fmla="*/ 3 w 3"/>
                <a:gd name="T9" fmla="*/ 7 h 13"/>
              </a:gdLst>
              <a:ahLst/>
              <a:cxnLst>
                <a:cxn ang="0">
                  <a:pos x="T0" y="T1"/>
                </a:cxn>
                <a:cxn ang="0">
                  <a:pos x="T2" y="T3"/>
                </a:cxn>
                <a:cxn ang="0">
                  <a:pos x="T4" y="T5"/>
                </a:cxn>
                <a:cxn ang="0">
                  <a:pos x="T6" y="T7"/>
                </a:cxn>
                <a:cxn ang="0">
                  <a:pos x="T8" y="T9"/>
                </a:cxn>
              </a:cxnLst>
              <a:rect l="0" t="0" r="r" b="b"/>
              <a:pathLst>
                <a:path w="3" h="13">
                  <a:moveTo>
                    <a:pt x="3" y="7"/>
                  </a:moveTo>
                  <a:cubicBezTo>
                    <a:pt x="3" y="11"/>
                    <a:pt x="3" y="13"/>
                    <a:pt x="2" y="12"/>
                  </a:cubicBezTo>
                  <a:cubicBezTo>
                    <a:pt x="1" y="11"/>
                    <a:pt x="0" y="0"/>
                    <a:pt x="1" y="0"/>
                  </a:cubicBezTo>
                  <a:cubicBezTo>
                    <a:pt x="1" y="0"/>
                    <a:pt x="1" y="0"/>
                    <a:pt x="1" y="0"/>
                  </a:cubicBezTo>
                  <a:cubicBezTo>
                    <a:pt x="2" y="0"/>
                    <a:pt x="3"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8" name="Freeform 2343">
              <a:extLst>
                <a:ext uri="{FF2B5EF4-FFF2-40B4-BE49-F238E27FC236}">
                  <a16:creationId xmlns:a16="http://schemas.microsoft.com/office/drawing/2014/main" id="{8BF9CFF3-EEC9-4916-8951-68CDF067AB5E}"/>
                </a:ext>
              </a:extLst>
            </p:cNvPr>
            <p:cNvSpPr>
              <a:spLocks/>
            </p:cNvSpPr>
            <p:nvPr/>
          </p:nvSpPr>
          <p:spPr bwMode="auto">
            <a:xfrm>
              <a:off x="8845388" y="3527819"/>
              <a:ext cx="38296" cy="98930"/>
            </a:xfrm>
            <a:custGeom>
              <a:avLst/>
              <a:gdLst>
                <a:gd name="T0" fmla="*/ 4 w 5"/>
                <a:gd name="T1" fmla="*/ 8 h 13"/>
                <a:gd name="T2" fmla="*/ 3 w 5"/>
                <a:gd name="T3" fmla="*/ 13 h 13"/>
                <a:gd name="T4" fmla="*/ 2 w 5"/>
                <a:gd name="T5" fmla="*/ 0 h 13"/>
                <a:gd name="T6" fmla="*/ 2 w 5"/>
                <a:gd name="T7" fmla="*/ 0 h 13"/>
                <a:gd name="T8" fmla="*/ 4 w 5"/>
                <a:gd name="T9" fmla="*/ 8 h 13"/>
              </a:gdLst>
              <a:ahLst/>
              <a:cxnLst>
                <a:cxn ang="0">
                  <a:pos x="T0" y="T1"/>
                </a:cxn>
                <a:cxn ang="0">
                  <a:pos x="T2" y="T3"/>
                </a:cxn>
                <a:cxn ang="0">
                  <a:pos x="T4" y="T5"/>
                </a:cxn>
                <a:cxn ang="0">
                  <a:pos x="T6" y="T7"/>
                </a:cxn>
                <a:cxn ang="0">
                  <a:pos x="T8" y="T9"/>
                </a:cxn>
              </a:cxnLst>
              <a:rect l="0" t="0" r="r" b="b"/>
              <a:pathLst>
                <a:path w="5" h="13">
                  <a:moveTo>
                    <a:pt x="4" y="8"/>
                  </a:moveTo>
                  <a:cubicBezTo>
                    <a:pt x="5" y="11"/>
                    <a:pt x="4" y="13"/>
                    <a:pt x="3" y="13"/>
                  </a:cubicBezTo>
                  <a:cubicBezTo>
                    <a:pt x="2" y="11"/>
                    <a:pt x="0" y="1"/>
                    <a:pt x="2" y="0"/>
                  </a:cubicBezTo>
                  <a:cubicBezTo>
                    <a:pt x="2" y="0"/>
                    <a:pt x="2" y="0"/>
                    <a:pt x="2" y="0"/>
                  </a:cubicBezTo>
                  <a:cubicBezTo>
                    <a:pt x="3" y="1"/>
                    <a:pt x="4"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899" name="Freeform 2344">
              <a:extLst>
                <a:ext uri="{FF2B5EF4-FFF2-40B4-BE49-F238E27FC236}">
                  <a16:creationId xmlns:a16="http://schemas.microsoft.com/office/drawing/2014/main" id="{13DECE89-4811-4B6A-B935-0126E135F084}"/>
                </a:ext>
              </a:extLst>
            </p:cNvPr>
            <p:cNvSpPr>
              <a:spLocks/>
            </p:cNvSpPr>
            <p:nvPr/>
          </p:nvSpPr>
          <p:spPr bwMode="auto">
            <a:xfrm>
              <a:off x="8859749" y="3449632"/>
              <a:ext cx="38296" cy="92548"/>
            </a:xfrm>
            <a:custGeom>
              <a:avLst/>
              <a:gdLst>
                <a:gd name="T0" fmla="*/ 4 w 5"/>
                <a:gd name="T1" fmla="*/ 7 h 12"/>
                <a:gd name="T2" fmla="*/ 4 w 5"/>
                <a:gd name="T3" fmla="*/ 12 h 12"/>
                <a:gd name="T4" fmla="*/ 2 w 5"/>
                <a:gd name="T5" fmla="*/ 0 h 12"/>
                <a:gd name="T6" fmla="*/ 2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2" y="0"/>
                  </a:cubicBezTo>
                  <a:cubicBezTo>
                    <a:pt x="2" y="0"/>
                    <a:pt x="2" y="0"/>
                    <a:pt x="2" y="0"/>
                  </a:cubicBezTo>
                  <a:cubicBezTo>
                    <a:pt x="3" y="0"/>
                    <a:pt x="4"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0" name="Freeform 2345">
              <a:extLst>
                <a:ext uri="{FF2B5EF4-FFF2-40B4-BE49-F238E27FC236}">
                  <a16:creationId xmlns:a16="http://schemas.microsoft.com/office/drawing/2014/main" id="{67FCF8E3-41DC-402C-9F34-3E33AF205BC8}"/>
                </a:ext>
              </a:extLst>
            </p:cNvPr>
            <p:cNvSpPr>
              <a:spLocks/>
            </p:cNvSpPr>
            <p:nvPr/>
          </p:nvSpPr>
          <p:spPr bwMode="auto">
            <a:xfrm>
              <a:off x="8898044" y="3527819"/>
              <a:ext cx="31913" cy="98930"/>
            </a:xfrm>
            <a:custGeom>
              <a:avLst/>
              <a:gdLst>
                <a:gd name="T0" fmla="*/ 4 w 4"/>
                <a:gd name="T1" fmla="*/ 7 h 13"/>
                <a:gd name="T2" fmla="*/ 3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0"/>
                    <a:pt x="4" y="13"/>
                    <a:pt x="3" y="12"/>
                  </a:cubicBezTo>
                  <a:cubicBezTo>
                    <a:pt x="2" y="11"/>
                    <a:pt x="0" y="0"/>
                    <a:pt x="2" y="0"/>
                  </a:cubicBezTo>
                  <a:cubicBezTo>
                    <a:pt x="2" y="0"/>
                    <a:pt x="2" y="0"/>
                    <a:pt x="2" y="0"/>
                  </a:cubicBezTo>
                  <a:cubicBezTo>
                    <a:pt x="2" y="0"/>
                    <a:pt x="3"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1" name="Freeform 2346">
              <a:extLst>
                <a:ext uri="{FF2B5EF4-FFF2-40B4-BE49-F238E27FC236}">
                  <a16:creationId xmlns:a16="http://schemas.microsoft.com/office/drawing/2014/main" id="{8AAFE230-9607-4A94-9754-2C6101A3729C}"/>
                </a:ext>
              </a:extLst>
            </p:cNvPr>
            <p:cNvSpPr>
              <a:spLocks/>
            </p:cNvSpPr>
            <p:nvPr/>
          </p:nvSpPr>
          <p:spPr bwMode="auto">
            <a:xfrm>
              <a:off x="8567745" y="4989434"/>
              <a:ext cx="54252" cy="98930"/>
            </a:xfrm>
            <a:custGeom>
              <a:avLst/>
              <a:gdLst>
                <a:gd name="T0" fmla="*/ 5 w 7"/>
                <a:gd name="T1" fmla="*/ 7 h 13"/>
                <a:gd name="T2" fmla="*/ 1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1"/>
                  </a:cubicBezTo>
                  <a:cubicBezTo>
                    <a:pt x="0" y="9"/>
                    <a:pt x="3" y="0"/>
                    <a:pt x="6" y="0"/>
                  </a:cubicBezTo>
                  <a:cubicBezTo>
                    <a:pt x="7" y="1"/>
                    <a:pt x="7"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2" name="Freeform 2347">
              <a:extLst>
                <a:ext uri="{FF2B5EF4-FFF2-40B4-BE49-F238E27FC236}">
                  <a16:creationId xmlns:a16="http://schemas.microsoft.com/office/drawing/2014/main" id="{0915D7A3-1E62-4D03-97D4-A42AD6CA021E}"/>
                </a:ext>
              </a:extLst>
            </p:cNvPr>
            <p:cNvSpPr>
              <a:spLocks/>
            </p:cNvSpPr>
            <p:nvPr/>
          </p:nvSpPr>
          <p:spPr bwMode="auto">
            <a:xfrm>
              <a:off x="8553384" y="4904864"/>
              <a:ext cx="52656" cy="106909"/>
            </a:xfrm>
            <a:custGeom>
              <a:avLst/>
              <a:gdLst>
                <a:gd name="T0" fmla="*/ 6 w 7"/>
                <a:gd name="T1" fmla="*/ 8 h 14"/>
                <a:gd name="T2" fmla="*/ 1 w 7"/>
                <a:gd name="T3" fmla="*/ 11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4" y="12"/>
                    <a:pt x="2" y="14"/>
                    <a:pt x="1" y="11"/>
                  </a:cubicBezTo>
                  <a:cubicBezTo>
                    <a:pt x="0" y="9"/>
                    <a:pt x="3" y="0"/>
                    <a:pt x="5" y="1"/>
                  </a:cubicBezTo>
                  <a:cubicBezTo>
                    <a:pt x="7" y="1"/>
                    <a:pt x="7"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3" name="Freeform 2348">
              <a:extLst>
                <a:ext uri="{FF2B5EF4-FFF2-40B4-BE49-F238E27FC236}">
                  <a16:creationId xmlns:a16="http://schemas.microsoft.com/office/drawing/2014/main" id="{ECA9B0CB-FCAE-422F-B7A2-663098C3FCFD}"/>
                </a:ext>
              </a:extLst>
            </p:cNvPr>
            <p:cNvSpPr>
              <a:spLocks/>
            </p:cNvSpPr>
            <p:nvPr/>
          </p:nvSpPr>
          <p:spPr bwMode="auto">
            <a:xfrm>
              <a:off x="8468815" y="4997412"/>
              <a:ext cx="60635" cy="98930"/>
            </a:xfrm>
            <a:custGeom>
              <a:avLst/>
              <a:gdLst>
                <a:gd name="T0" fmla="*/ 7 w 8"/>
                <a:gd name="T1" fmla="*/ 7 h 13"/>
                <a:gd name="T2" fmla="*/ 1 w 8"/>
                <a:gd name="T3" fmla="*/ 11 h 13"/>
                <a:gd name="T4" fmla="*/ 6 w 8"/>
                <a:gd name="T5" fmla="*/ 0 h 13"/>
                <a:gd name="T6" fmla="*/ 7 w 8"/>
                <a:gd name="T7" fmla="*/ 7 h 13"/>
              </a:gdLst>
              <a:ahLst/>
              <a:cxnLst>
                <a:cxn ang="0">
                  <a:pos x="T0" y="T1"/>
                </a:cxn>
                <a:cxn ang="0">
                  <a:pos x="T2" y="T3"/>
                </a:cxn>
                <a:cxn ang="0">
                  <a:pos x="T4" y="T5"/>
                </a:cxn>
                <a:cxn ang="0">
                  <a:pos x="T6" y="T7"/>
                </a:cxn>
              </a:cxnLst>
              <a:rect l="0" t="0" r="r" b="b"/>
              <a:pathLst>
                <a:path w="8" h="13">
                  <a:moveTo>
                    <a:pt x="7" y="7"/>
                  </a:moveTo>
                  <a:cubicBezTo>
                    <a:pt x="5" y="11"/>
                    <a:pt x="2" y="13"/>
                    <a:pt x="1" y="11"/>
                  </a:cubicBezTo>
                  <a:cubicBezTo>
                    <a:pt x="0" y="8"/>
                    <a:pt x="3" y="0"/>
                    <a:pt x="6" y="0"/>
                  </a:cubicBezTo>
                  <a:cubicBezTo>
                    <a:pt x="8" y="0"/>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4" name="Freeform 2349">
              <a:extLst>
                <a:ext uri="{FF2B5EF4-FFF2-40B4-BE49-F238E27FC236}">
                  <a16:creationId xmlns:a16="http://schemas.microsoft.com/office/drawing/2014/main" id="{0584AD8A-1062-45B5-A0A0-55B9545125C7}"/>
                </a:ext>
              </a:extLst>
            </p:cNvPr>
            <p:cNvSpPr>
              <a:spLocks/>
            </p:cNvSpPr>
            <p:nvPr/>
          </p:nvSpPr>
          <p:spPr bwMode="auto">
            <a:xfrm>
              <a:off x="8314037" y="5150594"/>
              <a:ext cx="70209" cy="100526"/>
            </a:xfrm>
            <a:custGeom>
              <a:avLst/>
              <a:gdLst>
                <a:gd name="T0" fmla="*/ 7 w 9"/>
                <a:gd name="T1" fmla="*/ 7 h 13"/>
                <a:gd name="T2" fmla="*/ 1 w 9"/>
                <a:gd name="T3" fmla="*/ 11 h 13"/>
                <a:gd name="T4" fmla="*/ 7 w 9"/>
                <a:gd name="T5" fmla="*/ 1 h 13"/>
                <a:gd name="T6" fmla="*/ 7 w 9"/>
                <a:gd name="T7" fmla="*/ 7 h 13"/>
              </a:gdLst>
              <a:ahLst/>
              <a:cxnLst>
                <a:cxn ang="0">
                  <a:pos x="T0" y="T1"/>
                </a:cxn>
                <a:cxn ang="0">
                  <a:pos x="T2" y="T3"/>
                </a:cxn>
                <a:cxn ang="0">
                  <a:pos x="T4" y="T5"/>
                </a:cxn>
                <a:cxn ang="0">
                  <a:pos x="T6" y="T7"/>
                </a:cxn>
              </a:cxnLst>
              <a:rect l="0" t="0" r="r" b="b"/>
              <a:pathLst>
                <a:path w="9" h="13">
                  <a:moveTo>
                    <a:pt x="7" y="7"/>
                  </a:moveTo>
                  <a:cubicBezTo>
                    <a:pt x="5" y="11"/>
                    <a:pt x="2" y="13"/>
                    <a:pt x="1" y="11"/>
                  </a:cubicBezTo>
                  <a:cubicBezTo>
                    <a:pt x="0" y="7"/>
                    <a:pt x="4" y="0"/>
                    <a:pt x="7" y="1"/>
                  </a:cubicBezTo>
                  <a:cubicBezTo>
                    <a:pt x="9" y="1"/>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5" name="Freeform 2350">
              <a:extLst>
                <a:ext uri="{FF2B5EF4-FFF2-40B4-BE49-F238E27FC236}">
                  <a16:creationId xmlns:a16="http://schemas.microsoft.com/office/drawing/2014/main" id="{B5D80FA5-BC4C-40C5-95FC-4DB0B4395CE4}"/>
                </a:ext>
              </a:extLst>
            </p:cNvPr>
            <p:cNvSpPr>
              <a:spLocks/>
            </p:cNvSpPr>
            <p:nvPr/>
          </p:nvSpPr>
          <p:spPr bwMode="auto">
            <a:xfrm>
              <a:off x="8398606" y="5142616"/>
              <a:ext cx="62230" cy="100526"/>
            </a:xfrm>
            <a:custGeom>
              <a:avLst/>
              <a:gdLst>
                <a:gd name="T0" fmla="*/ 6 w 8"/>
                <a:gd name="T1" fmla="*/ 7 h 13"/>
                <a:gd name="T2" fmla="*/ 0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1" y="13"/>
                    <a:pt x="0" y="11"/>
                  </a:cubicBezTo>
                  <a:cubicBezTo>
                    <a:pt x="0" y="8"/>
                    <a:pt x="3" y="0"/>
                    <a:pt x="6" y="0"/>
                  </a:cubicBezTo>
                  <a:cubicBezTo>
                    <a:pt x="8"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6" name="Freeform 2351">
              <a:extLst>
                <a:ext uri="{FF2B5EF4-FFF2-40B4-BE49-F238E27FC236}">
                  <a16:creationId xmlns:a16="http://schemas.microsoft.com/office/drawing/2014/main" id="{A7A22CBE-7B7F-4D76-8AEC-4823865240F9}"/>
                </a:ext>
              </a:extLst>
            </p:cNvPr>
            <p:cNvSpPr>
              <a:spLocks/>
            </p:cNvSpPr>
            <p:nvPr/>
          </p:nvSpPr>
          <p:spPr bwMode="auto">
            <a:xfrm>
              <a:off x="8275741" y="5396324"/>
              <a:ext cx="70209" cy="9254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2" y="12"/>
                    <a:pt x="1" y="10"/>
                  </a:cubicBezTo>
                  <a:cubicBezTo>
                    <a:pt x="0" y="7"/>
                    <a:pt x="5" y="0"/>
                    <a:pt x="7" y="0"/>
                  </a:cubicBezTo>
                  <a:cubicBezTo>
                    <a:pt x="9" y="0"/>
                    <a:pt x="8"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7" name="Freeform 2352">
              <a:extLst>
                <a:ext uri="{FF2B5EF4-FFF2-40B4-BE49-F238E27FC236}">
                  <a16:creationId xmlns:a16="http://schemas.microsoft.com/office/drawing/2014/main" id="{E001AA2D-751F-4ACC-AF5D-6A29F539FA60}"/>
                </a:ext>
              </a:extLst>
            </p:cNvPr>
            <p:cNvSpPr>
              <a:spLocks/>
            </p:cNvSpPr>
            <p:nvPr/>
          </p:nvSpPr>
          <p:spPr bwMode="auto">
            <a:xfrm>
              <a:off x="8621997" y="4781999"/>
              <a:ext cx="54252" cy="98930"/>
            </a:xfrm>
            <a:custGeom>
              <a:avLst/>
              <a:gdLst>
                <a:gd name="T0" fmla="*/ 6 w 7"/>
                <a:gd name="T1" fmla="*/ 7 h 13"/>
                <a:gd name="T2" fmla="*/ 2 w 7"/>
                <a:gd name="T3" fmla="*/ 11 h 13"/>
                <a:gd name="T4" fmla="*/ 6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2" y="13"/>
                    <a:pt x="2" y="11"/>
                  </a:cubicBezTo>
                  <a:cubicBezTo>
                    <a:pt x="0" y="9"/>
                    <a:pt x="3" y="0"/>
                    <a:pt x="6" y="0"/>
                  </a:cubicBezTo>
                  <a:cubicBezTo>
                    <a:pt x="7" y="0"/>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8" name="Freeform 2353">
              <a:extLst>
                <a:ext uri="{FF2B5EF4-FFF2-40B4-BE49-F238E27FC236}">
                  <a16:creationId xmlns:a16="http://schemas.microsoft.com/office/drawing/2014/main" id="{A0FE91A5-2740-4DDF-9145-655F0BA4107B}"/>
                </a:ext>
              </a:extLst>
            </p:cNvPr>
            <p:cNvSpPr>
              <a:spLocks/>
            </p:cNvSpPr>
            <p:nvPr/>
          </p:nvSpPr>
          <p:spPr bwMode="auto">
            <a:xfrm>
              <a:off x="8537428" y="4804339"/>
              <a:ext cx="62230" cy="100526"/>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5" y="11"/>
                    <a:pt x="2" y="13"/>
                    <a:pt x="1" y="11"/>
                  </a:cubicBezTo>
                  <a:cubicBezTo>
                    <a:pt x="0" y="8"/>
                    <a:pt x="3" y="0"/>
                    <a:pt x="6" y="0"/>
                  </a:cubicBezTo>
                  <a:cubicBezTo>
                    <a:pt x="8" y="1"/>
                    <a:pt x="8"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09" name="Freeform 2354">
              <a:extLst>
                <a:ext uri="{FF2B5EF4-FFF2-40B4-BE49-F238E27FC236}">
                  <a16:creationId xmlns:a16="http://schemas.microsoft.com/office/drawing/2014/main" id="{5CF23A70-607D-489F-81CB-18E2EBEE802B}"/>
                </a:ext>
              </a:extLst>
            </p:cNvPr>
            <p:cNvSpPr>
              <a:spLocks/>
            </p:cNvSpPr>
            <p:nvPr/>
          </p:nvSpPr>
          <p:spPr bwMode="auto">
            <a:xfrm>
              <a:off x="8452858" y="4872951"/>
              <a:ext cx="62230" cy="108504"/>
            </a:xfrm>
            <a:custGeom>
              <a:avLst/>
              <a:gdLst>
                <a:gd name="T0" fmla="*/ 7 w 8"/>
                <a:gd name="T1" fmla="*/ 8 h 14"/>
                <a:gd name="T2" fmla="*/ 2 w 8"/>
                <a:gd name="T3" fmla="*/ 11 h 14"/>
                <a:gd name="T4" fmla="*/ 7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1"/>
                  </a:cubicBezTo>
                  <a:cubicBezTo>
                    <a:pt x="0" y="8"/>
                    <a:pt x="3" y="0"/>
                    <a:pt x="7" y="1"/>
                  </a:cubicBezTo>
                  <a:cubicBezTo>
                    <a:pt x="8" y="1"/>
                    <a:pt x="8"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0" name="Freeform 2355">
              <a:extLst>
                <a:ext uri="{FF2B5EF4-FFF2-40B4-BE49-F238E27FC236}">
                  <a16:creationId xmlns:a16="http://schemas.microsoft.com/office/drawing/2014/main" id="{D10B99FD-911B-40F0-A5D9-EBDDD249AA27}"/>
                </a:ext>
              </a:extLst>
            </p:cNvPr>
            <p:cNvSpPr>
              <a:spLocks/>
            </p:cNvSpPr>
            <p:nvPr/>
          </p:nvSpPr>
          <p:spPr bwMode="auto">
            <a:xfrm>
              <a:off x="8384245" y="5019751"/>
              <a:ext cx="68613" cy="100526"/>
            </a:xfrm>
            <a:custGeom>
              <a:avLst/>
              <a:gdLst>
                <a:gd name="T0" fmla="*/ 7 w 9"/>
                <a:gd name="T1" fmla="*/ 7 h 13"/>
                <a:gd name="T2" fmla="*/ 1 w 9"/>
                <a:gd name="T3" fmla="*/ 11 h 13"/>
                <a:gd name="T4" fmla="*/ 7 w 9"/>
                <a:gd name="T5" fmla="*/ 0 h 13"/>
                <a:gd name="T6" fmla="*/ 7 w 9"/>
                <a:gd name="T7" fmla="*/ 7 h 13"/>
              </a:gdLst>
              <a:ahLst/>
              <a:cxnLst>
                <a:cxn ang="0">
                  <a:pos x="T0" y="T1"/>
                </a:cxn>
                <a:cxn ang="0">
                  <a:pos x="T2" y="T3"/>
                </a:cxn>
                <a:cxn ang="0">
                  <a:pos x="T4" y="T5"/>
                </a:cxn>
                <a:cxn ang="0">
                  <a:pos x="T6" y="T7"/>
                </a:cxn>
              </a:cxnLst>
              <a:rect l="0" t="0" r="r" b="b"/>
              <a:pathLst>
                <a:path w="9" h="13">
                  <a:moveTo>
                    <a:pt x="7" y="7"/>
                  </a:moveTo>
                  <a:cubicBezTo>
                    <a:pt x="6" y="11"/>
                    <a:pt x="2" y="13"/>
                    <a:pt x="1" y="11"/>
                  </a:cubicBezTo>
                  <a:cubicBezTo>
                    <a:pt x="0" y="8"/>
                    <a:pt x="3" y="0"/>
                    <a:pt x="7" y="0"/>
                  </a:cubicBezTo>
                  <a:cubicBezTo>
                    <a:pt x="9" y="1"/>
                    <a:pt x="9"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1" name="Freeform 2356">
              <a:extLst>
                <a:ext uri="{FF2B5EF4-FFF2-40B4-BE49-F238E27FC236}">
                  <a16:creationId xmlns:a16="http://schemas.microsoft.com/office/drawing/2014/main" id="{BAB9F56E-F495-4EE8-A93A-94BA97A10DAA}"/>
                </a:ext>
              </a:extLst>
            </p:cNvPr>
            <p:cNvSpPr>
              <a:spLocks/>
            </p:cNvSpPr>
            <p:nvPr/>
          </p:nvSpPr>
          <p:spPr bwMode="auto">
            <a:xfrm>
              <a:off x="8368289" y="4912843"/>
              <a:ext cx="68613" cy="98930"/>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3" y="0"/>
                    <a:pt x="7"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2" name="Freeform 2357">
              <a:extLst>
                <a:ext uri="{FF2B5EF4-FFF2-40B4-BE49-F238E27FC236}">
                  <a16:creationId xmlns:a16="http://schemas.microsoft.com/office/drawing/2014/main" id="{7BF426C9-1A29-4FB6-81A5-5BB674495935}"/>
                </a:ext>
              </a:extLst>
            </p:cNvPr>
            <p:cNvSpPr>
              <a:spLocks/>
            </p:cNvSpPr>
            <p:nvPr/>
          </p:nvSpPr>
          <p:spPr bwMode="auto">
            <a:xfrm>
              <a:off x="8215107" y="5035708"/>
              <a:ext cx="76591" cy="98930"/>
            </a:xfrm>
            <a:custGeom>
              <a:avLst/>
              <a:gdLst>
                <a:gd name="T0" fmla="*/ 8 w 10"/>
                <a:gd name="T1" fmla="*/ 7 h 13"/>
                <a:gd name="T2" fmla="*/ 1 w 10"/>
                <a:gd name="T3" fmla="*/ 10 h 13"/>
                <a:gd name="T4" fmla="*/ 7 w 10"/>
                <a:gd name="T5" fmla="*/ 0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2"/>
                    <a:pt x="3" y="13"/>
                    <a:pt x="1" y="10"/>
                  </a:cubicBezTo>
                  <a:cubicBezTo>
                    <a:pt x="0" y="7"/>
                    <a:pt x="4" y="0"/>
                    <a:pt x="7" y="0"/>
                  </a:cubicBezTo>
                  <a:cubicBezTo>
                    <a:pt x="9" y="1"/>
                    <a:pt x="10"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3" name="Freeform 2358">
              <a:extLst>
                <a:ext uri="{FF2B5EF4-FFF2-40B4-BE49-F238E27FC236}">
                  <a16:creationId xmlns:a16="http://schemas.microsoft.com/office/drawing/2014/main" id="{525C84A4-A04E-49CD-8B91-26ACCBC2A0C7}"/>
                </a:ext>
              </a:extLst>
            </p:cNvPr>
            <p:cNvSpPr>
              <a:spLocks/>
            </p:cNvSpPr>
            <p:nvPr/>
          </p:nvSpPr>
          <p:spPr bwMode="auto">
            <a:xfrm>
              <a:off x="8183194" y="4927204"/>
              <a:ext cx="78187" cy="100526"/>
            </a:xfrm>
            <a:custGeom>
              <a:avLst/>
              <a:gdLst>
                <a:gd name="T0" fmla="*/ 9 w 10"/>
                <a:gd name="T1" fmla="*/ 7 h 13"/>
                <a:gd name="T2" fmla="*/ 2 w 10"/>
                <a:gd name="T3" fmla="*/ 10 h 13"/>
                <a:gd name="T4" fmla="*/ 7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3" y="0"/>
                    <a:pt x="7" y="0"/>
                  </a:cubicBezTo>
                  <a:cubicBezTo>
                    <a:pt x="10"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4" name="Freeform 2359">
              <a:extLst>
                <a:ext uri="{FF2B5EF4-FFF2-40B4-BE49-F238E27FC236}">
                  <a16:creationId xmlns:a16="http://schemas.microsoft.com/office/drawing/2014/main" id="{C10298AB-E4DA-4870-B08F-B138B4C942CA}"/>
                </a:ext>
              </a:extLst>
            </p:cNvPr>
            <p:cNvSpPr>
              <a:spLocks/>
            </p:cNvSpPr>
            <p:nvPr/>
          </p:nvSpPr>
          <p:spPr bwMode="auto">
            <a:xfrm>
              <a:off x="8283720" y="4912843"/>
              <a:ext cx="76591" cy="106909"/>
            </a:xfrm>
            <a:custGeom>
              <a:avLst/>
              <a:gdLst>
                <a:gd name="T0" fmla="*/ 8 w 10"/>
                <a:gd name="T1" fmla="*/ 8 h 14"/>
                <a:gd name="T2" fmla="*/ 2 w 10"/>
                <a:gd name="T3" fmla="*/ 11 h 14"/>
                <a:gd name="T4" fmla="*/ 7 w 10"/>
                <a:gd name="T5" fmla="*/ 1 h 14"/>
                <a:gd name="T6" fmla="*/ 8 w 10"/>
                <a:gd name="T7" fmla="*/ 8 h 14"/>
              </a:gdLst>
              <a:ahLst/>
              <a:cxnLst>
                <a:cxn ang="0">
                  <a:pos x="T0" y="T1"/>
                </a:cxn>
                <a:cxn ang="0">
                  <a:pos x="T2" y="T3"/>
                </a:cxn>
                <a:cxn ang="0">
                  <a:pos x="T4" y="T5"/>
                </a:cxn>
                <a:cxn ang="0">
                  <a:pos x="T6" y="T7"/>
                </a:cxn>
              </a:cxnLst>
              <a:rect l="0" t="0" r="r" b="b"/>
              <a:pathLst>
                <a:path w="10" h="14">
                  <a:moveTo>
                    <a:pt x="8" y="8"/>
                  </a:moveTo>
                  <a:cubicBezTo>
                    <a:pt x="7" y="12"/>
                    <a:pt x="3" y="14"/>
                    <a:pt x="2" y="11"/>
                  </a:cubicBezTo>
                  <a:cubicBezTo>
                    <a:pt x="0" y="8"/>
                    <a:pt x="3" y="0"/>
                    <a:pt x="7" y="1"/>
                  </a:cubicBezTo>
                  <a:cubicBezTo>
                    <a:pt x="9" y="1"/>
                    <a:pt x="10"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5" name="Freeform 2360">
              <a:extLst>
                <a:ext uri="{FF2B5EF4-FFF2-40B4-BE49-F238E27FC236}">
                  <a16:creationId xmlns:a16="http://schemas.microsoft.com/office/drawing/2014/main" id="{2C18AFC8-C72A-49F7-9CD6-37F89961A227}"/>
                </a:ext>
              </a:extLst>
            </p:cNvPr>
            <p:cNvSpPr>
              <a:spLocks/>
            </p:cNvSpPr>
            <p:nvPr/>
          </p:nvSpPr>
          <p:spPr bwMode="auto">
            <a:xfrm>
              <a:off x="8275741" y="4796360"/>
              <a:ext cx="70209" cy="100526"/>
            </a:xfrm>
            <a:custGeom>
              <a:avLst/>
              <a:gdLst>
                <a:gd name="T0" fmla="*/ 8 w 9"/>
                <a:gd name="T1" fmla="*/ 7 h 13"/>
                <a:gd name="T2" fmla="*/ 1 w 9"/>
                <a:gd name="T3" fmla="*/ 10 h 13"/>
                <a:gd name="T4" fmla="*/ 6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1" y="10"/>
                  </a:cubicBezTo>
                  <a:cubicBezTo>
                    <a:pt x="0" y="7"/>
                    <a:pt x="3" y="0"/>
                    <a:pt x="6"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6" name="Freeform 2361">
              <a:extLst>
                <a:ext uri="{FF2B5EF4-FFF2-40B4-BE49-F238E27FC236}">
                  <a16:creationId xmlns:a16="http://schemas.microsoft.com/office/drawing/2014/main" id="{FCE430A0-6FBD-457F-9E15-90F42EE241F9}"/>
                </a:ext>
              </a:extLst>
            </p:cNvPr>
            <p:cNvSpPr>
              <a:spLocks/>
            </p:cNvSpPr>
            <p:nvPr/>
          </p:nvSpPr>
          <p:spPr bwMode="auto">
            <a:xfrm>
              <a:off x="8168833" y="4796360"/>
              <a:ext cx="76591" cy="108504"/>
            </a:xfrm>
            <a:custGeom>
              <a:avLst/>
              <a:gdLst>
                <a:gd name="T0" fmla="*/ 9 w 10"/>
                <a:gd name="T1" fmla="*/ 8 h 14"/>
                <a:gd name="T2" fmla="*/ 2 w 10"/>
                <a:gd name="T3" fmla="*/ 11 h 14"/>
                <a:gd name="T4" fmla="*/ 7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8"/>
                    <a:pt x="3" y="0"/>
                    <a:pt x="7" y="1"/>
                  </a:cubicBezTo>
                  <a:cubicBezTo>
                    <a:pt x="9" y="1"/>
                    <a:pt x="10"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7" name="Freeform 2362">
              <a:extLst>
                <a:ext uri="{FF2B5EF4-FFF2-40B4-BE49-F238E27FC236}">
                  <a16:creationId xmlns:a16="http://schemas.microsoft.com/office/drawing/2014/main" id="{710E31F6-9C17-43D8-9512-872BB3002227}"/>
                </a:ext>
              </a:extLst>
            </p:cNvPr>
            <p:cNvSpPr>
              <a:spLocks/>
            </p:cNvSpPr>
            <p:nvPr/>
          </p:nvSpPr>
          <p:spPr bwMode="auto">
            <a:xfrm>
              <a:off x="8130537" y="4697430"/>
              <a:ext cx="76591" cy="106909"/>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3" y="14"/>
                    <a:pt x="2" y="10"/>
                  </a:cubicBezTo>
                  <a:cubicBezTo>
                    <a:pt x="0" y="7"/>
                    <a:pt x="2" y="0"/>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8" name="Freeform 2363">
              <a:extLst>
                <a:ext uri="{FF2B5EF4-FFF2-40B4-BE49-F238E27FC236}">
                  <a16:creationId xmlns:a16="http://schemas.microsoft.com/office/drawing/2014/main" id="{6196B0E3-7049-4A0C-A34B-7076D4E5EAE6}"/>
                </a:ext>
              </a:extLst>
            </p:cNvPr>
            <p:cNvSpPr>
              <a:spLocks/>
            </p:cNvSpPr>
            <p:nvPr/>
          </p:nvSpPr>
          <p:spPr bwMode="auto">
            <a:xfrm>
              <a:off x="8237446" y="4673495"/>
              <a:ext cx="76591" cy="108504"/>
            </a:xfrm>
            <a:custGeom>
              <a:avLst/>
              <a:gdLst>
                <a:gd name="T0" fmla="*/ 9 w 10"/>
                <a:gd name="T1" fmla="*/ 8 h 14"/>
                <a:gd name="T2" fmla="*/ 2 w 10"/>
                <a:gd name="T3" fmla="*/ 11 h 14"/>
                <a:gd name="T4" fmla="*/ 6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7"/>
                    <a:pt x="2" y="0"/>
                    <a:pt x="6" y="1"/>
                  </a:cubicBezTo>
                  <a:cubicBezTo>
                    <a:pt x="9" y="1"/>
                    <a:pt x="10"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19" name="Freeform 2364">
              <a:extLst>
                <a:ext uri="{FF2B5EF4-FFF2-40B4-BE49-F238E27FC236}">
                  <a16:creationId xmlns:a16="http://schemas.microsoft.com/office/drawing/2014/main" id="{50B9C811-62AD-4973-8504-6E5A58B35EA5}"/>
                </a:ext>
              </a:extLst>
            </p:cNvPr>
            <p:cNvSpPr>
              <a:spLocks/>
            </p:cNvSpPr>
            <p:nvPr/>
          </p:nvSpPr>
          <p:spPr bwMode="auto">
            <a:xfrm>
              <a:off x="8253402" y="4534674"/>
              <a:ext cx="76591" cy="108504"/>
            </a:xfrm>
            <a:custGeom>
              <a:avLst/>
              <a:gdLst>
                <a:gd name="T0" fmla="*/ 9 w 10"/>
                <a:gd name="T1" fmla="*/ 7 h 14"/>
                <a:gd name="T2" fmla="*/ 2 w 10"/>
                <a:gd name="T3" fmla="*/ 11 h 14"/>
                <a:gd name="T4" fmla="*/ 7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1"/>
                  </a:cubicBezTo>
                  <a:cubicBezTo>
                    <a:pt x="0" y="7"/>
                    <a:pt x="3" y="0"/>
                    <a:pt x="7" y="0"/>
                  </a:cubicBezTo>
                  <a:cubicBezTo>
                    <a:pt x="10" y="1"/>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0" name="Freeform 2365">
              <a:extLst>
                <a:ext uri="{FF2B5EF4-FFF2-40B4-BE49-F238E27FC236}">
                  <a16:creationId xmlns:a16="http://schemas.microsoft.com/office/drawing/2014/main" id="{98165F42-75C8-46D3-8D67-92AE78C29508}"/>
                </a:ext>
              </a:extLst>
            </p:cNvPr>
            <p:cNvSpPr>
              <a:spLocks/>
            </p:cNvSpPr>
            <p:nvPr/>
          </p:nvSpPr>
          <p:spPr bwMode="auto">
            <a:xfrm>
              <a:off x="8152876" y="4558609"/>
              <a:ext cx="84569" cy="106909"/>
            </a:xfrm>
            <a:custGeom>
              <a:avLst/>
              <a:gdLst>
                <a:gd name="T0" fmla="*/ 10 w 11"/>
                <a:gd name="T1" fmla="*/ 8 h 14"/>
                <a:gd name="T2" fmla="*/ 2 w 11"/>
                <a:gd name="T3" fmla="*/ 11 h 14"/>
                <a:gd name="T4" fmla="*/ 7 w 11"/>
                <a:gd name="T5" fmla="*/ 0 h 14"/>
                <a:gd name="T6" fmla="*/ 10 w 11"/>
                <a:gd name="T7" fmla="*/ 8 h 14"/>
              </a:gdLst>
              <a:ahLst/>
              <a:cxnLst>
                <a:cxn ang="0">
                  <a:pos x="T0" y="T1"/>
                </a:cxn>
                <a:cxn ang="0">
                  <a:pos x="T2" y="T3"/>
                </a:cxn>
                <a:cxn ang="0">
                  <a:pos x="T4" y="T5"/>
                </a:cxn>
                <a:cxn ang="0">
                  <a:pos x="T6" y="T7"/>
                </a:cxn>
              </a:cxnLst>
              <a:rect l="0" t="0" r="r" b="b"/>
              <a:pathLst>
                <a:path w="11" h="14">
                  <a:moveTo>
                    <a:pt x="10" y="8"/>
                  </a:moveTo>
                  <a:cubicBezTo>
                    <a:pt x="9" y="12"/>
                    <a:pt x="4" y="14"/>
                    <a:pt x="2" y="11"/>
                  </a:cubicBezTo>
                  <a:cubicBezTo>
                    <a:pt x="0" y="7"/>
                    <a:pt x="3" y="0"/>
                    <a:pt x="7" y="0"/>
                  </a:cubicBezTo>
                  <a:cubicBezTo>
                    <a:pt x="10" y="1"/>
                    <a:pt x="11" y="4"/>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1" name="Freeform 2366">
              <a:extLst>
                <a:ext uri="{FF2B5EF4-FFF2-40B4-BE49-F238E27FC236}">
                  <a16:creationId xmlns:a16="http://schemas.microsoft.com/office/drawing/2014/main" id="{DE34DDB4-B70B-42BA-AC8F-8CBA74FFF49E}"/>
                </a:ext>
              </a:extLst>
            </p:cNvPr>
            <p:cNvSpPr>
              <a:spLocks/>
            </p:cNvSpPr>
            <p:nvPr/>
          </p:nvSpPr>
          <p:spPr bwMode="auto">
            <a:xfrm>
              <a:off x="8183194" y="4411809"/>
              <a:ext cx="78187" cy="114887"/>
            </a:xfrm>
            <a:custGeom>
              <a:avLst/>
              <a:gdLst>
                <a:gd name="T0" fmla="*/ 10 w 10"/>
                <a:gd name="T1" fmla="*/ 8 h 15"/>
                <a:gd name="T2" fmla="*/ 2 w 10"/>
                <a:gd name="T3" fmla="*/ 11 h 15"/>
                <a:gd name="T4" fmla="*/ 7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8" y="13"/>
                    <a:pt x="4" y="15"/>
                    <a:pt x="2" y="11"/>
                  </a:cubicBezTo>
                  <a:cubicBezTo>
                    <a:pt x="0" y="8"/>
                    <a:pt x="2" y="0"/>
                    <a:pt x="7" y="1"/>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2" name="Freeform 2367">
              <a:extLst>
                <a:ext uri="{FF2B5EF4-FFF2-40B4-BE49-F238E27FC236}">
                  <a16:creationId xmlns:a16="http://schemas.microsoft.com/office/drawing/2014/main" id="{83C7A965-32EA-4DF2-8392-F8D4A4DB69F0}"/>
                </a:ext>
              </a:extLst>
            </p:cNvPr>
            <p:cNvSpPr>
              <a:spLocks/>
            </p:cNvSpPr>
            <p:nvPr/>
          </p:nvSpPr>
          <p:spPr bwMode="auto">
            <a:xfrm>
              <a:off x="8068307" y="4526696"/>
              <a:ext cx="76591" cy="108504"/>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0"/>
                  </a:cubicBezTo>
                  <a:cubicBezTo>
                    <a:pt x="0" y="6"/>
                    <a:pt x="2" y="0"/>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3" name="Freeform 2368">
              <a:extLst>
                <a:ext uri="{FF2B5EF4-FFF2-40B4-BE49-F238E27FC236}">
                  <a16:creationId xmlns:a16="http://schemas.microsoft.com/office/drawing/2014/main" id="{BCC2D5F0-DBEB-4518-99C4-CC1445CC8DA0}"/>
                </a:ext>
              </a:extLst>
            </p:cNvPr>
            <p:cNvSpPr>
              <a:spLocks/>
            </p:cNvSpPr>
            <p:nvPr/>
          </p:nvSpPr>
          <p:spPr bwMode="auto">
            <a:xfrm>
              <a:off x="8030011" y="4657539"/>
              <a:ext cx="84569" cy="108504"/>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4" name="Freeform 2369">
              <a:extLst>
                <a:ext uri="{FF2B5EF4-FFF2-40B4-BE49-F238E27FC236}">
                  <a16:creationId xmlns:a16="http://schemas.microsoft.com/office/drawing/2014/main" id="{35BF8BDD-B885-4083-8075-98BC551E23AA}"/>
                </a:ext>
              </a:extLst>
            </p:cNvPr>
            <p:cNvSpPr>
              <a:spLocks/>
            </p:cNvSpPr>
            <p:nvPr/>
          </p:nvSpPr>
          <p:spPr bwMode="auto">
            <a:xfrm>
              <a:off x="7923103" y="4619243"/>
              <a:ext cx="84569" cy="108504"/>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5" name="Freeform 2370">
              <a:extLst>
                <a:ext uri="{FF2B5EF4-FFF2-40B4-BE49-F238E27FC236}">
                  <a16:creationId xmlns:a16="http://schemas.microsoft.com/office/drawing/2014/main" id="{BBF3A085-4AC0-4B48-BF7B-E314AD949B9F}"/>
                </a:ext>
              </a:extLst>
            </p:cNvPr>
            <p:cNvSpPr>
              <a:spLocks/>
            </p:cNvSpPr>
            <p:nvPr/>
          </p:nvSpPr>
          <p:spPr bwMode="auto">
            <a:xfrm>
              <a:off x="7929485" y="4766043"/>
              <a:ext cx="84569" cy="100526"/>
            </a:xfrm>
            <a:custGeom>
              <a:avLst/>
              <a:gdLst>
                <a:gd name="T0" fmla="*/ 10 w 11"/>
                <a:gd name="T1" fmla="*/ 7 h 13"/>
                <a:gd name="T2" fmla="*/ 2 w 11"/>
                <a:gd name="T3" fmla="*/ 10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8" y="11"/>
                    <a:pt x="3" y="13"/>
                    <a:pt x="2" y="10"/>
                  </a:cubicBezTo>
                  <a:cubicBezTo>
                    <a:pt x="0" y="6"/>
                    <a:pt x="2" y="0"/>
                    <a:pt x="7"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6" name="Freeform 2371">
              <a:extLst>
                <a:ext uri="{FF2B5EF4-FFF2-40B4-BE49-F238E27FC236}">
                  <a16:creationId xmlns:a16="http://schemas.microsoft.com/office/drawing/2014/main" id="{580B626F-3832-4102-B98A-EE4535FDA643}"/>
                </a:ext>
              </a:extLst>
            </p:cNvPr>
            <p:cNvSpPr>
              <a:spLocks/>
            </p:cNvSpPr>
            <p:nvPr/>
          </p:nvSpPr>
          <p:spPr bwMode="auto">
            <a:xfrm>
              <a:off x="7822577" y="4735726"/>
              <a:ext cx="84569" cy="106909"/>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6"/>
                    <a:pt x="3" y="0"/>
                    <a:pt x="7"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7" name="Freeform 2372">
              <a:extLst>
                <a:ext uri="{FF2B5EF4-FFF2-40B4-BE49-F238E27FC236}">
                  <a16:creationId xmlns:a16="http://schemas.microsoft.com/office/drawing/2014/main" id="{6DD303F9-A9C3-4AFE-BA1A-7D1CCDF4CB79}"/>
                </a:ext>
              </a:extLst>
            </p:cNvPr>
            <p:cNvSpPr>
              <a:spLocks/>
            </p:cNvSpPr>
            <p:nvPr/>
          </p:nvSpPr>
          <p:spPr bwMode="auto">
            <a:xfrm>
              <a:off x="7753964" y="4635200"/>
              <a:ext cx="90952" cy="106909"/>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6"/>
                    <a:pt x="3" y="0"/>
                    <a:pt x="7" y="0"/>
                  </a:cubicBezTo>
                  <a:cubicBezTo>
                    <a:pt x="11"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8" name="Freeform 2373">
              <a:extLst>
                <a:ext uri="{FF2B5EF4-FFF2-40B4-BE49-F238E27FC236}">
                  <a16:creationId xmlns:a16="http://schemas.microsoft.com/office/drawing/2014/main" id="{CF27FD45-EF98-461C-B6D4-1C96F3554F13}"/>
                </a:ext>
              </a:extLst>
            </p:cNvPr>
            <p:cNvSpPr>
              <a:spLocks/>
            </p:cNvSpPr>
            <p:nvPr/>
          </p:nvSpPr>
          <p:spPr bwMode="auto">
            <a:xfrm>
              <a:off x="7699712" y="4774021"/>
              <a:ext cx="84569" cy="98930"/>
            </a:xfrm>
            <a:custGeom>
              <a:avLst/>
              <a:gdLst>
                <a:gd name="T0" fmla="*/ 10 w 11"/>
                <a:gd name="T1" fmla="*/ 7 h 13"/>
                <a:gd name="T2" fmla="*/ 2 w 11"/>
                <a:gd name="T3" fmla="*/ 9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9" y="11"/>
                    <a:pt x="4" y="13"/>
                    <a:pt x="2" y="9"/>
                  </a:cubicBezTo>
                  <a:cubicBezTo>
                    <a:pt x="0" y="6"/>
                    <a:pt x="3" y="0"/>
                    <a:pt x="7" y="0"/>
                  </a:cubicBezTo>
                  <a:cubicBezTo>
                    <a:pt x="10" y="0"/>
                    <a:pt x="11" y="3"/>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29" name="Freeform 2374">
              <a:extLst>
                <a:ext uri="{FF2B5EF4-FFF2-40B4-BE49-F238E27FC236}">
                  <a16:creationId xmlns:a16="http://schemas.microsoft.com/office/drawing/2014/main" id="{943C914A-B647-439D-ACCB-A6D26986F60F}"/>
                </a:ext>
              </a:extLst>
            </p:cNvPr>
            <p:cNvSpPr>
              <a:spLocks/>
            </p:cNvSpPr>
            <p:nvPr/>
          </p:nvSpPr>
          <p:spPr bwMode="auto">
            <a:xfrm>
              <a:off x="7623121" y="4665517"/>
              <a:ext cx="90952" cy="108504"/>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7"/>
                    <a:pt x="2" y="0"/>
                    <a:pt x="7" y="0"/>
                  </a:cubicBezTo>
                  <a:cubicBezTo>
                    <a:pt x="10" y="1"/>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0" name="Freeform 2375">
              <a:extLst>
                <a:ext uri="{FF2B5EF4-FFF2-40B4-BE49-F238E27FC236}">
                  <a16:creationId xmlns:a16="http://schemas.microsoft.com/office/drawing/2014/main" id="{AB9977A6-E3E2-4D6A-9C2F-6567DA4F9467}"/>
                </a:ext>
              </a:extLst>
            </p:cNvPr>
            <p:cNvSpPr>
              <a:spLocks/>
            </p:cNvSpPr>
            <p:nvPr/>
          </p:nvSpPr>
          <p:spPr bwMode="auto">
            <a:xfrm>
              <a:off x="7675777" y="4534674"/>
              <a:ext cx="84569" cy="108504"/>
            </a:xfrm>
            <a:custGeom>
              <a:avLst/>
              <a:gdLst>
                <a:gd name="T0" fmla="*/ 11 w 11"/>
                <a:gd name="T1" fmla="*/ 7 h 14"/>
                <a:gd name="T2" fmla="*/ 2 w 11"/>
                <a:gd name="T3" fmla="*/ 10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9" y="12"/>
                    <a:pt x="4" y="14"/>
                    <a:pt x="2" y="10"/>
                  </a:cubicBezTo>
                  <a:cubicBezTo>
                    <a:pt x="0" y="7"/>
                    <a:pt x="2" y="0"/>
                    <a:pt x="7" y="0"/>
                  </a:cubicBezTo>
                  <a:cubicBezTo>
                    <a:pt x="10" y="1"/>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1" name="Freeform 2376">
              <a:extLst>
                <a:ext uri="{FF2B5EF4-FFF2-40B4-BE49-F238E27FC236}">
                  <a16:creationId xmlns:a16="http://schemas.microsoft.com/office/drawing/2014/main" id="{B7ACF888-4CA2-402E-BD39-FB0A8ECEF839}"/>
                </a:ext>
              </a:extLst>
            </p:cNvPr>
            <p:cNvSpPr>
              <a:spLocks/>
            </p:cNvSpPr>
            <p:nvPr/>
          </p:nvSpPr>
          <p:spPr bwMode="auto">
            <a:xfrm>
              <a:off x="7645460" y="4395852"/>
              <a:ext cx="92548" cy="108504"/>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3" y="11"/>
                  </a:cubicBezTo>
                  <a:cubicBezTo>
                    <a:pt x="0" y="7"/>
                    <a:pt x="3" y="0"/>
                    <a:pt x="7" y="0"/>
                  </a:cubicBezTo>
                  <a:cubicBezTo>
                    <a:pt x="11" y="1"/>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2" name="Freeform 2377">
              <a:extLst>
                <a:ext uri="{FF2B5EF4-FFF2-40B4-BE49-F238E27FC236}">
                  <a16:creationId xmlns:a16="http://schemas.microsoft.com/office/drawing/2014/main" id="{3E3EA3A5-3D10-4387-8ADD-82E42F57071E}"/>
                </a:ext>
              </a:extLst>
            </p:cNvPr>
            <p:cNvSpPr>
              <a:spLocks/>
            </p:cNvSpPr>
            <p:nvPr/>
          </p:nvSpPr>
          <p:spPr bwMode="auto">
            <a:xfrm>
              <a:off x="7522595" y="4373513"/>
              <a:ext cx="92548" cy="108504"/>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2" y="10"/>
                  </a:cubicBezTo>
                  <a:cubicBezTo>
                    <a:pt x="0" y="7"/>
                    <a:pt x="2" y="0"/>
                    <a:pt x="7" y="0"/>
                  </a:cubicBezTo>
                  <a:cubicBezTo>
                    <a:pt x="11"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3" name="Freeform 2378">
              <a:extLst>
                <a:ext uri="{FF2B5EF4-FFF2-40B4-BE49-F238E27FC236}">
                  <a16:creationId xmlns:a16="http://schemas.microsoft.com/office/drawing/2014/main" id="{05505930-6757-4FEA-A5DF-91FA0614744A}"/>
                </a:ext>
              </a:extLst>
            </p:cNvPr>
            <p:cNvSpPr>
              <a:spLocks/>
            </p:cNvSpPr>
            <p:nvPr/>
          </p:nvSpPr>
          <p:spPr bwMode="auto">
            <a:xfrm>
              <a:off x="7522595" y="4220331"/>
              <a:ext cx="100526" cy="114887"/>
            </a:xfrm>
            <a:custGeom>
              <a:avLst/>
              <a:gdLst>
                <a:gd name="T0" fmla="*/ 12 w 13"/>
                <a:gd name="T1" fmla="*/ 8 h 15"/>
                <a:gd name="T2" fmla="*/ 3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1" y="13"/>
                    <a:pt x="6" y="15"/>
                    <a:pt x="3" y="11"/>
                  </a:cubicBezTo>
                  <a:cubicBezTo>
                    <a:pt x="0" y="7"/>
                    <a:pt x="2" y="0"/>
                    <a:pt x="7" y="0"/>
                  </a:cubicBezTo>
                  <a:cubicBezTo>
                    <a:pt x="11" y="1"/>
                    <a:pt x="13" y="4"/>
                    <a:pt x="1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4" name="Freeform 2379">
              <a:extLst>
                <a:ext uri="{FF2B5EF4-FFF2-40B4-BE49-F238E27FC236}">
                  <a16:creationId xmlns:a16="http://schemas.microsoft.com/office/drawing/2014/main" id="{054BEF8B-5DAE-486A-9A14-B8315047EFEB}"/>
                </a:ext>
              </a:extLst>
            </p:cNvPr>
            <p:cNvSpPr>
              <a:spLocks/>
            </p:cNvSpPr>
            <p:nvPr/>
          </p:nvSpPr>
          <p:spPr bwMode="auto">
            <a:xfrm>
              <a:off x="7637482" y="4065553"/>
              <a:ext cx="100526" cy="116482"/>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1" y="13"/>
                    <a:pt x="6" y="15"/>
                    <a:pt x="3" y="11"/>
                  </a:cubicBezTo>
                  <a:cubicBezTo>
                    <a:pt x="0" y="7"/>
                    <a:pt x="2" y="0"/>
                    <a:pt x="7" y="0"/>
                  </a:cubicBezTo>
                  <a:cubicBezTo>
                    <a:pt x="11" y="0"/>
                    <a:pt x="13"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5" name="Freeform 2380">
              <a:extLst>
                <a:ext uri="{FF2B5EF4-FFF2-40B4-BE49-F238E27FC236}">
                  <a16:creationId xmlns:a16="http://schemas.microsoft.com/office/drawing/2014/main" id="{4DCA2DB1-5EDC-4AD5-B33A-84A2D3E9CA6F}"/>
                </a:ext>
              </a:extLst>
            </p:cNvPr>
            <p:cNvSpPr>
              <a:spLocks/>
            </p:cNvSpPr>
            <p:nvPr/>
          </p:nvSpPr>
          <p:spPr bwMode="auto">
            <a:xfrm>
              <a:off x="7552912" y="4512335"/>
              <a:ext cx="92548" cy="106909"/>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1" y="1"/>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6" name="Freeform 2381">
              <a:extLst>
                <a:ext uri="{FF2B5EF4-FFF2-40B4-BE49-F238E27FC236}">
                  <a16:creationId xmlns:a16="http://schemas.microsoft.com/office/drawing/2014/main" id="{61D17DEC-530D-4629-9E25-39A17513E17A}"/>
                </a:ext>
              </a:extLst>
            </p:cNvPr>
            <p:cNvSpPr>
              <a:spLocks/>
            </p:cNvSpPr>
            <p:nvPr/>
          </p:nvSpPr>
          <p:spPr bwMode="auto">
            <a:xfrm>
              <a:off x="7975759" y="4488400"/>
              <a:ext cx="84569" cy="108504"/>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9"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7" name="Freeform 2382">
              <a:extLst>
                <a:ext uri="{FF2B5EF4-FFF2-40B4-BE49-F238E27FC236}">
                  <a16:creationId xmlns:a16="http://schemas.microsoft.com/office/drawing/2014/main" id="{3780BEAC-9A5E-4081-A106-E3184F173756}"/>
                </a:ext>
              </a:extLst>
            </p:cNvPr>
            <p:cNvSpPr>
              <a:spLocks/>
            </p:cNvSpPr>
            <p:nvPr/>
          </p:nvSpPr>
          <p:spPr bwMode="auto">
            <a:xfrm>
              <a:off x="7852894" y="4526696"/>
              <a:ext cx="84569" cy="108504"/>
            </a:xfrm>
            <a:custGeom>
              <a:avLst/>
              <a:gdLst>
                <a:gd name="T0" fmla="*/ 10 w 11"/>
                <a:gd name="T1" fmla="*/ 7 h 14"/>
                <a:gd name="T2" fmla="*/ 2 w 11"/>
                <a:gd name="T3" fmla="*/ 11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7"/>
                    <a:pt x="2" y="0"/>
                    <a:pt x="7" y="0"/>
                  </a:cubicBezTo>
                  <a:cubicBezTo>
                    <a:pt x="10" y="1"/>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8" name="Freeform 2383">
              <a:extLst>
                <a:ext uri="{FF2B5EF4-FFF2-40B4-BE49-F238E27FC236}">
                  <a16:creationId xmlns:a16="http://schemas.microsoft.com/office/drawing/2014/main" id="{4E35994C-42A4-4695-894F-CF77C9E78C57}"/>
                </a:ext>
              </a:extLst>
            </p:cNvPr>
            <p:cNvSpPr>
              <a:spLocks/>
            </p:cNvSpPr>
            <p:nvPr/>
          </p:nvSpPr>
          <p:spPr bwMode="auto">
            <a:xfrm>
              <a:off x="7760347" y="4435744"/>
              <a:ext cx="92548" cy="114887"/>
            </a:xfrm>
            <a:custGeom>
              <a:avLst/>
              <a:gdLst>
                <a:gd name="T0" fmla="*/ 11 w 12"/>
                <a:gd name="T1" fmla="*/ 8 h 15"/>
                <a:gd name="T2" fmla="*/ 2 w 12"/>
                <a:gd name="T3" fmla="*/ 11 h 15"/>
                <a:gd name="T4" fmla="*/ 7 w 12"/>
                <a:gd name="T5" fmla="*/ 1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5" y="15"/>
                    <a:pt x="2" y="11"/>
                  </a:cubicBezTo>
                  <a:cubicBezTo>
                    <a:pt x="0" y="7"/>
                    <a:pt x="2" y="0"/>
                    <a:pt x="7" y="1"/>
                  </a:cubicBezTo>
                  <a:cubicBezTo>
                    <a:pt x="10" y="1"/>
                    <a:pt x="12" y="5"/>
                    <a:pt x="1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39" name="Freeform 2384">
              <a:extLst>
                <a:ext uri="{FF2B5EF4-FFF2-40B4-BE49-F238E27FC236}">
                  <a16:creationId xmlns:a16="http://schemas.microsoft.com/office/drawing/2014/main" id="{283639D1-5C9A-456A-BB02-1AF3DD6F3492}"/>
                </a:ext>
              </a:extLst>
            </p:cNvPr>
            <p:cNvSpPr>
              <a:spLocks/>
            </p:cNvSpPr>
            <p:nvPr/>
          </p:nvSpPr>
          <p:spPr bwMode="auto">
            <a:xfrm>
              <a:off x="7745986" y="4296922"/>
              <a:ext cx="92548" cy="106909"/>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0" name="Freeform 2385">
              <a:extLst>
                <a:ext uri="{FF2B5EF4-FFF2-40B4-BE49-F238E27FC236}">
                  <a16:creationId xmlns:a16="http://schemas.microsoft.com/office/drawing/2014/main" id="{052CD1C4-4258-42EB-9B75-71BAC5218A0F}"/>
                </a:ext>
              </a:extLst>
            </p:cNvPr>
            <p:cNvSpPr>
              <a:spLocks/>
            </p:cNvSpPr>
            <p:nvPr/>
          </p:nvSpPr>
          <p:spPr bwMode="auto">
            <a:xfrm>
              <a:off x="7637482" y="4234692"/>
              <a:ext cx="92548" cy="116482"/>
            </a:xfrm>
            <a:custGeom>
              <a:avLst/>
              <a:gdLst>
                <a:gd name="T0" fmla="*/ 12 w 12"/>
                <a:gd name="T1" fmla="*/ 8 h 15"/>
                <a:gd name="T2" fmla="*/ 3 w 12"/>
                <a:gd name="T3" fmla="*/ 11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1"/>
                  </a:cubicBezTo>
                  <a:cubicBezTo>
                    <a:pt x="0" y="7"/>
                    <a:pt x="3" y="0"/>
                    <a:pt x="7" y="0"/>
                  </a:cubicBezTo>
                  <a:cubicBezTo>
                    <a:pt x="11" y="1"/>
                    <a:pt x="12" y="4"/>
                    <a:pt x="1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1" name="Freeform 2386">
              <a:extLst>
                <a:ext uri="{FF2B5EF4-FFF2-40B4-BE49-F238E27FC236}">
                  <a16:creationId xmlns:a16="http://schemas.microsoft.com/office/drawing/2014/main" id="{CE9868CB-224F-483F-A89A-8A9766E0DCB4}"/>
                </a:ext>
              </a:extLst>
            </p:cNvPr>
            <p:cNvSpPr>
              <a:spLocks/>
            </p:cNvSpPr>
            <p:nvPr/>
          </p:nvSpPr>
          <p:spPr bwMode="auto">
            <a:xfrm>
              <a:off x="7760347" y="3958644"/>
              <a:ext cx="92548" cy="114887"/>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2" name="Freeform 2387">
              <a:extLst>
                <a:ext uri="{FF2B5EF4-FFF2-40B4-BE49-F238E27FC236}">
                  <a16:creationId xmlns:a16="http://schemas.microsoft.com/office/drawing/2014/main" id="{AFF0D39E-1592-4287-8108-FD600AE7F128}"/>
                </a:ext>
              </a:extLst>
            </p:cNvPr>
            <p:cNvSpPr>
              <a:spLocks/>
            </p:cNvSpPr>
            <p:nvPr/>
          </p:nvSpPr>
          <p:spPr bwMode="auto">
            <a:xfrm>
              <a:off x="7784281" y="3811845"/>
              <a:ext cx="92548" cy="108504"/>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3" name="Freeform 2388">
              <a:extLst>
                <a:ext uri="{FF2B5EF4-FFF2-40B4-BE49-F238E27FC236}">
                  <a16:creationId xmlns:a16="http://schemas.microsoft.com/office/drawing/2014/main" id="{CB09E1F2-062D-4B28-B2F2-E7F978263C11}"/>
                </a:ext>
              </a:extLst>
            </p:cNvPr>
            <p:cNvSpPr>
              <a:spLocks/>
            </p:cNvSpPr>
            <p:nvPr/>
          </p:nvSpPr>
          <p:spPr bwMode="auto">
            <a:xfrm>
              <a:off x="7784281" y="3665045"/>
              <a:ext cx="92548" cy="116482"/>
            </a:xfrm>
            <a:custGeom>
              <a:avLst/>
              <a:gdLst>
                <a:gd name="T0" fmla="*/ 11 w 12"/>
                <a:gd name="T1" fmla="*/ 8 h 15"/>
                <a:gd name="T2" fmla="*/ 3 w 12"/>
                <a:gd name="T3" fmla="*/ 11 h 15"/>
                <a:gd name="T4" fmla="*/ 6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1" y="13"/>
                    <a:pt x="6" y="15"/>
                    <a:pt x="3" y="11"/>
                  </a:cubicBezTo>
                  <a:cubicBezTo>
                    <a:pt x="0" y="8"/>
                    <a:pt x="1" y="0"/>
                    <a:pt x="6" y="0"/>
                  </a:cubicBezTo>
                  <a:cubicBezTo>
                    <a:pt x="10" y="1"/>
                    <a:pt x="12" y="5"/>
                    <a:pt x="1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4" name="Freeform 2389">
              <a:extLst>
                <a:ext uri="{FF2B5EF4-FFF2-40B4-BE49-F238E27FC236}">
                  <a16:creationId xmlns:a16="http://schemas.microsoft.com/office/drawing/2014/main" id="{6A88095D-498B-47A8-8DC6-506C61069BD0}"/>
                </a:ext>
              </a:extLst>
            </p:cNvPr>
            <p:cNvSpPr>
              <a:spLocks/>
            </p:cNvSpPr>
            <p:nvPr/>
          </p:nvSpPr>
          <p:spPr bwMode="auto">
            <a:xfrm>
              <a:off x="7891190" y="3620367"/>
              <a:ext cx="84569" cy="106909"/>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6" y="14"/>
                    <a:pt x="3" y="11"/>
                  </a:cubicBezTo>
                  <a:cubicBezTo>
                    <a:pt x="0" y="7"/>
                    <a:pt x="1" y="0"/>
                    <a:pt x="6"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5" name="Freeform 2390">
              <a:extLst>
                <a:ext uri="{FF2B5EF4-FFF2-40B4-BE49-F238E27FC236}">
                  <a16:creationId xmlns:a16="http://schemas.microsoft.com/office/drawing/2014/main" id="{945E9C3D-0D78-4EE9-8248-37B8514DD286}"/>
                </a:ext>
              </a:extLst>
            </p:cNvPr>
            <p:cNvSpPr>
              <a:spLocks/>
            </p:cNvSpPr>
            <p:nvPr/>
          </p:nvSpPr>
          <p:spPr bwMode="auto">
            <a:xfrm>
              <a:off x="7883212" y="3896414"/>
              <a:ext cx="92548" cy="114887"/>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6" name="Freeform 2391">
              <a:extLst>
                <a:ext uri="{FF2B5EF4-FFF2-40B4-BE49-F238E27FC236}">
                  <a16:creationId xmlns:a16="http://schemas.microsoft.com/office/drawing/2014/main" id="{6E416293-0FF6-467A-93E1-49295F78CE29}"/>
                </a:ext>
              </a:extLst>
            </p:cNvPr>
            <p:cNvSpPr>
              <a:spLocks/>
            </p:cNvSpPr>
            <p:nvPr/>
          </p:nvSpPr>
          <p:spPr bwMode="auto">
            <a:xfrm>
              <a:off x="7852894" y="4051192"/>
              <a:ext cx="92548" cy="114887"/>
            </a:xfrm>
            <a:custGeom>
              <a:avLst/>
              <a:gdLst>
                <a:gd name="T0" fmla="*/ 11 w 12"/>
                <a:gd name="T1" fmla="*/ 8 h 15"/>
                <a:gd name="T2" fmla="*/ 3 w 12"/>
                <a:gd name="T3" fmla="*/ 11 h 15"/>
                <a:gd name="T4" fmla="*/ 7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6" y="15"/>
                    <a:pt x="3" y="11"/>
                  </a:cubicBezTo>
                  <a:cubicBezTo>
                    <a:pt x="0" y="7"/>
                    <a:pt x="2" y="0"/>
                    <a:pt x="7" y="0"/>
                  </a:cubicBezTo>
                  <a:cubicBezTo>
                    <a:pt x="10" y="1"/>
                    <a:pt x="12" y="4"/>
                    <a:pt x="1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7" name="Freeform 2392">
              <a:extLst>
                <a:ext uri="{FF2B5EF4-FFF2-40B4-BE49-F238E27FC236}">
                  <a16:creationId xmlns:a16="http://schemas.microsoft.com/office/drawing/2014/main" id="{310A9C00-67F2-4310-A27D-EB7798E93369}"/>
                </a:ext>
              </a:extLst>
            </p:cNvPr>
            <p:cNvSpPr>
              <a:spLocks/>
            </p:cNvSpPr>
            <p:nvPr/>
          </p:nvSpPr>
          <p:spPr bwMode="auto">
            <a:xfrm>
              <a:off x="7961398" y="4065553"/>
              <a:ext cx="84569" cy="108504"/>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3" y="11"/>
                  </a:cubicBezTo>
                  <a:cubicBezTo>
                    <a:pt x="0" y="7"/>
                    <a:pt x="2" y="0"/>
                    <a:pt x="6"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8" name="Freeform 2393">
              <a:extLst>
                <a:ext uri="{FF2B5EF4-FFF2-40B4-BE49-F238E27FC236}">
                  <a16:creationId xmlns:a16="http://schemas.microsoft.com/office/drawing/2014/main" id="{D9D46CA3-DE75-4496-98FA-376B8AAE5E71}"/>
                </a:ext>
              </a:extLst>
            </p:cNvPr>
            <p:cNvSpPr>
              <a:spLocks/>
            </p:cNvSpPr>
            <p:nvPr/>
          </p:nvSpPr>
          <p:spPr bwMode="auto">
            <a:xfrm>
              <a:off x="7991716" y="3912371"/>
              <a:ext cx="84569" cy="114887"/>
            </a:xfrm>
            <a:custGeom>
              <a:avLst/>
              <a:gdLst>
                <a:gd name="T0" fmla="*/ 11 w 11"/>
                <a:gd name="T1" fmla="*/ 8 h 15"/>
                <a:gd name="T2" fmla="*/ 3 w 11"/>
                <a:gd name="T3" fmla="*/ 11 h 15"/>
                <a:gd name="T4" fmla="*/ 6 w 11"/>
                <a:gd name="T5" fmla="*/ 0 h 15"/>
                <a:gd name="T6" fmla="*/ 11 w 11"/>
                <a:gd name="T7" fmla="*/ 8 h 15"/>
              </a:gdLst>
              <a:ahLst/>
              <a:cxnLst>
                <a:cxn ang="0">
                  <a:pos x="T0" y="T1"/>
                </a:cxn>
                <a:cxn ang="0">
                  <a:pos x="T2" y="T3"/>
                </a:cxn>
                <a:cxn ang="0">
                  <a:pos x="T4" y="T5"/>
                </a:cxn>
                <a:cxn ang="0">
                  <a:pos x="T6" y="T7"/>
                </a:cxn>
              </a:cxnLst>
              <a:rect l="0" t="0" r="r" b="b"/>
              <a:pathLst>
                <a:path w="11" h="15">
                  <a:moveTo>
                    <a:pt x="11" y="8"/>
                  </a:moveTo>
                  <a:cubicBezTo>
                    <a:pt x="10" y="13"/>
                    <a:pt x="6" y="15"/>
                    <a:pt x="3" y="11"/>
                  </a:cubicBezTo>
                  <a:cubicBezTo>
                    <a:pt x="0" y="8"/>
                    <a:pt x="2" y="0"/>
                    <a:pt x="6" y="0"/>
                  </a:cubicBezTo>
                  <a:cubicBezTo>
                    <a:pt x="10" y="1"/>
                    <a:pt x="11" y="4"/>
                    <a:pt x="11"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49" name="Freeform 2394">
              <a:extLst>
                <a:ext uri="{FF2B5EF4-FFF2-40B4-BE49-F238E27FC236}">
                  <a16:creationId xmlns:a16="http://schemas.microsoft.com/office/drawing/2014/main" id="{A7785A3E-2975-4D09-BB40-ACAAAC7FBD08}"/>
                </a:ext>
              </a:extLst>
            </p:cNvPr>
            <p:cNvSpPr>
              <a:spLocks/>
            </p:cNvSpPr>
            <p:nvPr/>
          </p:nvSpPr>
          <p:spPr bwMode="auto">
            <a:xfrm>
              <a:off x="7899168" y="3765571"/>
              <a:ext cx="92548" cy="114887"/>
            </a:xfrm>
            <a:custGeom>
              <a:avLst/>
              <a:gdLst>
                <a:gd name="T0" fmla="*/ 11 w 12"/>
                <a:gd name="T1" fmla="*/ 7 h 15"/>
                <a:gd name="T2" fmla="*/ 4 w 12"/>
                <a:gd name="T3" fmla="*/ 11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2"/>
                    <a:pt x="7" y="15"/>
                    <a:pt x="4" y="11"/>
                  </a:cubicBezTo>
                  <a:cubicBezTo>
                    <a:pt x="0" y="7"/>
                    <a:pt x="2" y="0"/>
                    <a:pt x="6"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0" name="Freeform 2395">
              <a:extLst>
                <a:ext uri="{FF2B5EF4-FFF2-40B4-BE49-F238E27FC236}">
                  <a16:creationId xmlns:a16="http://schemas.microsoft.com/office/drawing/2014/main" id="{DB9FB720-3903-49D6-B8BC-136CD5F8D6C5}"/>
                </a:ext>
              </a:extLst>
            </p:cNvPr>
            <p:cNvSpPr>
              <a:spLocks/>
            </p:cNvSpPr>
            <p:nvPr/>
          </p:nvSpPr>
          <p:spPr bwMode="auto">
            <a:xfrm>
              <a:off x="8014055" y="3773549"/>
              <a:ext cx="84569" cy="106909"/>
            </a:xfrm>
            <a:custGeom>
              <a:avLst/>
              <a:gdLst>
                <a:gd name="T0" fmla="*/ 10 w 11"/>
                <a:gd name="T1" fmla="*/ 7 h 14"/>
                <a:gd name="T2" fmla="*/ 3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10" y="12"/>
                    <a:pt x="6" y="14"/>
                    <a:pt x="3" y="11"/>
                  </a:cubicBezTo>
                  <a:cubicBezTo>
                    <a:pt x="0" y="7"/>
                    <a:pt x="1" y="0"/>
                    <a:pt x="6" y="0"/>
                  </a:cubicBezTo>
                  <a:cubicBezTo>
                    <a:pt x="9"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1" name="Freeform 2396">
              <a:extLst>
                <a:ext uri="{FF2B5EF4-FFF2-40B4-BE49-F238E27FC236}">
                  <a16:creationId xmlns:a16="http://schemas.microsoft.com/office/drawing/2014/main" id="{584D3F41-E720-4346-9367-3745B4FF6AFE}"/>
                </a:ext>
              </a:extLst>
            </p:cNvPr>
            <p:cNvSpPr>
              <a:spLocks/>
            </p:cNvSpPr>
            <p:nvPr/>
          </p:nvSpPr>
          <p:spPr bwMode="auto">
            <a:xfrm>
              <a:off x="7637482" y="3904392"/>
              <a:ext cx="100526" cy="114887"/>
            </a:xfrm>
            <a:custGeom>
              <a:avLst/>
              <a:gdLst>
                <a:gd name="T0" fmla="*/ 12 w 13"/>
                <a:gd name="T1" fmla="*/ 8 h 15"/>
                <a:gd name="T2" fmla="*/ 4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2" y="13"/>
                    <a:pt x="7" y="15"/>
                    <a:pt x="4" y="11"/>
                  </a:cubicBezTo>
                  <a:cubicBezTo>
                    <a:pt x="0" y="7"/>
                    <a:pt x="2" y="0"/>
                    <a:pt x="7" y="0"/>
                  </a:cubicBezTo>
                  <a:cubicBezTo>
                    <a:pt x="11" y="0"/>
                    <a:pt x="13" y="4"/>
                    <a:pt x="1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2" name="Freeform 2397">
              <a:extLst>
                <a:ext uri="{FF2B5EF4-FFF2-40B4-BE49-F238E27FC236}">
                  <a16:creationId xmlns:a16="http://schemas.microsoft.com/office/drawing/2014/main" id="{FD7C1FDF-8EA5-4ADD-AFB1-C6820EDDCF20}"/>
                </a:ext>
              </a:extLst>
            </p:cNvPr>
            <p:cNvSpPr>
              <a:spLocks/>
            </p:cNvSpPr>
            <p:nvPr/>
          </p:nvSpPr>
          <p:spPr bwMode="auto">
            <a:xfrm>
              <a:off x="7669395" y="3751210"/>
              <a:ext cx="90952" cy="106909"/>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3" name="Freeform 2398">
              <a:extLst>
                <a:ext uri="{FF2B5EF4-FFF2-40B4-BE49-F238E27FC236}">
                  <a16:creationId xmlns:a16="http://schemas.microsoft.com/office/drawing/2014/main" id="{52CEAF9C-1E28-4C9E-AC07-B9E79E8FBEF9}"/>
                </a:ext>
              </a:extLst>
            </p:cNvPr>
            <p:cNvSpPr>
              <a:spLocks/>
            </p:cNvSpPr>
            <p:nvPr/>
          </p:nvSpPr>
          <p:spPr bwMode="auto">
            <a:xfrm>
              <a:off x="7544934" y="3827801"/>
              <a:ext cx="92548" cy="114887"/>
            </a:xfrm>
            <a:custGeom>
              <a:avLst/>
              <a:gdLst>
                <a:gd name="T0" fmla="*/ 12 w 12"/>
                <a:gd name="T1" fmla="*/ 8 h 15"/>
                <a:gd name="T2" fmla="*/ 3 w 12"/>
                <a:gd name="T3" fmla="*/ 12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2"/>
                  </a:cubicBezTo>
                  <a:cubicBezTo>
                    <a:pt x="0" y="8"/>
                    <a:pt x="1" y="0"/>
                    <a:pt x="7" y="0"/>
                  </a:cubicBezTo>
                  <a:cubicBezTo>
                    <a:pt x="10" y="1"/>
                    <a:pt x="12" y="5"/>
                    <a:pt x="12"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954" name="Freeform 2399">
              <a:extLst>
                <a:ext uri="{FF2B5EF4-FFF2-40B4-BE49-F238E27FC236}">
                  <a16:creationId xmlns:a16="http://schemas.microsoft.com/office/drawing/2014/main" id="{23953538-D354-4311-BC28-5810C41B9497}"/>
                </a:ext>
              </a:extLst>
            </p:cNvPr>
            <p:cNvSpPr>
              <a:spLocks/>
            </p:cNvSpPr>
            <p:nvPr/>
          </p:nvSpPr>
          <p:spPr bwMode="auto">
            <a:xfrm>
              <a:off x="7745986" y="3527819"/>
              <a:ext cx="92548" cy="106909"/>
            </a:xfrm>
            <a:custGeom>
              <a:avLst/>
              <a:gdLst>
                <a:gd name="T0" fmla="*/ 11 w 12"/>
                <a:gd name="T1" fmla="*/ 7 h 14"/>
                <a:gd name="T2" fmla="*/ 4 w 12"/>
                <a:gd name="T3" fmla="*/ 11 h 14"/>
                <a:gd name="T4" fmla="*/ 6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1" y="12"/>
                    <a:pt x="7" y="14"/>
                    <a:pt x="4" y="11"/>
                  </a:cubicBezTo>
                  <a:cubicBezTo>
                    <a:pt x="0" y="7"/>
                    <a:pt x="1" y="0"/>
                    <a:pt x="6" y="0"/>
                  </a:cubicBezTo>
                  <a:cubicBezTo>
                    <a:pt x="6" y="0"/>
                    <a:pt x="6" y="0"/>
                    <a:pt x="6" y="0"/>
                  </a:cubicBezTo>
                  <a:cubicBezTo>
                    <a:pt x="10" y="0"/>
                    <a:pt x="12"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5" name="Freeform 2401">
              <a:extLst>
                <a:ext uri="{FF2B5EF4-FFF2-40B4-BE49-F238E27FC236}">
                  <a16:creationId xmlns:a16="http://schemas.microsoft.com/office/drawing/2014/main" id="{8CB08823-3306-4C07-BC6F-17CA3394EF1D}"/>
                </a:ext>
              </a:extLst>
            </p:cNvPr>
            <p:cNvSpPr>
              <a:spLocks/>
            </p:cNvSpPr>
            <p:nvPr/>
          </p:nvSpPr>
          <p:spPr bwMode="auto">
            <a:xfrm>
              <a:off x="7844916" y="3465588"/>
              <a:ext cx="84569" cy="108504"/>
            </a:xfrm>
            <a:custGeom>
              <a:avLst/>
              <a:gdLst>
                <a:gd name="T0" fmla="*/ 11 w 11"/>
                <a:gd name="T1" fmla="*/ 7 h 14"/>
                <a:gd name="T2" fmla="*/ 4 w 11"/>
                <a:gd name="T3" fmla="*/ 11 h 14"/>
                <a:gd name="T4" fmla="*/ 6 w 11"/>
                <a:gd name="T5" fmla="*/ 0 h 14"/>
                <a:gd name="T6" fmla="*/ 6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1"/>
                  </a:cubicBezTo>
                  <a:cubicBezTo>
                    <a:pt x="0" y="7"/>
                    <a:pt x="1" y="0"/>
                    <a:pt x="6" y="0"/>
                  </a:cubicBezTo>
                  <a:cubicBezTo>
                    <a:pt x="6" y="0"/>
                    <a:pt x="6" y="0"/>
                    <a:pt x="6"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6" name="Freeform 2402">
              <a:extLst>
                <a:ext uri="{FF2B5EF4-FFF2-40B4-BE49-F238E27FC236}">
                  <a16:creationId xmlns:a16="http://schemas.microsoft.com/office/drawing/2014/main" id="{D5BCE20C-17F5-4AD8-AE2E-64975278EA08}"/>
                </a:ext>
              </a:extLst>
            </p:cNvPr>
            <p:cNvSpPr>
              <a:spLocks/>
            </p:cNvSpPr>
            <p:nvPr/>
          </p:nvSpPr>
          <p:spPr bwMode="auto">
            <a:xfrm>
              <a:off x="7830555" y="3304428"/>
              <a:ext cx="84569" cy="106908"/>
            </a:xfrm>
            <a:custGeom>
              <a:avLst/>
              <a:gdLst>
                <a:gd name="T0" fmla="*/ 11 w 11"/>
                <a:gd name="T1" fmla="*/ 7 h 14"/>
                <a:gd name="T2" fmla="*/ 4 w 11"/>
                <a:gd name="T3" fmla="*/ 10 h 14"/>
                <a:gd name="T4" fmla="*/ 5 w 11"/>
                <a:gd name="T5" fmla="*/ 0 h 14"/>
                <a:gd name="T6" fmla="*/ 5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0"/>
                  </a:cubicBezTo>
                  <a:cubicBezTo>
                    <a:pt x="0" y="7"/>
                    <a:pt x="1" y="0"/>
                    <a:pt x="5" y="0"/>
                  </a:cubicBezTo>
                  <a:cubicBezTo>
                    <a:pt x="5" y="0"/>
                    <a:pt x="5" y="0"/>
                    <a:pt x="5"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7" name="Freeform 2403">
              <a:extLst>
                <a:ext uri="{FF2B5EF4-FFF2-40B4-BE49-F238E27FC236}">
                  <a16:creationId xmlns:a16="http://schemas.microsoft.com/office/drawing/2014/main" id="{9EFB12D1-BB30-4D80-B15B-7E2CFEC0535D}"/>
                </a:ext>
              </a:extLst>
            </p:cNvPr>
            <p:cNvSpPr>
              <a:spLocks/>
            </p:cNvSpPr>
            <p:nvPr/>
          </p:nvSpPr>
          <p:spPr bwMode="auto">
            <a:xfrm>
              <a:off x="7699711" y="3189541"/>
              <a:ext cx="92548" cy="98930"/>
            </a:xfrm>
            <a:custGeom>
              <a:avLst/>
              <a:gdLst>
                <a:gd name="T0" fmla="*/ 11 w 12"/>
                <a:gd name="T1" fmla="*/ 6 h 13"/>
                <a:gd name="T2" fmla="*/ 4 w 12"/>
                <a:gd name="T3" fmla="*/ 10 h 13"/>
                <a:gd name="T4" fmla="*/ 5 w 12"/>
                <a:gd name="T5" fmla="*/ 0 h 13"/>
                <a:gd name="T6" fmla="*/ 6 w 12"/>
                <a:gd name="T7" fmla="*/ 0 h 13"/>
                <a:gd name="T8" fmla="*/ 11 w 12"/>
                <a:gd name="T9" fmla="*/ 6 h 13"/>
              </a:gdLst>
              <a:ahLst/>
              <a:cxnLst>
                <a:cxn ang="0">
                  <a:pos x="T0" y="T1"/>
                </a:cxn>
                <a:cxn ang="0">
                  <a:pos x="T2" y="T3"/>
                </a:cxn>
                <a:cxn ang="0">
                  <a:pos x="T4" y="T5"/>
                </a:cxn>
                <a:cxn ang="0">
                  <a:pos x="T6" y="T7"/>
                </a:cxn>
                <a:cxn ang="0">
                  <a:pos x="T8" y="T9"/>
                </a:cxn>
              </a:cxnLst>
              <a:rect l="0" t="0" r="r" b="b"/>
              <a:pathLst>
                <a:path w="12" h="13">
                  <a:moveTo>
                    <a:pt x="11" y="6"/>
                  </a:moveTo>
                  <a:cubicBezTo>
                    <a:pt x="12" y="11"/>
                    <a:pt x="7" y="13"/>
                    <a:pt x="4" y="10"/>
                  </a:cubicBezTo>
                  <a:cubicBezTo>
                    <a:pt x="0" y="6"/>
                    <a:pt x="1" y="0"/>
                    <a:pt x="5" y="0"/>
                  </a:cubicBezTo>
                  <a:cubicBezTo>
                    <a:pt x="5" y="0"/>
                    <a:pt x="6" y="0"/>
                    <a:pt x="6" y="0"/>
                  </a:cubicBezTo>
                  <a:cubicBezTo>
                    <a:pt x="9" y="0"/>
                    <a:pt x="11"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8" name="Freeform 2404">
              <a:extLst>
                <a:ext uri="{FF2B5EF4-FFF2-40B4-BE49-F238E27FC236}">
                  <a16:creationId xmlns:a16="http://schemas.microsoft.com/office/drawing/2014/main" id="{5B030DB0-9231-4ED8-8302-B38C31D8FD6D}"/>
                </a:ext>
              </a:extLst>
            </p:cNvPr>
            <p:cNvSpPr>
              <a:spLocks/>
            </p:cNvSpPr>
            <p:nvPr/>
          </p:nvSpPr>
          <p:spPr bwMode="auto">
            <a:xfrm>
              <a:off x="7714072" y="3034763"/>
              <a:ext cx="92548" cy="108504"/>
            </a:xfrm>
            <a:custGeom>
              <a:avLst/>
              <a:gdLst>
                <a:gd name="T0" fmla="*/ 11 w 12"/>
                <a:gd name="T1" fmla="*/ 7 h 14"/>
                <a:gd name="T2" fmla="*/ 4 w 12"/>
                <a:gd name="T3" fmla="*/ 11 h 14"/>
                <a:gd name="T4" fmla="*/ 5 w 12"/>
                <a:gd name="T5" fmla="*/ 0 h 14"/>
                <a:gd name="T6" fmla="*/ 5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4" y="11"/>
                  </a:cubicBezTo>
                  <a:cubicBezTo>
                    <a:pt x="0" y="7"/>
                    <a:pt x="1" y="1"/>
                    <a:pt x="5" y="0"/>
                  </a:cubicBezTo>
                  <a:cubicBezTo>
                    <a:pt x="5" y="0"/>
                    <a:pt x="5" y="0"/>
                    <a:pt x="5" y="0"/>
                  </a:cubicBezTo>
                  <a:cubicBezTo>
                    <a:pt x="9" y="1"/>
                    <a:pt x="11" y="4"/>
                    <a:pt x="11"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9" name="Freeform 2405">
              <a:extLst>
                <a:ext uri="{FF2B5EF4-FFF2-40B4-BE49-F238E27FC236}">
                  <a16:creationId xmlns:a16="http://schemas.microsoft.com/office/drawing/2014/main" id="{7B601269-3BA9-428E-9392-96BFA1FBE73C}"/>
                </a:ext>
              </a:extLst>
            </p:cNvPr>
            <p:cNvSpPr>
              <a:spLocks/>
            </p:cNvSpPr>
            <p:nvPr/>
          </p:nvSpPr>
          <p:spPr bwMode="auto">
            <a:xfrm>
              <a:off x="7814598" y="3157628"/>
              <a:ext cx="92548" cy="108504"/>
            </a:xfrm>
            <a:custGeom>
              <a:avLst/>
              <a:gdLst>
                <a:gd name="T0" fmla="*/ 11 w 12"/>
                <a:gd name="T1" fmla="*/ 7 h 14"/>
                <a:gd name="T2" fmla="*/ 5 w 12"/>
                <a:gd name="T3" fmla="*/ 11 h 14"/>
                <a:gd name="T4" fmla="*/ 5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5" y="11"/>
                  </a:cubicBezTo>
                  <a:cubicBezTo>
                    <a:pt x="0" y="8"/>
                    <a:pt x="1" y="1"/>
                    <a:pt x="5" y="0"/>
                  </a:cubicBezTo>
                  <a:cubicBezTo>
                    <a:pt x="5" y="0"/>
                    <a:pt x="5" y="0"/>
                    <a:pt x="6" y="0"/>
                  </a:cubicBezTo>
                  <a:cubicBezTo>
                    <a:pt x="9" y="1"/>
                    <a:pt x="11" y="4"/>
                    <a:pt x="11"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0" name="Freeform 2406">
              <a:extLst>
                <a:ext uri="{FF2B5EF4-FFF2-40B4-BE49-F238E27FC236}">
                  <a16:creationId xmlns:a16="http://schemas.microsoft.com/office/drawing/2014/main" id="{ABB2784D-8A46-45C7-9579-E2A2DA5DA86A}"/>
                </a:ext>
              </a:extLst>
            </p:cNvPr>
            <p:cNvSpPr>
              <a:spLocks/>
            </p:cNvSpPr>
            <p:nvPr/>
          </p:nvSpPr>
          <p:spPr bwMode="auto">
            <a:xfrm>
              <a:off x="7830555" y="3012424"/>
              <a:ext cx="84569" cy="106908"/>
            </a:xfrm>
            <a:custGeom>
              <a:avLst/>
              <a:gdLst>
                <a:gd name="T0" fmla="*/ 10 w 11"/>
                <a:gd name="T1" fmla="*/ 7 h 14"/>
                <a:gd name="T2" fmla="*/ 4 w 11"/>
                <a:gd name="T3" fmla="*/ 11 h 14"/>
                <a:gd name="T4" fmla="*/ 4 w 11"/>
                <a:gd name="T5" fmla="*/ 0 h 14"/>
                <a:gd name="T6" fmla="*/ 4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4" y="0"/>
                    <a:pt x="4" y="0"/>
                    <a:pt x="4" y="0"/>
                  </a:cubicBezTo>
                  <a:cubicBezTo>
                    <a:pt x="8" y="1"/>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1" name="Freeform 2407">
              <a:extLst>
                <a:ext uri="{FF2B5EF4-FFF2-40B4-BE49-F238E27FC236}">
                  <a16:creationId xmlns:a16="http://schemas.microsoft.com/office/drawing/2014/main" id="{FD146518-A96C-4480-8760-B62CB02EDD00}"/>
                </a:ext>
              </a:extLst>
            </p:cNvPr>
            <p:cNvSpPr>
              <a:spLocks/>
            </p:cNvSpPr>
            <p:nvPr/>
          </p:nvSpPr>
          <p:spPr bwMode="auto">
            <a:xfrm>
              <a:off x="7945441" y="3096993"/>
              <a:ext cx="84569" cy="98930"/>
            </a:xfrm>
            <a:custGeom>
              <a:avLst/>
              <a:gdLst>
                <a:gd name="T0" fmla="*/ 10 w 11"/>
                <a:gd name="T1" fmla="*/ 7 h 13"/>
                <a:gd name="T2" fmla="*/ 4 w 11"/>
                <a:gd name="T3" fmla="*/ 10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7" y="13"/>
                    <a:pt x="4" y="10"/>
                  </a:cubicBezTo>
                  <a:cubicBezTo>
                    <a:pt x="0" y="7"/>
                    <a:pt x="0" y="0"/>
                    <a:pt x="4" y="0"/>
                  </a:cubicBezTo>
                  <a:cubicBezTo>
                    <a:pt x="4" y="0"/>
                    <a:pt x="5" y="0"/>
                    <a:pt x="5" y="0"/>
                  </a:cubicBezTo>
                  <a:cubicBezTo>
                    <a:pt x="8" y="0"/>
                    <a:pt x="10" y="4"/>
                    <a:pt x="10"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2" name="Freeform 2408">
              <a:extLst>
                <a:ext uri="{FF2B5EF4-FFF2-40B4-BE49-F238E27FC236}">
                  <a16:creationId xmlns:a16="http://schemas.microsoft.com/office/drawing/2014/main" id="{F8D9B2EE-0D73-47F9-935E-1178DA3A186C}"/>
                </a:ext>
              </a:extLst>
            </p:cNvPr>
            <p:cNvSpPr>
              <a:spLocks/>
            </p:cNvSpPr>
            <p:nvPr/>
          </p:nvSpPr>
          <p:spPr bwMode="auto">
            <a:xfrm>
              <a:off x="8030011" y="3034763"/>
              <a:ext cx="76591" cy="100526"/>
            </a:xfrm>
            <a:custGeom>
              <a:avLst/>
              <a:gdLst>
                <a:gd name="T0" fmla="*/ 10 w 10"/>
                <a:gd name="T1" fmla="*/ 7 h 13"/>
                <a:gd name="T2" fmla="*/ 4 w 10"/>
                <a:gd name="T3" fmla="*/ 10 h 13"/>
                <a:gd name="T4" fmla="*/ 3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7" y="13"/>
                    <a:pt x="4" y="10"/>
                  </a:cubicBezTo>
                  <a:cubicBezTo>
                    <a:pt x="0" y="7"/>
                    <a:pt x="0" y="0"/>
                    <a:pt x="3" y="0"/>
                  </a:cubicBezTo>
                  <a:cubicBezTo>
                    <a:pt x="3" y="0"/>
                    <a:pt x="4" y="0"/>
                    <a:pt x="4" y="0"/>
                  </a:cubicBezTo>
                  <a:cubicBezTo>
                    <a:pt x="7" y="0"/>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3" name="Freeform 2409">
              <a:extLst>
                <a:ext uri="{FF2B5EF4-FFF2-40B4-BE49-F238E27FC236}">
                  <a16:creationId xmlns:a16="http://schemas.microsoft.com/office/drawing/2014/main" id="{6BDD0D1E-4E5C-4987-9591-71C7B6D547DE}"/>
                </a:ext>
              </a:extLst>
            </p:cNvPr>
            <p:cNvSpPr>
              <a:spLocks/>
            </p:cNvSpPr>
            <p:nvPr/>
          </p:nvSpPr>
          <p:spPr bwMode="auto">
            <a:xfrm>
              <a:off x="8007672" y="2889559"/>
              <a:ext cx="84569" cy="98930"/>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9" y="4"/>
                    <a:pt x="10"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4" name="Freeform 2410">
              <a:extLst>
                <a:ext uri="{FF2B5EF4-FFF2-40B4-BE49-F238E27FC236}">
                  <a16:creationId xmlns:a16="http://schemas.microsoft.com/office/drawing/2014/main" id="{6E755210-F2C6-4E46-8560-4E5AF76C983D}"/>
                </a:ext>
              </a:extLst>
            </p:cNvPr>
            <p:cNvSpPr>
              <a:spLocks/>
            </p:cNvSpPr>
            <p:nvPr/>
          </p:nvSpPr>
          <p:spPr bwMode="auto">
            <a:xfrm>
              <a:off x="8106602" y="2958172"/>
              <a:ext cx="84569" cy="100526"/>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4" y="0"/>
                  </a:cubicBezTo>
                  <a:cubicBezTo>
                    <a:pt x="4" y="0"/>
                    <a:pt x="4" y="0"/>
                    <a:pt x="4" y="0"/>
                  </a:cubicBezTo>
                  <a:cubicBezTo>
                    <a:pt x="7"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5" name="Freeform 2411">
              <a:extLst>
                <a:ext uri="{FF2B5EF4-FFF2-40B4-BE49-F238E27FC236}">
                  <a16:creationId xmlns:a16="http://schemas.microsoft.com/office/drawing/2014/main" id="{A4FCCF9D-AACE-4EC1-9908-E0DB0BA6FE7C}"/>
                </a:ext>
              </a:extLst>
            </p:cNvPr>
            <p:cNvSpPr>
              <a:spLocks/>
            </p:cNvSpPr>
            <p:nvPr/>
          </p:nvSpPr>
          <p:spPr bwMode="auto">
            <a:xfrm>
              <a:off x="8168832" y="2903920"/>
              <a:ext cx="84569" cy="100526"/>
            </a:xfrm>
            <a:custGeom>
              <a:avLst/>
              <a:gdLst>
                <a:gd name="T0" fmla="*/ 10 w 11"/>
                <a:gd name="T1" fmla="*/ 7 h 13"/>
                <a:gd name="T2" fmla="*/ 6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4" y="0"/>
                  </a:cubicBezTo>
                  <a:cubicBezTo>
                    <a:pt x="7" y="0"/>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6" name="Freeform 2412">
              <a:extLst>
                <a:ext uri="{FF2B5EF4-FFF2-40B4-BE49-F238E27FC236}">
                  <a16:creationId xmlns:a16="http://schemas.microsoft.com/office/drawing/2014/main" id="{002EC8A8-B909-47B0-A01C-FEEEA9C0861D}"/>
                </a:ext>
              </a:extLst>
            </p:cNvPr>
            <p:cNvSpPr>
              <a:spLocks/>
            </p:cNvSpPr>
            <p:nvPr/>
          </p:nvSpPr>
          <p:spPr bwMode="auto">
            <a:xfrm>
              <a:off x="8261380" y="2988489"/>
              <a:ext cx="76591" cy="100526"/>
            </a:xfrm>
            <a:custGeom>
              <a:avLst/>
              <a:gdLst>
                <a:gd name="T0" fmla="*/ 10 w 10"/>
                <a:gd name="T1" fmla="*/ 7 h 13"/>
                <a:gd name="T2" fmla="*/ 6 w 10"/>
                <a:gd name="T3" fmla="*/ 11 h 13"/>
                <a:gd name="T4" fmla="*/ 4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9" y="13"/>
                    <a:pt x="6" y="11"/>
                  </a:cubicBezTo>
                  <a:cubicBezTo>
                    <a:pt x="2" y="8"/>
                    <a:pt x="0" y="1"/>
                    <a:pt x="4" y="0"/>
                  </a:cubicBezTo>
                  <a:cubicBezTo>
                    <a:pt x="4" y="0"/>
                    <a:pt x="4" y="0"/>
                    <a:pt x="4" y="0"/>
                  </a:cubicBezTo>
                  <a:cubicBezTo>
                    <a:pt x="7" y="0"/>
                    <a:pt x="9" y="4"/>
                    <a:pt x="10"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7" name="Freeform 2413">
              <a:extLst>
                <a:ext uri="{FF2B5EF4-FFF2-40B4-BE49-F238E27FC236}">
                  <a16:creationId xmlns:a16="http://schemas.microsoft.com/office/drawing/2014/main" id="{855AE5A2-BA67-4F6C-83C1-475BE1434789}"/>
                </a:ext>
              </a:extLst>
            </p:cNvPr>
            <p:cNvSpPr>
              <a:spLocks/>
            </p:cNvSpPr>
            <p:nvPr/>
          </p:nvSpPr>
          <p:spPr bwMode="auto">
            <a:xfrm>
              <a:off x="8345949" y="3089015"/>
              <a:ext cx="76591" cy="100526"/>
            </a:xfrm>
            <a:custGeom>
              <a:avLst/>
              <a:gdLst>
                <a:gd name="T0" fmla="*/ 9 w 10"/>
                <a:gd name="T1" fmla="*/ 7 h 13"/>
                <a:gd name="T2" fmla="*/ 6 w 10"/>
                <a:gd name="T3" fmla="*/ 11 h 13"/>
                <a:gd name="T4" fmla="*/ 4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8"/>
                    <a:pt x="0" y="1"/>
                    <a:pt x="4" y="0"/>
                  </a:cubicBezTo>
                  <a:cubicBezTo>
                    <a:pt x="4" y="0"/>
                    <a:pt x="4" y="0"/>
                    <a:pt x="4" y="0"/>
                  </a:cubicBezTo>
                  <a:cubicBezTo>
                    <a:pt x="7"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8" name="Freeform 2414">
              <a:extLst>
                <a:ext uri="{FF2B5EF4-FFF2-40B4-BE49-F238E27FC236}">
                  <a16:creationId xmlns:a16="http://schemas.microsoft.com/office/drawing/2014/main" id="{AE66CC90-37F4-4D83-8B87-9C4AA4E8FCA9}"/>
                </a:ext>
              </a:extLst>
            </p:cNvPr>
            <p:cNvSpPr>
              <a:spLocks/>
            </p:cNvSpPr>
            <p:nvPr/>
          </p:nvSpPr>
          <p:spPr bwMode="auto">
            <a:xfrm>
              <a:off x="8436901" y="3181563"/>
              <a:ext cx="70209" cy="98930"/>
            </a:xfrm>
            <a:custGeom>
              <a:avLst/>
              <a:gdLst>
                <a:gd name="T0" fmla="*/ 9 w 9"/>
                <a:gd name="T1" fmla="*/ 7 h 13"/>
                <a:gd name="T2" fmla="*/ 5 w 9"/>
                <a:gd name="T3" fmla="*/ 12 h 13"/>
                <a:gd name="T4" fmla="*/ 4 w 9"/>
                <a:gd name="T5" fmla="*/ 0 h 13"/>
                <a:gd name="T6" fmla="*/ 4 w 9"/>
                <a:gd name="T7" fmla="*/ 0 h 13"/>
                <a:gd name="T8" fmla="*/ 9 w 9"/>
                <a:gd name="T9" fmla="*/ 7 h 13"/>
              </a:gdLst>
              <a:ahLst/>
              <a:cxnLst>
                <a:cxn ang="0">
                  <a:pos x="T0" y="T1"/>
                </a:cxn>
                <a:cxn ang="0">
                  <a:pos x="T2" y="T3"/>
                </a:cxn>
                <a:cxn ang="0">
                  <a:pos x="T4" y="T5"/>
                </a:cxn>
                <a:cxn ang="0">
                  <a:pos x="T6" y="T7"/>
                </a:cxn>
                <a:cxn ang="0">
                  <a:pos x="T8" y="T9"/>
                </a:cxn>
              </a:cxnLst>
              <a:rect l="0" t="0" r="r" b="b"/>
              <a:pathLst>
                <a:path w="9" h="13">
                  <a:moveTo>
                    <a:pt x="9" y="7"/>
                  </a:moveTo>
                  <a:cubicBezTo>
                    <a:pt x="9" y="11"/>
                    <a:pt x="7" y="13"/>
                    <a:pt x="5" y="12"/>
                  </a:cubicBezTo>
                  <a:cubicBezTo>
                    <a:pt x="2" y="9"/>
                    <a:pt x="0" y="1"/>
                    <a:pt x="4" y="0"/>
                  </a:cubicBezTo>
                  <a:cubicBezTo>
                    <a:pt x="4" y="0"/>
                    <a:pt x="4" y="0"/>
                    <a:pt x="4" y="0"/>
                  </a:cubicBezTo>
                  <a:cubicBezTo>
                    <a:pt x="6" y="1"/>
                    <a:pt x="8"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69" name="Freeform 2415">
              <a:extLst>
                <a:ext uri="{FF2B5EF4-FFF2-40B4-BE49-F238E27FC236}">
                  <a16:creationId xmlns:a16="http://schemas.microsoft.com/office/drawing/2014/main" id="{13EE9041-C6E2-4A16-8856-E9E3F73CA1F9}"/>
                </a:ext>
              </a:extLst>
            </p:cNvPr>
            <p:cNvSpPr>
              <a:spLocks/>
            </p:cNvSpPr>
            <p:nvPr/>
          </p:nvSpPr>
          <p:spPr bwMode="auto">
            <a:xfrm>
              <a:off x="8436901" y="3304428"/>
              <a:ext cx="62230" cy="100526"/>
            </a:xfrm>
            <a:custGeom>
              <a:avLst/>
              <a:gdLst>
                <a:gd name="T0" fmla="*/ 8 w 8"/>
                <a:gd name="T1" fmla="*/ 7 h 13"/>
                <a:gd name="T2" fmla="*/ 4 w 8"/>
                <a:gd name="T3" fmla="*/ 11 h 13"/>
                <a:gd name="T4" fmla="*/ 3 w 8"/>
                <a:gd name="T5" fmla="*/ 0 h 13"/>
                <a:gd name="T6" fmla="*/ 3 w 8"/>
                <a:gd name="T7" fmla="*/ 0 h 13"/>
                <a:gd name="T8" fmla="*/ 8 w 8"/>
                <a:gd name="T9" fmla="*/ 7 h 13"/>
              </a:gdLst>
              <a:ahLst/>
              <a:cxnLst>
                <a:cxn ang="0">
                  <a:pos x="T0" y="T1"/>
                </a:cxn>
                <a:cxn ang="0">
                  <a:pos x="T2" y="T3"/>
                </a:cxn>
                <a:cxn ang="0">
                  <a:pos x="T4" y="T5"/>
                </a:cxn>
                <a:cxn ang="0">
                  <a:pos x="T6" y="T7"/>
                </a:cxn>
                <a:cxn ang="0">
                  <a:pos x="T8" y="T9"/>
                </a:cxn>
              </a:cxnLst>
              <a:rect l="0" t="0" r="r" b="b"/>
              <a:pathLst>
                <a:path w="8" h="13">
                  <a:moveTo>
                    <a:pt x="8" y="7"/>
                  </a:moveTo>
                  <a:cubicBezTo>
                    <a:pt x="8" y="11"/>
                    <a:pt x="6" y="13"/>
                    <a:pt x="4" y="11"/>
                  </a:cubicBezTo>
                  <a:cubicBezTo>
                    <a:pt x="0" y="9"/>
                    <a:pt x="0" y="0"/>
                    <a:pt x="3" y="0"/>
                  </a:cubicBezTo>
                  <a:cubicBezTo>
                    <a:pt x="3" y="0"/>
                    <a:pt x="3" y="0"/>
                    <a:pt x="3" y="0"/>
                  </a:cubicBezTo>
                  <a:cubicBezTo>
                    <a:pt x="6" y="0"/>
                    <a:pt x="8"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0" name="Freeform 2416">
              <a:extLst>
                <a:ext uri="{FF2B5EF4-FFF2-40B4-BE49-F238E27FC236}">
                  <a16:creationId xmlns:a16="http://schemas.microsoft.com/office/drawing/2014/main" id="{3CF45DDE-17AD-4FC4-B161-425A7FD9EBAC}"/>
                </a:ext>
              </a:extLst>
            </p:cNvPr>
            <p:cNvSpPr>
              <a:spLocks/>
            </p:cNvSpPr>
            <p:nvPr/>
          </p:nvSpPr>
          <p:spPr bwMode="auto">
            <a:xfrm>
              <a:off x="8237445" y="3189541"/>
              <a:ext cx="76591" cy="98930"/>
            </a:xfrm>
            <a:custGeom>
              <a:avLst/>
              <a:gdLst>
                <a:gd name="T0" fmla="*/ 10 w 10"/>
                <a:gd name="T1" fmla="*/ 7 h 13"/>
                <a:gd name="T2" fmla="*/ 5 w 10"/>
                <a:gd name="T3" fmla="*/ 11 h 13"/>
                <a:gd name="T4" fmla="*/ 4 w 10"/>
                <a:gd name="T5" fmla="*/ 0 h 13"/>
                <a:gd name="T6" fmla="*/ 5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8" y="13"/>
                    <a:pt x="5" y="11"/>
                  </a:cubicBezTo>
                  <a:cubicBezTo>
                    <a:pt x="1" y="8"/>
                    <a:pt x="0" y="0"/>
                    <a:pt x="4" y="0"/>
                  </a:cubicBezTo>
                  <a:cubicBezTo>
                    <a:pt x="4" y="0"/>
                    <a:pt x="4" y="0"/>
                    <a:pt x="5" y="0"/>
                  </a:cubicBezTo>
                  <a:cubicBezTo>
                    <a:pt x="7" y="0"/>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1" name="Freeform 2417">
              <a:extLst>
                <a:ext uri="{FF2B5EF4-FFF2-40B4-BE49-F238E27FC236}">
                  <a16:creationId xmlns:a16="http://schemas.microsoft.com/office/drawing/2014/main" id="{44C5D570-BE56-45CD-86C0-42ED1AE35DD5}"/>
                </a:ext>
              </a:extLst>
            </p:cNvPr>
            <p:cNvSpPr>
              <a:spLocks/>
            </p:cNvSpPr>
            <p:nvPr/>
          </p:nvSpPr>
          <p:spPr bwMode="auto">
            <a:xfrm>
              <a:off x="8668271" y="3227837"/>
              <a:ext cx="54252" cy="98930"/>
            </a:xfrm>
            <a:custGeom>
              <a:avLst/>
              <a:gdLst>
                <a:gd name="T0" fmla="*/ 6 w 7"/>
                <a:gd name="T1" fmla="*/ 8 h 13"/>
                <a:gd name="T2" fmla="*/ 5 w 7"/>
                <a:gd name="T3" fmla="*/ 12 h 13"/>
                <a:gd name="T4" fmla="*/ 2 w 7"/>
                <a:gd name="T5" fmla="*/ 0 h 13"/>
                <a:gd name="T6" fmla="*/ 2 w 7"/>
                <a:gd name="T7" fmla="*/ 0 h 13"/>
                <a:gd name="T8" fmla="*/ 6 w 7"/>
                <a:gd name="T9" fmla="*/ 8 h 13"/>
              </a:gdLst>
              <a:ahLst/>
              <a:cxnLst>
                <a:cxn ang="0">
                  <a:pos x="T0" y="T1"/>
                </a:cxn>
                <a:cxn ang="0">
                  <a:pos x="T2" y="T3"/>
                </a:cxn>
                <a:cxn ang="0">
                  <a:pos x="T4" y="T5"/>
                </a:cxn>
                <a:cxn ang="0">
                  <a:pos x="T6" y="T7"/>
                </a:cxn>
                <a:cxn ang="0">
                  <a:pos x="T8" y="T9"/>
                </a:cxn>
              </a:cxnLst>
              <a:rect l="0" t="0" r="r" b="b"/>
              <a:pathLst>
                <a:path w="7" h="13">
                  <a:moveTo>
                    <a:pt x="6" y="8"/>
                  </a:moveTo>
                  <a:cubicBezTo>
                    <a:pt x="7" y="11"/>
                    <a:pt x="6" y="13"/>
                    <a:pt x="5" y="12"/>
                  </a:cubicBezTo>
                  <a:cubicBezTo>
                    <a:pt x="2" y="10"/>
                    <a:pt x="0" y="1"/>
                    <a:pt x="2" y="0"/>
                  </a:cubicBezTo>
                  <a:cubicBezTo>
                    <a:pt x="2" y="0"/>
                    <a:pt x="2" y="0"/>
                    <a:pt x="2" y="0"/>
                  </a:cubicBezTo>
                  <a:cubicBezTo>
                    <a:pt x="4" y="1"/>
                    <a:pt x="6" y="5"/>
                    <a:pt x="6" y="8"/>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2" name="Freeform 2418">
              <a:extLst>
                <a:ext uri="{FF2B5EF4-FFF2-40B4-BE49-F238E27FC236}">
                  <a16:creationId xmlns:a16="http://schemas.microsoft.com/office/drawing/2014/main" id="{1C529310-E717-4CD3-9B02-76DB97346BF9}"/>
                </a:ext>
              </a:extLst>
            </p:cNvPr>
            <p:cNvSpPr>
              <a:spLocks/>
            </p:cNvSpPr>
            <p:nvPr/>
          </p:nvSpPr>
          <p:spPr bwMode="auto">
            <a:xfrm>
              <a:off x="8714544" y="3358680"/>
              <a:ext cx="54252" cy="98930"/>
            </a:xfrm>
            <a:custGeom>
              <a:avLst/>
              <a:gdLst>
                <a:gd name="T0" fmla="*/ 6 w 7"/>
                <a:gd name="T1" fmla="*/ 7 h 13"/>
                <a:gd name="T2" fmla="*/ 4 w 7"/>
                <a:gd name="T3" fmla="*/ 12 h 13"/>
                <a:gd name="T4" fmla="*/ 2 w 7"/>
                <a:gd name="T5" fmla="*/ 0 h 13"/>
                <a:gd name="T6" fmla="*/ 3 w 7"/>
                <a:gd name="T7" fmla="*/ 0 h 13"/>
                <a:gd name="T8" fmla="*/ 6 w 7"/>
                <a:gd name="T9" fmla="*/ 7 h 13"/>
              </a:gdLst>
              <a:ahLst/>
              <a:cxnLst>
                <a:cxn ang="0">
                  <a:pos x="T0" y="T1"/>
                </a:cxn>
                <a:cxn ang="0">
                  <a:pos x="T2" y="T3"/>
                </a:cxn>
                <a:cxn ang="0">
                  <a:pos x="T4" y="T5"/>
                </a:cxn>
                <a:cxn ang="0">
                  <a:pos x="T6" y="T7"/>
                </a:cxn>
                <a:cxn ang="0">
                  <a:pos x="T8" y="T9"/>
                </a:cxn>
              </a:cxnLst>
              <a:rect l="0" t="0" r="r" b="b"/>
              <a:pathLst>
                <a:path w="7" h="13">
                  <a:moveTo>
                    <a:pt x="6" y="7"/>
                  </a:moveTo>
                  <a:cubicBezTo>
                    <a:pt x="7" y="10"/>
                    <a:pt x="6" y="13"/>
                    <a:pt x="4" y="12"/>
                  </a:cubicBezTo>
                  <a:cubicBezTo>
                    <a:pt x="2" y="10"/>
                    <a:pt x="0" y="0"/>
                    <a:pt x="2" y="0"/>
                  </a:cubicBezTo>
                  <a:cubicBezTo>
                    <a:pt x="2" y="0"/>
                    <a:pt x="3" y="0"/>
                    <a:pt x="3" y="0"/>
                  </a:cubicBezTo>
                  <a:cubicBezTo>
                    <a:pt x="4" y="0"/>
                    <a:pt x="6"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3" name="Freeform 2419">
              <a:extLst>
                <a:ext uri="{FF2B5EF4-FFF2-40B4-BE49-F238E27FC236}">
                  <a16:creationId xmlns:a16="http://schemas.microsoft.com/office/drawing/2014/main" id="{843B4B9B-8C1A-478A-99AC-D81243998150}"/>
                </a:ext>
              </a:extLst>
            </p:cNvPr>
            <p:cNvSpPr>
              <a:spLocks/>
            </p:cNvSpPr>
            <p:nvPr/>
          </p:nvSpPr>
          <p:spPr bwMode="auto">
            <a:xfrm>
              <a:off x="8768796" y="3365062"/>
              <a:ext cx="44678" cy="100526"/>
            </a:xfrm>
            <a:custGeom>
              <a:avLst/>
              <a:gdLst>
                <a:gd name="T0" fmla="*/ 5 w 6"/>
                <a:gd name="T1" fmla="*/ 7 h 13"/>
                <a:gd name="T2" fmla="*/ 4 w 6"/>
                <a:gd name="T3" fmla="*/ 12 h 13"/>
                <a:gd name="T4" fmla="*/ 2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5" y="13"/>
                    <a:pt x="4" y="12"/>
                  </a:cubicBezTo>
                  <a:cubicBezTo>
                    <a:pt x="2" y="10"/>
                    <a:pt x="0" y="0"/>
                    <a:pt x="2" y="0"/>
                  </a:cubicBezTo>
                  <a:cubicBezTo>
                    <a:pt x="2" y="0"/>
                    <a:pt x="2" y="0"/>
                    <a:pt x="2" y="0"/>
                  </a:cubicBezTo>
                  <a:cubicBezTo>
                    <a:pt x="3" y="0"/>
                    <a:pt x="5"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4" name="Freeform 2420">
              <a:extLst>
                <a:ext uri="{FF2B5EF4-FFF2-40B4-BE49-F238E27FC236}">
                  <a16:creationId xmlns:a16="http://schemas.microsoft.com/office/drawing/2014/main" id="{D7E1D51C-3BDC-4FFD-9414-2962BF53A626}"/>
                </a:ext>
              </a:extLst>
            </p:cNvPr>
            <p:cNvSpPr>
              <a:spLocks/>
            </p:cNvSpPr>
            <p:nvPr/>
          </p:nvSpPr>
          <p:spPr bwMode="auto">
            <a:xfrm>
              <a:off x="8722523" y="3219858"/>
              <a:ext cx="46274" cy="100526"/>
            </a:xfrm>
            <a:custGeom>
              <a:avLst/>
              <a:gdLst>
                <a:gd name="T0" fmla="*/ 5 w 6"/>
                <a:gd name="T1" fmla="*/ 7 h 13"/>
                <a:gd name="T2" fmla="*/ 4 w 6"/>
                <a:gd name="T3" fmla="*/ 12 h 13"/>
                <a:gd name="T4" fmla="*/ 1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6" y="13"/>
                    <a:pt x="4" y="12"/>
                  </a:cubicBezTo>
                  <a:cubicBezTo>
                    <a:pt x="2" y="11"/>
                    <a:pt x="0" y="1"/>
                    <a:pt x="1" y="0"/>
                  </a:cubicBezTo>
                  <a:cubicBezTo>
                    <a:pt x="2" y="0"/>
                    <a:pt x="2" y="0"/>
                    <a:pt x="2" y="0"/>
                  </a:cubicBezTo>
                  <a:cubicBezTo>
                    <a:pt x="3" y="1"/>
                    <a:pt x="5"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5" name="Freeform 2421">
              <a:extLst>
                <a:ext uri="{FF2B5EF4-FFF2-40B4-BE49-F238E27FC236}">
                  <a16:creationId xmlns:a16="http://schemas.microsoft.com/office/drawing/2014/main" id="{3195EF42-85B7-4C0C-AB52-CC08656C5626}"/>
                </a:ext>
              </a:extLst>
            </p:cNvPr>
            <p:cNvSpPr>
              <a:spLocks/>
            </p:cNvSpPr>
            <p:nvPr/>
          </p:nvSpPr>
          <p:spPr bwMode="auto">
            <a:xfrm>
              <a:off x="8768796" y="3235815"/>
              <a:ext cx="44678" cy="98930"/>
            </a:xfrm>
            <a:custGeom>
              <a:avLst/>
              <a:gdLst>
                <a:gd name="T0" fmla="*/ 5 w 6"/>
                <a:gd name="T1" fmla="*/ 8 h 13"/>
                <a:gd name="T2" fmla="*/ 5 w 6"/>
                <a:gd name="T3" fmla="*/ 12 h 13"/>
                <a:gd name="T4" fmla="*/ 2 w 6"/>
                <a:gd name="T5" fmla="*/ 0 h 13"/>
                <a:gd name="T6" fmla="*/ 2 w 6"/>
                <a:gd name="T7" fmla="*/ 0 h 13"/>
                <a:gd name="T8" fmla="*/ 5 w 6"/>
                <a:gd name="T9" fmla="*/ 8 h 13"/>
              </a:gdLst>
              <a:ahLst/>
              <a:cxnLst>
                <a:cxn ang="0">
                  <a:pos x="T0" y="T1"/>
                </a:cxn>
                <a:cxn ang="0">
                  <a:pos x="T2" y="T3"/>
                </a:cxn>
                <a:cxn ang="0">
                  <a:pos x="T4" y="T5"/>
                </a:cxn>
                <a:cxn ang="0">
                  <a:pos x="T6" y="T7"/>
                </a:cxn>
                <a:cxn ang="0">
                  <a:pos x="T8" y="T9"/>
                </a:cxn>
              </a:cxnLst>
              <a:rect l="0" t="0" r="r" b="b"/>
              <a:pathLst>
                <a:path w="6" h="13">
                  <a:moveTo>
                    <a:pt x="5" y="8"/>
                  </a:moveTo>
                  <a:cubicBezTo>
                    <a:pt x="6" y="11"/>
                    <a:pt x="6" y="13"/>
                    <a:pt x="5" y="12"/>
                  </a:cubicBezTo>
                  <a:cubicBezTo>
                    <a:pt x="3" y="11"/>
                    <a:pt x="0" y="1"/>
                    <a:pt x="2" y="0"/>
                  </a:cubicBezTo>
                  <a:cubicBezTo>
                    <a:pt x="2" y="0"/>
                    <a:pt x="2" y="0"/>
                    <a:pt x="2" y="0"/>
                  </a:cubicBezTo>
                  <a:cubicBezTo>
                    <a:pt x="3" y="1"/>
                    <a:pt x="5"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6" name="Freeform 2422">
              <a:extLst>
                <a:ext uri="{FF2B5EF4-FFF2-40B4-BE49-F238E27FC236}">
                  <a16:creationId xmlns:a16="http://schemas.microsoft.com/office/drawing/2014/main" id="{03D98FC7-6157-440C-A848-861446C2D93B}"/>
                </a:ext>
              </a:extLst>
            </p:cNvPr>
            <p:cNvSpPr>
              <a:spLocks/>
            </p:cNvSpPr>
            <p:nvPr/>
          </p:nvSpPr>
          <p:spPr bwMode="auto">
            <a:xfrm>
              <a:off x="8821453" y="3288471"/>
              <a:ext cx="38296" cy="9254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1" y="0"/>
                  </a:cubicBezTo>
                  <a:cubicBezTo>
                    <a:pt x="1" y="0"/>
                    <a:pt x="1" y="0"/>
                    <a:pt x="1" y="0"/>
                  </a:cubicBezTo>
                  <a:cubicBezTo>
                    <a:pt x="2" y="0"/>
                    <a:pt x="4"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7" name="Freeform 2423">
              <a:extLst>
                <a:ext uri="{FF2B5EF4-FFF2-40B4-BE49-F238E27FC236}">
                  <a16:creationId xmlns:a16="http://schemas.microsoft.com/office/drawing/2014/main" id="{8A515DEA-49CF-4F2D-B729-BC670DFED649}"/>
                </a:ext>
              </a:extLst>
            </p:cNvPr>
            <p:cNvSpPr>
              <a:spLocks/>
            </p:cNvSpPr>
            <p:nvPr/>
          </p:nvSpPr>
          <p:spPr bwMode="auto">
            <a:xfrm>
              <a:off x="8867727" y="3358680"/>
              <a:ext cx="30317" cy="90952"/>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4" y="10"/>
                    <a:pt x="4" y="12"/>
                    <a:pt x="3" y="12"/>
                  </a:cubicBezTo>
                  <a:cubicBezTo>
                    <a:pt x="2" y="11"/>
                    <a:pt x="0" y="0"/>
                    <a:pt x="1" y="0"/>
                  </a:cubicBezTo>
                  <a:cubicBezTo>
                    <a:pt x="1" y="0"/>
                    <a:pt x="1" y="0"/>
                    <a:pt x="1" y="0"/>
                  </a:cubicBezTo>
                  <a:cubicBezTo>
                    <a:pt x="2" y="0"/>
                    <a:pt x="3"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8" name="Freeform 2424">
              <a:extLst>
                <a:ext uri="{FF2B5EF4-FFF2-40B4-BE49-F238E27FC236}">
                  <a16:creationId xmlns:a16="http://schemas.microsoft.com/office/drawing/2014/main" id="{FCA890FA-5DA5-4DEF-83A0-CF26752C1D80}"/>
                </a:ext>
              </a:extLst>
            </p:cNvPr>
            <p:cNvSpPr>
              <a:spLocks/>
            </p:cNvSpPr>
            <p:nvPr/>
          </p:nvSpPr>
          <p:spPr bwMode="auto">
            <a:xfrm>
              <a:off x="8829431" y="3203902"/>
              <a:ext cx="30317" cy="92548"/>
            </a:xfrm>
            <a:custGeom>
              <a:avLst/>
              <a:gdLst>
                <a:gd name="T0" fmla="*/ 4 w 4"/>
                <a:gd name="T1" fmla="*/ 7 h 12"/>
                <a:gd name="T2" fmla="*/ 4 w 4"/>
                <a:gd name="T3" fmla="*/ 12 h 12"/>
                <a:gd name="T4" fmla="*/ 1 w 4"/>
                <a:gd name="T5" fmla="*/ 0 h 12"/>
                <a:gd name="T6" fmla="*/ 1 w 4"/>
                <a:gd name="T7" fmla="*/ 0 h 12"/>
                <a:gd name="T8" fmla="*/ 4 w 4"/>
                <a:gd name="T9" fmla="*/ 7 h 12"/>
              </a:gdLst>
              <a:ahLst/>
              <a:cxnLst>
                <a:cxn ang="0">
                  <a:pos x="T0" y="T1"/>
                </a:cxn>
                <a:cxn ang="0">
                  <a:pos x="T2" y="T3"/>
                </a:cxn>
                <a:cxn ang="0">
                  <a:pos x="T4" y="T5"/>
                </a:cxn>
                <a:cxn ang="0">
                  <a:pos x="T6" y="T7"/>
                </a:cxn>
                <a:cxn ang="0">
                  <a:pos x="T8" y="T9"/>
                </a:cxn>
              </a:cxnLst>
              <a:rect l="0" t="0" r="r" b="b"/>
              <a:pathLst>
                <a:path w="4" h="12">
                  <a:moveTo>
                    <a:pt x="4" y="7"/>
                  </a:moveTo>
                  <a:cubicBezTo>
                    <a:pt x="4" y="10"/>
                    <a:pt x="4" y="12"/>
                    <a:pt x="4" y="12"/>
                  </a:cubicBezTo>
                  <a:cubicBezTo>
                    <a:pt x="3" y="11"/>
                    <a:pt x="0" y="0"/>
                    <a:pt x="1" y="0"/>
                  </a:cubicBezTo>
                  <a:cubicBezTo>
                    <a:pt x="1" y="0"/>
                    <a:pt x="1" y="0"/>
                    <a:pt x="1" y="0"/>
                  </a:cubicBezTo>
                  <a:cubicBezTo>
                    <a:pt x="1" y="0"/>
                    <a:pt x="3"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79" name="Freeform 2425">
              <a:extLst>
                <a:ext uri="{FF2B5EF4-FFF2-40B4-BE49-F238E27FC236}">
                  <a16:creationId xmlns:a16="http://schemas.microsoft.com/office/drawing/2014/main" id="{005D0440-69D5-485E-8004-D6ADF0586859}"/>
                </a:ext>
              </a:extLst>
            </p:cNvPr>
            <p:cNvSpPr>
              <a:spLocks/>
            </p:cNvSpPr>
            <p:nvPr/>
          </p:nvSpPr>
          <p:spPr bwMode="auto">
            <a:xfrm>
              <a:off x="8783157" y="3065080"/>
              <a:ext cx="38296" cy="84569"/>
            </a:xfrm>
            <a:custGeom>
              <a:avLst/>
              <a:gdLst>
                <a:gd name="T0" fmla="*/ 4 w 5"/>
                <a:gd name="T1" fmla="*/ 6 h 11"/>
                <a:gd name="T2" fmla="*/ 5 w 5"/>
                <a:gd name="T3" fmla="*/ 11 h 11"/>
                <a:gd name="T4" fmla="*/ 1 w 5"/>
                <a:gd name="T5" fmla="*/ 0 h 11"/>
                <a:gd name="T6" fmla="*/ 1 w 5"/>
                <a:gd name="T7" fmla="*/ 0 h 11"/>
                <a:gd name="T8" fmla="*/ 4 w 5"/>
                <a:gd name="T9" fmla="*/ 6 h 11"/>
              </a:gdLst>
              <a:ahLst/>
              <a:cxnLst>
                <a:cxn ang="0">
                  <a:pos x="T0" y="T1"/>
                </a:cxn>
                <a:cxn ang="0">
                  <a:pos x="T2" y="T3"/>
                </a:cxn>
                <a:cxn ang="0">
                  <a:pos x="T4" y="T5"/>
                </a:cxn>
                <a:cxn ang="0">
                  <a:pos x="T6" y="T7"/>
                </a:cxn>
                <a:cxn ang="0">
                  <a:pos x="T8" y="T9"/>
                </a:cxn>
              </a:cxnLst>
              <a:rect l="0" t="0" r="r" b="b"/>
              <a:pathLst>
                <a:path w="5" h="11">
                  <a:moveTo>
                    <a:pt x="4" y="6"/>
                  </a:moveTo>
                  <a:cubicBezTo>
                    <a:pt x="5" y="9"/>
                    <a:pt x="5" y="11"/>
                    <a:pt x="5" y="11"/>
                  </a:cubicBezTo>
                  <a:cubicBezTo>
                    <a:pt x="4" y="11"/>
                    <a:pt x="0" y="0"/>
                    <a:pt x="1" y="0"/>
                  </a:cubicBezTo>
                  <a:cubicBezTo>
                    <a:pt x="1" y="0"/>
                    <a:pt x="1" y="0"/>
                    <a:pt x="1" y="0"/>
                  </a:cubicBezTo>
                  <a:cubicBezTo>
                    <a:pt x="2" y="0"/>
                    <a:pt x="3" y="3"/>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0" name="Freeform 2426">
              <a:extLst>
                <a:ext uri="{FF2B5EF4-FFF2-40B4-BE49-F238E27FC236}">
                  <a16:creationId xmlns:a16="http://schemas.microsoft.com/office/drawing/2014/main" id="{EF51CEC1-6CF1-40CE-B932-BDE3235A59B1}"/>
                </a:ext>
              </a:extLst>
            </p:cNvPr>
            <p:cNvSpPr>
              <a:spLocks/>
            </p:cNvSpPr>
            <p:nvPr/>
          </p:nvSpPr>
          <p:spPr bwMode="auto">
            <a:xfrm>
              <a:off x="8829431" y="3149650"/>
              <a:ext cx="38296" cy="9254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4" y="8"/>
                    <a:pt x="5" y="11"/>
                    <a:pt x="4" y="12"/>
                  </a:cubicBezTo>
                  <a:cubicBezTo>
                    <a:pt x="4" y="12"/>
                    <a:pt x="0" y="1"/>
                    <a:pt x="1" y="0"/>
                  </a:cubicBezTo>
                  <a:cubicBezTo>
                    <a:pt x="1" y="0"/>
                    <a:pt x="1" y="0"/>
                    <a:pt x="1" y="0"/>
                  </a:cubicBezTo>
                  <a:cubicBezTo>
                    <a:pt x="1" y="1"/>
                    <a:pt x="3"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1" name="Freeform 2427">
              <a:extLst>
                <a:ext uri="{FF2B5EF4-FFF2-40B4-BE49-F238E27FC236}">
                  <a16:creationId xmlns:a16="http://schemas.microsoft.com/office/drawing/2014/main" id="{957B54D9-4FB8-4B16-814C-C9112C427651}"/>
                </a:ext>
              </a:extLst>
            </p:cNvPr>
            <p:cNvSpPr>
              <a:spLocks/>
            </p:cNvSpPr>
            <p:nvPr/>
          </p:nvSpPr>
          <p:spPr bwMode="auto">
            <a:xfrm>
              <a:off x="8898044" y="3427293"/>
              <a:ext cx="31913" cy="92548"/>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3" y="8"/>
                    <a:pt x="4" y="11"/>
                    <a:pt x="3" y="12"/>
                  </a:cubicBezTo>
                  <a:cubicBezTo>
                    <a:pt x="3" y="12"/>
                    <a:pt x="0" y="0"/>
                    <a:pt x="1" y="0"/>
                  </a:cubicBezTo>
                  <a:cubicBezTo>
                    <a:pt x="1" y="0"/>
                    <a:pt x="1" y="0"/>
                    <a:pt x="1" y="0"/>
                  </a:cubicBezTo>
                  <a:cubicBezTo>
                    <a:pt x="2" y="0"/>
                    <a:pt x="2"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2" name="Freeform 2428">
              <a:extLst>
                <a:ext uri="{FF2B5EF4-FFF2-40B4-BE49-F238E27FC236}">
                  <a16:creationId xmlns:a16="http://schemas.microsoft.com/office/drawing/2014/main" id="{05265DC0-0803-4054-95AF-2EE4AF47612F}"/>
                </a:ext>
              </a:extLst>
            </p:cNvPr>
            <p:cNvSpPr>
              <a:spLocks/>
            </p:cNvSpPr>
            <p:nvPr/>
          </p:nvSpPr>
          <p:spPr bwMode="auto">
            <a:xfrm>
              <a:off x="8875705" y="3288471"/>
              <a:ext cx="30317" cy="92548"/>
            </a:xfrm>
            <a:custGeom>
              <a:avLst/>
              <a:gdLst>
                <a:gd name="T0" fmla="*/ 3 w 4"/>
                <a:gd name="T1" fmla="*/ 8 h 12"/>
                <a:gd name="T2" fmla="*/ 4 w 4"/>
                <a:gd name="T3" fmla="*/ 12 h 12"/>
                <a:gd name="T4" fmla="*/ 1 w 4"/>
                <a:gd name="T5" fmla="*/ 0 h 12"/>
                <a:gd name="T6" fmla="*/ 1 w 4"/>
                <a:gd name="T7" fmla="*/ 0 h 12"/>
                <a:gd name="T8" fmla="*/ 3 w 4"/>
                <a:gd name="T9" fmla="*/ 8 h 12"/>
              </a:gdLst>
              <a:ahLst/>
              <a:cxnLst>
                <a:cxn ang="0">
                  <a:pos x="T0" y="T1"/>
                </a:cxn>
                <a:cxn ang="0">
                  <a:pos x="T2" y="T3"/>
                </a:cxn>
                <a:cxn ang="0">
                  <a:pos x="T4" y="T5"/>
                </a:cxn>
                <a:cxn ang="0">
                  <a:pos x="T6" y="T7"/>
                </a:cxn>
                <a:cxn ang="0">
                  <a:pos x="T8" y="T9"/>
                </a:cxn>
              </a:cxnLst>
              <a:rect l="0" t="0" r="r" b="b"/>
              <a:pathLst>
                <a:path w="4" h="12">
                  <a:moveTo>
                    <a:pt x="3" y="8"/>
                  </a:moveTo>
                  <a:cubicBezTo>
                    <a:pt x="3" y="9"/>
                    <a:pt x="4" y="12"/>
                    <a:pt x="4" y="12"/>
                  </a:cubicBezTo>
                  <a:cubicBezTo>
                    <a:pt x="3" y="12"/>
                    <a:pt x="0" y="1"/>
                    <a:pt x="1" y="0"/>
                  </a:cubicBezTo>
                  <a:cubicBezTo>
                    <a:pt x="1" y="0"/>
                    <a:pt x="1" y="0"/>
                    <a:pt x="1" y="0"/>
                  </a:cubicBezTo>
                  <a:cubicBezTo>
                    <a:pt x="1" y="1"/>
                    <a:pt x="2" y="4"/>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3" name="Freeform 2429">
              <a:extLst>
                <a:ext uri="{FF2B5EF4-FFF2-40B4-BE49-F238E27FC236}">
                  <a16:creationId xmlns:a16="http://schemas.microsoft.com/office/drawing/2014/main" id="{96122A04-8F46-48B9-89D0-4A619282D131}"/>
                </a:ext>
              </a:extLst>
            </p:cNvPr>
            <p:cNvSpPr>
              <a:spLocks/>
            </p:cNvSpPr>
            <p:nvPr/>
          </p:nvSpPr>
          <p:spPr bwMode="auto">
            <a:xfrm>
              <a:off x="8783157" y="2996467"/>
              <a:ext cx="38296" cy="92548"/>
            </a:xfrm>
            <a:custGeom>
              <a:avLst/>
              <a:gdLst>
                <a:gd name="T0" fmla="*/ 3 w 5"/>
                <a:gd name="T1" fmla="*/ 7 h 12"/>
                <a:gd name="T2" fmla="*/ 4 w 5"/>
                <a:gd name="T3" fmla="*/ 12 h 12"/>
                <a:gd name="T4" fmla="*/ 0 w 5"/>
                <a:gd name="T5" fmla="*/ 0 h 12"/>
                <a:gd name="T6" fmla="*/ 0 w 5"/>
                <a:gd name="T7" fmla="*/ 1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8"/>
                    <a:pt x="5" y="12"/>
                    <a:pt x="4" y="12"/>
                  </a:cubicBezTo>
                  <a:cubicBezTo>
                    <a:pt x="4" y="12"/>
                    <a:pt x="0" y="1"/>
                    <a:pt x="0" y="0"/>
                  </a:cubicBezTo>
                  <a:cubicBezTo>
                    <a:pt x="0" y="1"/>
                    <a:pt x="0" y="1"/>
                    <a:pt x="0" y="1"/>
                  </a:cubicBezTo>
                  <a:cubicBezTo>
                    <a:pt x="1" y="1"/>
                    <a:pt x="2"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4" name="Freeform 2430">
              <a:extLst>
                <a:ext uri="{FF2B5EF4-FFF2-40B4-BE49-F238E27FC236}">
                  <a16:creationId xmlns:a16="http://schemas.microsoft.com/office/drawing/2014/main" id="{88FAD2C1-2FCE-42B0-B718-87A0E504199C}"/>
                </a:ext>
              </a:extLst>
            </p:cNvPr>
            <p:cNvSpPr>
              <a:spLocks/>
            </p:cNvSpPr>
            <p:nvPr/>
          </p:nvSpPr>
          <p:spPr bwMode="auto">
            <a:xfrm>
              <a:off x="8722523" y="2865624"/>
              <a:ext cx="46274" cy="84569"/>
            </a:xfrm>
            <a:custGeom>
              <a:avLst/>
              <a:gdLst>
                <a:gd name="T0" fmla="*/ 4 w 6"/>
                <a:gd name="T1" fmla="*/ 6 h 11"/>
                <a:gd name="T2" fmla="*/ 5 w 6"/>
                <a:gd name="T3" fmla="*/ 11 h 11"/>
                <a:gd name="T4" fmla="*/ 1 w 6"/>
                <a:gd name="T5" fmla="*/ 0 h 11"/>
                <a:gd name="T6" fmla="*/ 1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1"/>
                    <a:pt x="5" y="11"/>
                  </a:cubicBezTo>
                  <a:cubicBezTo>
                    <a:pt x="5" y="11"/>
                    <a:pt x="0" y="0"/>
                    <a:pt x="1" y="0"/>
                  </a:cubicBezTo>
                  <a:cubicBezTo>
                    <a:pt x="1" y="0"/>
                    <a:pt x="1" y="0"/>
                    <a:pt x="1" y="0"/>
                  </a:cubicBezTo>
                  <a:cubicBezTo>
                    <a:pt x="1" y="0"/>
                    <a:pt x="3"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5" name="Freeform 2431">
              <a:extLst>
                <a:ext uri="{FF2B5EF4-FFF2-40B4-BE49-F238E27FC236}">
                  <a16:creationId xmlns:a16="http://schemas.microsoft.com/office/drawing/2014/main" id="{DFD5E0C5-79E3-4AB9-9826-7859678FC782}"/>
                </a:ext>
              </a:extLst>
            </p:cNvPr>
            <p:cNvSpPr>
              <a:spLocks/>
            </p:cNvSpPr>
            <p:nvPr/>
          </p:nvSpPr>
          <p:spPr bwMode="auto">
            <a:xfrm>
              <a:off x="8668271" y="2765098"/>
              <a:ext cx="46274" cy="84569"/>
            </a:xfrm>
            <a:custGeom>
              <a:avLst/>
              <a:gdLst>
                <a:gd name="T0" fmla="*/ 4 w 6"/>
                <a:gd name="T1" fmla="*/ 7 h 11"/>
                <a:gd name="T2" fmla="*/ 5 w 6"/>
                <a:gd name="T3" fmla="*/ 11 h 11"/>
                <a:gd name="T4" fmla="*/ 0 w 6"/>
                <a:gd name="T5" fmla="*/ 0 h 11"/>
                <a:gd name="T6" fmla="*/ 0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5" y="8"/>
                    <a:pt x="6" y="11"/>
                    <a:pt x="5" y="11"/>
                  </a:cubicBezTo>
                  <a:cubicBezTo>
                    <a:pt x="4" y="11"/>
                    <a:pt x="0" y="1"/>
                    <a:pt x="0" y="0"/>
                  </a:cubicBezTo>
                  <a:cubicBezTo>
                    <a:pt x="0" y="0"/>
                    <a:pt x="0" y="0"/>
                    <a:pt x="0" y="0"/>
                  </a:cubicBezTo>
                  <a:cubicBezTo>
                    <a:pt x="1" y="1"/>
                    <a:pt x="3"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6" name="Freeform 2432">
              <a:extLst>
                <a:ext uri="{FF2B5EF4-FFF2-40B4-BE49-F238E27FC236}">
                  <a16:creationId xmlns:a16="http://schemas.microsoft.com/office/drawing/2014/main" id="{0084EAB6-5DD3-4868-9F15-9B9E27D67B5B}"/>
                </a:ext>
              </a:extLst>
            </p:cNvPr>
            <p:cNvSpPr>
              <a:spLocks/>
            </p:cNvSpPr>
            <p:nvPr/>
          </p:nvSpPr>
          <p:spPr bwMode="auto">
            <a:xfrm>
              <a:off x="8583701" y="2627873"/>
              <a:ext cx="54252" cy="84569"/>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6" y="9"/>
                    <a:pt x="7" y="11"/>
                    <a:pt x="6" y="11"/>
                  </a:cubicBezTo>
                  <a:cubicBezTo>
                    <a:pt x="5" y="10"/>
                    <a:pt x="0" y="0"/>
                    <a:pt x="1" y="0"/>
                  </a:cubicBezTo>
                  <a:cubicBezTo>
                    <a:pt x="1" y="0"/>
                    <a:pt x="1" y="0"/>
                    <a:pt x="1" y="0"/>
                  </a:cubicBezTo>
                  <a:cubicBezTo>
                    <a:pt x="2" y="0"/>
                    <a:pt x="4"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7" name="Freeform 2433">
              <a:extLst>
                <a:ext uri="{FF2B5EF4-FFF2-40B4-BE49-F238E27FC236}">
                  <a16:creationId xmlns:a16="http://schemas.microsoft.com/office/drawing/2014/main" id="{698570A5-A62C-41BE-B2A2-509FC683DEA7}"/>
                </a:ext>
              </a:extLst>
            </p:cNvPr>
            <p:cNvSpPr>
              <a:spLocks/>
            </p:cNvSpPr>
            <p:nvPr/>
          </p:nvSpPr>
          <p:spPr bwMode="auto">
            <a:xfrm>
              <a:off x="8499132" y="2505008"/>
              <a:ext cx="60635" cy="84569"/>
            </a:xfrm>
            <a:custGeom>
              <a:avLst/>
              <a:gdLst>
                <a:gd name="T0" fmla="*/ 6 w 8"/>
                <a:gd name="T1" fmla="*/ 7 h 11"/>
                <a:gd name="T2" fmla="*/ 7 w 8"/>
                <a:gd name="T3" fmla="*/ 11 h 11"/>
                <a:gd name="T4" fmla="*/ 1 w 8"/>
                <a:gd name="T5" fmla="*/ 1 h 11"/>
                <a:gd name="T6" fmla="*/ 1 w 8"/>
                <a:gd name="T7" fmla="*/ 1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9"/>
                    <a:pt x="8" y="11"/>
                    <a:pt x="7" y="11"/>
                  </a:cubicBezTo>
                  <a:cubicBezTo>
                    <a:pt x="6" y="10"/>
                    <a:pt x="0" y="1"/>
                    <a:pt x="1" y="1"/>
                  </a:cubicBezTo>
                  <a:cubicBezTo>
                    <a:pt x="1" y="0"/>
                    <a:pt x="1" y="1"/>
                    <a:pt x="1" y="1"/>
                  </a:cubicBezTo>
                  <a:cubicBezTo>
                    <a:pt x="2" y="1"/>
                    <a:pt x="4"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8" name="Freeform 2434">
              <a:extLst>
                <a:ext uri="{FF2B5EF4-FFF2-40B4-BE49-F238E27FC236}">
                  <a16:creationId xmlns:a16="http://schemas.microsoft.com/office/drawing/2014/main" id="{FD34398E-32F0-4F10-B568-7E342454EA46}"/>
                </a:ext>
              </a:extLst>
            </p:cNvPr>
            <p:cNvSpPr>
              <a:spLocks/>
            </p:cNvSpPr>
            <p:nvPr/>
          </p:nvSpPr>
          <p:spPr bwMode="auto">
            <a:xfrm>
              <a:off x="8621997" y="2658190"/>
              <a:ext cx="46274" cy="84569"/>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5" y="11"/>
                    <a:pt x="0" y="1"/>
                    <a:pt x="0" y="0"/>
                  </a:cubicBezTo>
                  <a:cubicBezTo>
                    <a:pt x="0" y="0"/>
                    <a:pt x="0" y="0"/>
                    <a:pt x="0" y="0"/>
                  </a:cubicBezTo>
                  <a:cubicBezTo>
                    <a:pt x="1" y="0"/>
                    <a:pt x="3"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89" name="Freeform 2435">
              <a:extLst>
                <a:ext uri="{FF2B5EF4-FFF2-40B4-BE49-F238E27FC236}">
                  <a16:creationId xmlns:a16="http://schemas.microsoft.com/office/drawing/2014/main" id="{CEFFFC4D-14E9-4418-B7FF-A51B715BA725}"/>
                </a:ext>
              </a:extLst>
            </p:cNvPr>
            <p:cNvSpPr>
              <a:spLocks/>
            </p:cNvSpPr>
            <p:nvPr/>
          </p:nvSpPr>
          <p:spPr bwMode="auto">
            <a:xfrm>
              <a:off x="8676249" y="2750737"/>
              <a:ext cx="46274" cy="84569"/>
            </a:xfrm>
            <a:custGeom>
              <a:avLst/>
              <a:gdLst>
                <a:gd name="T0" fmla="*/ 4 w 6"/>
                <a:gd name="T1" fmla="*/ 7 h 11"/>
                <a:gd name="T2" fmla="*/ 6 w 6"/>
                <a:gd name="T3" fmla="*/ 11 h 11"/>
                <a:gd name="T4" fmla="*/ 1 w 6"/>
                <a:gd name="T5" fmla="*/ 0 h 11"/>
                <a:gd name="T6" fmla="*/ 1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4" y="7"/>
                    <a:pt x="6" y="11"/>
                    <a:pt x="6" y="11"/>
                  </a:cubicBezTo>
                  <a:cubicBezTo>
                    <a:pt x="5" y="11"/>
                    <a:pt x="0" y="1"/>
                    <a:pt x="1" y="0"/>
                  </a:cubicBezTo>
                  <a:cubicBezTo>
                    <a:pt x="1" y="0"/>
                    <a:pt x="1" y="0"/>
                    <a:pt x="1" y="0"/>
                  </a:cubicBezTo>
                  <a:cubicBezTo>
                    <a:pt x="1" y="1"/>
                    <a:pt x="3"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0" name="Freeform 2436">
              <a:extLst>
                <a:ext uri="{FF2B5EF4-FFF2-40B4-BE49-F238E27FC236}">
                  <a16:creationId xmlns:a16="http://schemas.microsoft.com/office/drawing/2014/main" id="{D73C3C8D-E793-4524-97DF-255C7AE6CE15}"/>
                </a:ext>
              </a:extLst>
            </p:cNvPr>
            <p:cNvSpPr>
              <a:spLocks/>
            </p:cNvSpPr>
            <p:nvPr/>
          </p:nvSpPr>
          <p:spPr bwMode="auto">
            <a:xfrm>
              <a:off x="8744862" y="2889559"/>
              <a:ext cx="38296" cy="84569"/>
            </a:xfrm>
            <a:custGeom>
              <a:avLst/>
              <a:gdLst>
                <a:gd name="T0" fmla="*/ 3 w 5"/>
                <a:gd name="T1" fmla="*/ 7 h 11"/>
                <a:gd name="T2" fmla="*/ 5 w 5"/>
                <a:gd name="T3" fmla="*/ 11 h 11"/>
                <a:gd name="T4" fmla="*/ 0 w 5"/>
                <a:gd name="T5" fmla="*/ 0 h 11"/>
                <a:gd name="T6" fmla="*/ 0 w 5"/>
                <a:gd name="T7" fmla="*/ 0 h 11"/>
                <a:gd name="T8" fmla="*/ 3 w 5"/>
                <a:gd name="T9" fmla="*/ 7 h 11"/>
              </a:gdLst>
              <a:ahLst/>
              <a:cxnLst>
                <a:cxn ang="0">
                  <a:pos x="T0" y="T1"/>
                </a:cxn>
                <a:cxn ang="0">
                  <a:pos x="T2" y="T3"/>
                </a:cxn>
                <a:cxn ang="0">
                  <a:pos x="T4" y="T5"/>
                </a:cxn>
                <a:cxn ang="0">
                  <a:pos x="T6" y="T7"/>
                </a:cxn>
                <a:cxn ang="0">
                  <a:pos x="T8" y="T9"/>
                </a:cxn>
              </a:cxnLst>
              <a:rect l="0" t="0" r="r" b="b"/>
              <a:pathLst>
                <a:path w="5" h="11">
                  <a:moveTo>
                    <a:pt x="3" y="7"/>
                  </a:moveTo>
                  <a:cubicBezTo>
                    <a:pt x="4" y="8"/>
                    <a:pt x="5" y="11"/>
                    <a:pt x="5" y="11"/>
                  </a:cubicBezTo>
                  <a:cubicBezTo>
                    <a:pt x="4" y="11"/>
                    <a:pt x="0" y="0"/>
                    <a:pt x="0" y="0"/>
                  </a:cubicBezTo>
                  <a:cubicBezTo>
                    <a:pt x="0" y="0"/>
                    <a:pt x="0" y="0"/>
                    <a:pt x="0" y="0"/>
                  </a:cubicBezTo>
                  <a:cubicBezTo>
                    <a:pt x="1" y="1"/>
                    <a:pt x="2"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1" name="Freeform 2437">
              <a:extLst>
                <a:ext uri="{FF2B5EF4-FFF2-40B4-BE49-F238E27FC236}">
                  <a16:creationId xmlns:a16="http://schemas.microsoft.com/office/drawing/2014/main" id="{10FACC64-8683-4139-8AD7-44FC375D71B3}"/>
                </a:ext>
              </a:extLst>
            </p:cNvPr>
            <p:cNvSpPr>
              <a:spLocks/>
            </p:cNvSpPr>
            <p:nvPr/>
          </p:nvSpPr>
          <p:spPr bwMode="auto">
            <a:xfrm>
              <a:off x="8744862" y="2881581"/>
              <a:ext cx="38296" cy="84569"/>
            </a:xfrm>
            <a:custGeom>
              <a:avLst/>
              <a:gdLst>
                <a:gd name="T0" fmla="*/ 5 w 5"/>
                <a:gd name="T1" fmla="*/ 11 h 11"/>
                <a:gd name="T2" fmla="*/ 0 w 5"/>
                <a:gd name="T3" fmla="*/ 0 h 11"/>
                <a:gd name="T4" fmla="*/ 5 w 5"/>
                <a:gd name="T5" fmla="*/ 11 h 11"/>
                <a:gd name="T6" fmla="*/ 5 w 5"/>
                <a:gd name="T7" fmla="*/ 11 h 11"/>
              </a:gdLst>
              <a:ahLst/>
              <a:cxnLst>
                <a:cxn ang="0">
                  <a:pos x="T0" y="T1"/>
                </a:cxn>
                <a:cxn ang="0">
                  <a:pos x="T2" y="T3"/>
                </a:cxn>
                <a:cxn ang="0">
                  <a:pos x="T4" y="T5"/>
                </a:cxn>
                <a:cxn ang="0">
                  <a:pos x="T6" y="T7"/>
                </a:cxn>
              </a:cxnLst>
              <a:rect l="0" t="0" r="r" b="b"/>
              <a:pathLst>
                <a:path w="5" h="11">
                  <a:moveTo>
                    <a:pt x="5" y="11"/>
                  </a:moveTo>
                  <a:cubicBezTo>
                    <a:pt x="5" y="11"/>
                    <a:pt x="0" y="0"/>
                    <a:pt x="0" y="0"/>
                  </a:cubicBezTo>
                  <a:cubicBezTo>
                    <a:pt x="5" y="11"/>
                    <a:pt x="5" y="11"/>
                    <a:pt x="5" y="11"/>
                  </a:cubicBezTo>
                  <a:cubicBezTo>
                    <a:pt x="5" y="11"/>
                    <a:pt x="5" y="11"/>
                    <a:pt x="5" y="1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2" name="Freeform 2438">
              <a:extLst>
                <a:ext uri="{FF2B5EF4-FFF2-40B4-BE49-F238E27FC236}">
                  <a16:creationId xmlns:a16="http://schemas.microsoft.com/office/drawing/2014/main" id="{7C4B0DF3-8110-471F-B9AC-82B8432EA5CA}"/>
                </a:ext>
              </a:extLst>
            </p:cNvPr>
            <p:cNvSpPr>
              <a:spLocks/>
            </p:cNvSpPr>
            <p:nvPr/>
          </p:nvSpPr>
          <p:spPr bwMode="auto">
            <a:xfrm>
              <a:off x="8676249" y="2734781"/>
              <a:ext cx="38296" cy="84569"/>
            </a:xfrm>
            <a:custGeom>
              <a:avLst/>
              <a:gdLst>
                <a:gd name="T0" fmla="*/ 4 w 5"/>
                <a:gd name="T1" fmla="*/ 8 h 11"/>
                <a:gd name="T2" fmla="*/ 5 w 5"/>
                <a:gd name="T3" fmla="*/ 11 h 11"/>
                <a:gd name="T4" fmla="*/ 0 w 5"/>
                <a:gd name="T5" fmla="*/ 0 h 11"/>
                <a:gd name="T6" fmla="*/ 0 w 5"/>
                <a:gd name="T7" fmla="*/ 0 h 11"/>
                <a:gd name="T8" fmla="*/ 1 w 5"/>
                <a:gd name="T9" fmla="*/ 2 h 11"/>
                <a:gd name="T10" fmla="*/ 4 w 5"/>
                <a:gd name="T11" fmla="*/ 8 h 11"/>
                <a:gd name="T12" fmla="*/ 4 w 5"/>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4" y="8"/>
                  </a:moveTo>
                  <a:cubicBezTo>
                    <a:pt x="5" y="10"/>
                    <a:pt x="5" y="11"/>
                    <a:pt x="5" y="11"/>
                  </a:cubicBezTo>
                  <a:cubicBezTo>
                    <a:pt x="5" y="10"/>
                    <a:pt x="0" y="0"/>
                    <a:pt x="0" y="0"/>
                  </a:cubicBezTo>
                  <a:cubicBezTo>
                    <a:pt x="0" y="0"/>
                    <a:pt x="0" y="0"/>
                    <a:pt x="0" y="0"/>
                  </a:cubicBezTo>
                  <a:cubicBezTo>
                    <a:pt x="0" y="0"/>
                    <a:pt x="1" y="1"/>
                    <a:pt x="1" y="2"/>
                  </a:cubicBezTo>
                  <a:cubicBezTo>
                    <a:pt x="4" y="8"/>
                    <a:pt x="4" y="8"/>
                    <a:pt x="4" y="8"/>
                  </a:cubicBezTo>
                  <a:cubicBezTo>
                    <a:pt x="4" y="8"/>
                    <a:pt x="4" y="8"/>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3" name="Freeform 2439">
              <a:extLst>
                <a:ext uri="{FF2B5EF4-FFF2-40B4-BE49-F238E27FC236}">
                  <a16:creationId xmlns:a16="http://schemas.microsoft.com/office/drawing/2014/main" id="{389BE51D-54A8-4AE4-951E-63E004B167BE}"/>
                </a:ext>
              </a:extLst>
            </p:cNvPr>
            <p:cNvSpPr>
              <a:spLocks/>
            </p:cNvSpPr>
            <p:nvPr/>
          </p:nvSpPr>
          <p:spPr bwMode="auto">
            <a:xfrm>
              <a:off x="8606040" y="2611916"/>
              <a:ext cx="46274" cy="84569"/>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6" y="10"/>
                    <a:pt x="0" y="1"/>
                    <a:pt x="0" y="0"/>
                  </a:cubicBezTo>
                  <a:cubicBezTo>
                    <a:pt x="0" y="0"/>
                    <a:pt x="0" y="0"/>
                    <a:pt x="0" y="0"/>
                  </a:cubicBezTo>
                  <a:cubicBezTo>
                    <a:pt x="1" y="0"/>
                    <a:pt x="3"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4" name="Freeform 2440">
              <a:extLst>
                <a:ext uri="{FF2B5EF4-FFF2-40B4-BE49-F238E27FC236}">
                  <a16:creationId xmlns:a16="http://schemas.microsoft.com/office/drawing/2014/main" id="{4E2D9CE8-A08F-49B0-B417-EA9A227CAA0C}"/>
                </a:ext>
              </a:extLst>
            </p:cNvPr>
            <p:cNvSpPr>
              <a:spLocks/>
            </p:cNvSpPr>
            <p:nvPr/>
          </p:nvSpPr>
          <p:spPr bwMode="auto">
            <a:xfrm>
              <a:off x="8614018" y="2611916"/>
              <a:ext cx="46274" cy="84569"/>
            </a:xfrm>
            <a:custGeom>
              <a:avLst/>
              <a:gdLst>
                <a:gd name="T0" fmla="*/ 6 w 6"/>
                <a:gd name="T1" fmla="*/ 11 h 11"/>
                <a:gd name="T2" fmla="*/ 0 w 6"/>
                <a:gd name="T3" fmla="*/ 0 h 11"/>
                <a:gd name="T4" fmla="*/ 4 w 6"/>
                <a:gd name="T5" fmla="*/ 7 h 11"/>
                <a:gd name="T6" fmla="*/ 6 w 6"/>
                <a:gd name="T7" fmla="*/ 11 h 11"/>
                <a:gd name="T8" fmla="*/ 6 w 6"/>
                <a:gd name="T9" fmla="*/ 11 h 11"/>
              </a:gdLst>
              <a:ahLst/>
              <a:cxnLst>
                <a:cxn ang="0">
                  <a:pos x="T0" y="T1"/>
                </a:cxn>
                <a:cxn ang="0">
                  <a:pos x="T2" y="T3"/>
                </a:cxn>
                <a:cxn ang="0">
                  <a:pos x="T4" y="T5"/>
                </a:cxn>
                <a:cxn ang="0">
                  <a:pos x="T6" y="T7"/>
                </a:cxn>
                <a:cxn ang="0">
                  <a:pos x="T8" y="T9"/>
                </a:cxn>
              </a:cxnLst>
              <a:rect l="0" t="0" r="r" b="b"/>
              <a:pathLst>
                <a:path w="6" h="11">
                  <a:moveTo>
                    <a:pt x="6" y="11"/>
                  </a:moveTo>
                  <a:cubicBezTo>
                    <a:pt x="5" y="10"/>
                    <a:pt x="1" y="2"/>
                    <a:pt x="0" y="0"/>
                  </a:cubicBezTo>
                  <a:cubicBezTo>
                    <a:pt x="4" y="7"/>
                    <a:pt x="4" y="7"/>
                    <a:pt x="4" y="7"/>
                  </a:cubicBezTo>
                  <a:cubicBezTo>
                    <a:pt x="6" y="11"/>
                    <a:pt x="6" y="11"/>
                    <a:pt x="6" y="11"/>
                  </a:cubicBezTo>
                  <a:cubicBezTo>
                    <a:pt x="6" y="11"/>
                    <a:pt x="6" y="11"/>
                    <a:pt x="6" y="11"/>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5" name="Freeform 2441">
              <a:extLst>
                <a:ext uri="{FF2B5EF4-FFF2-40B4-BE49-F238E27FC236}">
                  <a16:creationId xmlns:a16="http://schemas.microsoft.com/office/drawing/2014/main" id="{D58189D9-C83F-4FA4-9859-F4D1605B410B}"/>
                </a:ext>
              </a:extLst>
            </p:cNvPr>
            <p:cNvSpPr>
              <a:spLocks/>
            </p:cNvSpPr>
            <p:nvPr/>
          </p:nvSpPr>
          <p:spPr bwMode="auto">
            <a:xfrm>
              <a:off x="8515088" y="2465116"/>
              <a:ext cx="52656" cy="84569"/>
            </a:xfrm>
            <a:custGeom>
              <a:avLst/>
              <a:gdLst>
                <a:gd name="T0" fmla="*/ 5 w 7"/>
                <a:gd name="T1" fmla="*/ 6 h 11"/>
                <a:gd name="T2" fmla="*/ 7 w 7"/>
                <a:gd name="T3" fmla="*/ 11 h 11"/>
                <a:gd name="T4" fmla="*/ 0 w 7"/>
                <a:gd name="T5" fmla="*/ 0 h 11"/>
                <a:gd name="T6" fmla="*/ 0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5" y="7"/>
                    <a:pt x="7" y="10"/>
                    <a:pt x="7" y="11"/>
                  </a:cubicBezTo>
                  <a:cubicBezTo>
                    <a:pt x="6" y="10"/>
                    <a:pt x="0" y="1"/>
                    <a:pt x="0" y="0"/>
                  </a:cubicBezTo>
                  <a:cubicBezTo>
                    <a:pt x="0" y="0"/>
                    <a:pt x="0" y="0"/>
                    <a:pt x="0" y="0"/>
                  </a:cubicBezTo>
                  <a:cubicBezTo>
                    <a:pt x="1" y="1"/>
                    <a:pt x="3"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6" name="Freeform 2442">
              <a:extLst>
                <a:ext uri="{FF2B5EF4-FFF2-40B4-BE49-F238E27FC236}">
                  <a16:creationId xmlns:a16="http://schemas.microsoft.com/office/drawing/2014/main" id="{13B8C67B-89AB-490A-8067-F3FD367045E0}"/>
                </a:ext>
              </a:extLst>
            </p:cNvPr>
            <p:cNvSpPr>
              <a:spLocks/>
            </p:cNvSpPr>
            <p:nvPr/>
          </p:nvSpPr>
          <p:spPr bwMode="auto">
            <a:xfrm>
              <a:off x="8398606" y="2380547"/>
              <a:ext cx="70209" cy="78187"/>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8" y="9"/>
                    <a:pt x="9" y="10"/>
                    <a:pt x="8" y="10"/>
                  </a:cubicBezTo>
                  <a:cubicBezTo>
                    <a:pt x="6" y="10"/>
                    <a:pt x="0" y="1"/>
                    <a:pt x="1" y="0"/>
                  </a:cubicBezTo>
                  <a:cubicBezTo>
                    <a:pt x="2" y="0"/>
                    <a:pt x="2" y="0"/>
                    <a:pt x="2" y="0"/>
                  </a:cubicBezTo>
                  <a:cubicBezTo>
                    <a:pt x="3" y="1"/>
                    <a:pt x="5"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7" name="Freeform 2443">
              <a:extLst>
                <a:ext uri="{FF2B5EF4-FFF2-40B4-BE49-F238E27FC236}">
                  <a16:creationId xmlns:a16="http://schemas.microsoft.com/office/drawing/2014/main" id="{9AB58B04-FC2E-4BD2-B11C-CE6436E72DE9}"/>
                </a:ext>
              </a:extLst>
            </p:cNvPr>
            <p:cNvSpPr>
              <a:spLocks/>
            </p:cNvSpPr>
            <p:nvPr/>
          </p:nvSpPr>
          <p:spPr bwMode="auto">
            <a:xfrm>
              <a:off x="8291697" y="2243321"/>
              <a:ext cx="68613" cy="76591"/>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6" y="9"/>
                    <a:pt x="0" y="1"/>
                    <a:pt x="1" y="0"/>
                  </a:cubicBezTo>
                  <a:cubicBezTo>
                    <a:pt x="1" y="0"/>
                    <a:pt x="1" y="0"/>
                    <a:pt x="1" y="0"/>
                  </a:cubicBezTo>
                  <a:cubicBezTo>
                    <a:pt x="2" y="0"/>
                    <a:pt x="5"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8" name="Freeform 2444">
              <a:extLst>
                <a:ext uri="{FF2B5EF4-FFF2-40B4-BE49-F238E27FC236}">
                  <a16:creationId xmlns:a16="http://schemas.microsoft.com/office/drawing/2014/main" id="{FF537B71-534B-47F8-8F95-7A3CF7B012B8}"/>
                </a:ext>
              </a:extLst>
            </p:cNvPr>
            <p:cNvSpPr>
              <a:spLocks/>
            </p:cNvSpPr>
            <p:nvPr/>
          </p:nvSpPr>
          <p:spPr bwMode="auto">
            <a:xfrm>
              <a:off x="8114580" y="2158752"/>
              <a:ext cx="68613" cy="6861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8" y="9"/>
                  </a:cubicBezTo>
                  <a:cubicBezTo>
                    <a:pt x="5" y="8"/>
                    <a:pt x="0" y="1"/>
                    <a:pt x="1" y="0"/>
                  </a:cubicBezTo>
                  <a:cubicBezTo>
                    <a:pt x="1" y="0"/>
                    <a:pt x="1" y="0"/>
                    <a:pt x="1" y="0"/>
                  </a:cubicBezTo>
                  <a:cubicBezTo>
                    <a:pt x="3" y="0"/>
                    <a:pt x="6"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99" name="Freeform 2445">
              <a:extLst>
                <a:ext uri="{FF2B5EF4-FFF2-40B4-BE49-F238E27FC236}">
                  <a16:creationId xmlns:a16="http://schemas.microsoft.com/office/drawing/2014/main" id="{BA7E849E-2743-4E27-B010-A7C81841DAE0}"/>
                </a:ext>
              </a:extLst>
            </p:cNvPr>
            <p:cNvSpPr>
              <a:spLocks/>
            </p:cNvSpPr>
            <p:nvPr/>
          </p:nvSpPr>
          <p:spPr bwMode="auto">
            <a:xfrm>
              <a:off x="8045967" y="2042269"/>
              <a:ext cx="76591" cy="70209"/>
            </a:xfrm>
            <a:custGeom>
              <a:avLst/>
              <a:gdLst>
                <a:gd name="T0" fmla="*/ 8 w 10"/>
                <a:gd name="T1" fmla="*/ 6 h 9"/>
                <a:gd name="T2" fmla="*/ 9 w 10"/>
                <a:gd name="T3" fmla="*/ 9 h 9"/>
                <a:gd name="T4" fmla="*/ 1 w 10"/>
                <a:gd name="T5" fmla="*/ 0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9" y="8"/>
                    <a:pt x="10" y="9"/>
                    <a:pt x="9" y="9"/>
                  </a:cubicBezTo>
                  <a:cubicBezTo>
                    <a:pt x="6" y="9"/>
                    <a:pt x="0" y="1"/>
                    <a:pt x="1" y="0"/>
                  </a:cubicBezTo>
                  <a:cubicBezTo>
                    <a:pt x="1" y="0"/>
                    <a:pt x="1" y="0"/>
                    <a:pt x="2" y="0"/>
                  </a:cubicBezTo>
                  <a:cubicBezTo>
                    <a:pt x="3" y="1"/>
                    <a:pt x="6"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0" name="Freeform 2446">
              <a:extLst>
                <a:ext uri="{FF2B5EF4-FFF2-40B4-BE49-F238E27FC236}">
                  <a16:creationId xmlns:a16="http://schemas.microsoft.com/office/drawing/2014/main" id="{2E242196-F879-4307-85DE-4C2F1B378932}"/>
                </a:ext>
              </a:extLst>
            </p:cNvPr>
            <p:cNvSpPr>
              <a:spLocks/>
            </p:cNvSpPr>
            <p:nvPr/>
          </p:nvSpPr>
          <p:spPr bwMode="auto">
            <a:xfrm>
              <a:off x="7868850" y="1903448"/>
              <a:ext cx="84569" cy="62230"/>
            </a:xfrm>
            <a:custGeom>
              <a:avLst/>
              <a:gdLst>
                <a:gd name="T0" fmla="*/ 8 w 11"/>
                <a:gd name="T1" fmla="*/ 5 h 8"/>
                <a:gd name="T2" fmla="*/ 10 w 11"/>
                <a:gd name="T3" fmla="*/ 8 h 8"/>
                <a:gd name="T4" fmla="*/ 2 w 11"/>
                <a:gd name="T5" fmla="*/ 0 h 8"/>
                <a:gd name="T6" fmla="*/ 2 w 11"/>
                <a:gd name="T7" fmla="*/ 0 h 8"/>
                <a:gd name="T8" fmla="*/ 8 w 11"/>
                <a:gd name="T9" fmla="*/ 5 h 8"/>
              </a:gdLst>
              <a:ahLst/>
              <a:cxnLst>
                <a:cxn ang="0">
                  <a:pos x="T0" y="T1"/>
                </a:cxn>
                <a:cxn ang="0">
                  <a:pos x="T2" y="T3"/>
                </a:cxn>
                <a:cxn ang="0">
                  <a:pos x="T4" y="T5"/>
                </a:cxn>
                <a:cxn ang="0">
                  <a:pos x="T6" y="T7"/>
                </a:cxn>
                <a:cxn ang="0">
                  <a:pos x="T8" y="T9"/>
                </a:cxn>
              </a:cxnLst>
              <a:rect l="0" t="0" r="r" b="b"/>
              <a:pathLst>
                <a:path w="11" h="8">
                  <a:moveTo>
                    <a:pt x="8" y="5"/>
                  </a:moveTo>
                  <a:cubicBezTo>
                    <a:pt x="10" y="7"/>
                    <a:pt x="11" y="8"/>
                    <a:pt x="10" y="8"/>
                  </a:cubicBezTo>
                  <a:cubicBezTo>
                    <a:pt x="7" y="8"/>
                    <a:pt x="0" y="1"/>
                    <a:pt x="2" y="0"/>
                  </a:cubicBezTo>
                  <a:cubicBezTo>
                    <a:pt x="2" y="0"/>
                    <a:pt x="2" y="0"/>
                    <a:pt x="2" y="0"/>
                  </a:cubicBezTo>
                  <a:cubicBezTo>
                    <a:pt x="4" y="0"/>
                    <a:pt x="7"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1" name="Freeform 2447">
              <a:extLst>
                <a:ext uri="{FF2B5EF4-FFF2-40B4-BE49-F238E27FC236}">
                  <a16:creationId xmlns:a16="http://schemas.microsoft.com/office/drawing/2014/main" id="{8A3F2C6B-4511-4A71-924D-45B987BD7352}"/>
                </a:ext>
              </a:extLst>
            </p:cNvPr>
            <p:cNvSpPr>
              <a:spLocks/>
            </p:cNvSpPr>
            <p:nvPr/>
          </p:nvSpPr>
          <p:spPr bwMode="auto">
            <a:xfrm>
              <a:off x="7844916" y="1842813"/>
              <a:ext cx="78187" cy="60635"/>
            </a:xfrm>
            <a:custGeom>
              <a:avLst/>
              <a:gdLst>
                <a:gd name="T0" fmla="*/ 8 w 10"/>
                <a:gd name="T1" fmla="*/ 5 h 8"/>
                <a:gd name="T2" fmla="*/ 9 w 10"/>
                <a:gd name="T3" fmla="*/ 8 h 8"/>
                <a:gd name="T4" fmla="*/ 1 w 10"/>
                <a:gd name="T5" fmla="*/ 0 h 8"/>
                <a:gd name="T6" fmla="*/ 1 w 10"/>
                <a:gd name="T7" fmla="*/ 0 h 8"/>
                <a:gd name="T8" fmla="*/ 8 w 10"/>
                <a:gd name="T9" fmla="*/ 5 h 8"/>
              </a:gdLst>
              <a:ahLst/>
              <a:cxnLst>
                <a:cxn ang="0">
                  <a:pos x="T0" y="T1"/>
                </a:cxn>
                <a:cxn ang="0">
                  <a:pos x="T2" y="T3"/>
                </a:cxn>
                <a:cxn ang="0">
                  <a:pos x="T4" y="T5"/>
                </a:cxn>
                <a:cxn ang="0">
                  <a:pos x="T6" y="T7"/>
                </a:cxn>
                <a:cxn ang="0">
                  <a:pos x="T8" y="T9"/>
                </a:cxn>
              </a:cxnLst>
              <a:rect l="0" t="0" r="r" b="b"/>
              <a:pathLst>
                <a:path w="10" h="8">
                  <a:moveTo>
                    <a:pt x="8" y="5"/>
                  </a:moveTo>
                  <a:cubicBezTo>
                    <a:pt x="9" y="7"/>
                    <a:pt x="10" y="8"/>
                    <a:pt x="9" y="8"/>
                  </a:cubicBezTo>
                  <a:cubicBezTo>
                    <a:pt x="7" y="8"/>
                    <a:pt x="0" y="1"/>
                    <a:pt x="1" y="0"/>
                  </a:cubicBezTo>
                  <a:cubicBezTo>
                    <a:pt x="1" y="0"/>
                    <a:pt x="1" y="0"/>
                    <a:pt x="1" y="0"/>
                  </a:cubicBezTo>
                  <a:cubicBezTo>
                    <a:pt x="3" y="0"/>
                    <a:pt x="6"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2" name="Freeform 2448">
              <a:extLst>
                <a:ext uri="{FF2B5EF4-FFF2-40B4-BE49-F238E27FC236}">
                  <a16:creationId xmlns:a16="http://schemas.microsoft.com/office/drawing/2014/main" id="{358DB0BF-045C-4BE4-A1B6-F5961E561E2D}"/>
                </a:ext>
              </a:extLst>
            </p:cNvPr>
            <p:cNvSpPr>
              <a:spLocks/>
            </p:cNvSpPr>
            <p:nvPr/>
          </p:nvSpPr>
          <p:spPr bwMode="auto">
            <a:xfrm>
              <a:off x="7760346" y="1750266"/>
              <a:ext cx="78187" cy="62230"/>
            </a:xfrm>
            <a:custGeom>
              <a:avLst/>
              <a:gdLst>
                <a:gd name="T0" fmla="*/ 7 w 10"/>
                <a:gd name="T1" fmla="*/ 5 h 8"/>
                <a:gd name="T2" fmla="*/ 9 w 10"/>
                <a:gd name="T3" fmla="*/ 8 h 8"/>
                <a:gd name="T4" fmla="*/ 0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6"/>
                    <a:pt x="10" y="8"/>
                    <a:pt x="9" y="8"/>
                  </a:cubicBezTo>
                  <a:cubicBezTo>
                    <a:pt x="8" y="8"/>
                    <a:pt x="0" y="1"/>
                    <a:pt x="0" y="0"/>
                  </a:cubicBezTo>
                  <a:cubicBezTo>
                    <a:pt x="0" y="0"/>
                    <a:pt x="1" y="0"/>
                    <a:pt x="1" y="0"/>
                  </a:cubicBezTo>
                  <a:cubicBezTo>
                    <a:pt x="2" y="0"/>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3" name="Freeform 2449">
              <a:extLst>
                <a:ext uri="{FF2B5EF4-FFF2-40B4-BE49-F238E27FC236}">
                  <a16:creationId xmlns:a16="http://schemas.microsoft.com/office/drawing/2014/main" id="{B6B7E7B7-0C17-4E95-AA9D-AF7FF183EF41}"/>
                </a:ext>
              </a:extLst>
            </p:cNvPr>
            <p:cNvSpPr>
              <a:spLocks/>
            </p:cNvSpPr>
            <p:nvPr/>
          </p:nvSpPr>
          <p:spPr bwMode="auto">
            <a:xfrm>
              <a:off x="7037517" y="1343375"/>
              <a:ext cx="70209" cy="38296"/>
            </a:xfrm>
            <a:custGeom>
              <a:avLst/>
              <a:gdLst>
                <a:gd name="T0" fmla="*/ 7 w 9"/>
                <a:gd name="T1" fmla="*/ 3 h 5"/>
                <a:gd name="T2" fmla="*/ 9 w 9"/>
                <a:gd name="T3" fmla="*/ 4 h 5"/>
                <a:gd name="T4" fmla="*/ 0 w 9"/>
                <a:gd name="T5" fmla="*/ 0 h 5"/>
                <a:gd name="T6" fmla="*/ 0 w 9"/>
                <a:gd name="T7" fmla="*/ 0 h 5"/>
                <a:gd name="T8" fmla="*/ 7 w 9"/>
                <a:gd name="T9" fmla="*/ 3 h 5"/>
              </a:gdLst>
              <a:ahLst/>
              <a:cxnLst>
                <a:cxn ang="0">
                  <a:pos x="T0" y="T1"/>
                </a:cxn>
                <a:cxn ang="0">
                  <a:pos x="T2" y="T3"/>
                </a:cxn>
                <a:cxn ang="0">
                  <a:pos x="T4" y="T5"/>
                </a:cxn>
                <a:cxn ang="0">
                  <a:pos x="T6" y="T7"/>
                </a:cxn>
                <a:cxn ang="0">
                  <a:pos x="T8" y="T9"/>
                </a:cxn>
              </a:cxnLst>
              <a:rect l="0" t="0" r="r" b="b"/>
              <a:pathLst>
                <a:path w="9" h="5">
                  <a:moveTo>
                    <a:pt x="7" y="3"/>
                  </a:moveTo>
                  <a:cubicBezTo>
                    <a:pt x="8" y="3"/>
                    <a:pt x="9" y="4"/>
                    <a:pt x="9" y="4"/>
                  </a:cubicBezTo>
                  <a:cubicBezTo>
                    <a:pt x="9" y="5"/>
                    <a:pt x="0" y="1"/>
                    <a:pt x="0" y="0"/>
                  </a:cubicBezTo>
                  <a:cubicBezTo>
                    <a:pt x="0" y="0"/>
                    <a:pt x="0" y="0"/>
                    <a:pt x="0" y="0"/>
                  </a:cubicBezTo>
                  <a:cubicBezTo>
                    <a:pt x="1" y="0"/>
                    <a:pt x="4" y="1"/>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4" name="Freeform 2450">
              <a:extLst>
                <a:ext uri="{FF2B5EF4-FFF2-40B4-BE49-F238E27FC236}">
                  <a16:creationId xmlns:a16="http://schemas.microsoft.com/office/drawing/2014/main" id="{A9EBA410-0CA6-4F3B-96F3-07A80A7C26DD}"/>
                </a:ext>
              </a:extLst>
            </p:cNvPr>
            <p:cNvSpPr>
              <a:spLocks/>
            </p:cNvSpPr>
            <p:nvPr/>
          </p:nvSpPr>
          <p:spPr bwMode="auto">
            <a:xfrm>
              <a:off x="7107726" y="1365714"/>
              <a:ext cx="76591" cy="38296"/>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4"/>
                    <a:pt x="10" y="5"/>
                  </a:cubicBezTo>
                  <a:cubicBezTo>
                    <a:pt x="10" y="5"/>
                    <a:pt x="1" y="1"/>
                    <a:pt x="0" y="0"/>
                  </a:cubicBezTo>
                  <a:cubicBezTo>
                    <a:pt x="0" y="0"/>
                    <a:pt x="0" y="0"/>
                    <a:pt x="1" y="0"/>
                  </a:cubicBezTo>
                  <a:cubicBezTo>
                    <a:pt x="2" y="0"/>
                    <a:pt x="5" y="1"/>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5" name="Freeform 2451">
              <a:extLst>
                <a:ext uri="{FF2B5EF4-FFF2-40B4-BE49-F238E27FC236}">
                  <a16:creationId xmlns:a16="http://schemas.microsoft.com/office/drawing/2014/main" id="{9AEA1FA7-4588-44D4-B42C-6061D251728B}"/>
                </a:ext>
              </a:extLst>
            </p:cNvPr>
            <p:cNvSpPr>
              <a:spLocks/>
            </p:cNvSpPr>
            <p:nvPr/>
          </p:nvSpPr>
          <p:spPr bwMode="auto">
            <a:xfrm>
              <a:off x="7222612" y="1427944"/>
              <a:ext cx="76591" cy="44678"/>
            </a:xfrm>
            <a:custGeom>
              <a:avLst/>
              <a:gdLst>
                <a:gd name="T0" fmla="*/ 7 w 10"/>
                <a:gd name="T1" fmla="*/ 3 h 6"/>
                <a:gd name="T2" fmla="*/ 10 w 10"/>
                <a:gd name="T3" fmla="*/ 5 h 6"/>
                <a:gd name="T4" fmla="*/ 0 w 10"/>
                <a:gd name="T5" fmla="*/ 0 h 6"/>
                <a:gd name="T6" fmla="*/ 1 w 10"/>
                <a:gd name="T7" fmla="*/ 0 h 6"/>
                <a:gd name="T8" fmla="*/ 7 w 10"/>
                <a:gd name="T9" fmla="*/ 3 h 6"/>
              </a:gdLst>
              <a:ahLst/>
              <a:cxnLst>
                <a:cxn ang="0">
                  <a:pos x="T0" y="T1"/>
                </a:cxn>
                <a:cxn ang="0">
                  <a:pos x="T2" y="T3"/>
                </a:cxn>
                <a:cxn ang="0">
                  <a:pos x="T4" y="T5"/>
                </a:cxn>
                <a:cxn ang="0">
                  <a:pos x="T6" y="T7"/>
                </a:cxn>
                <a:cxn ang="0">
                  <a:pos x="T8" y="T9"/>
                </a:cxn>
              </a:cxnLst>
              <a:rect l="0" t="0" r="r" b="b"/>
              <a:pathLst>
                <a:path w="10" h="6">
                  <a:moveTo>
                    <a:pt x="7" y="3"/>
                  </a:moveTo>
                  <a:cubicBezTo>
                    <a:pt x="8" y="4"/>
                    <a:pt x="10" y="5"/>
                    <a:pt x="10" y="5"/>
                  </a:cubicBezTo>
                  <a:cubicBezTo>
                    <a:pt x="9" y="6"/>
                    <a:pt x="0" y="1"/>
                    <a:pt x="0" y="0"/>
                  </a:cubicBezTo>
                  <a:cubicBezTo>
                    <a:pt x="0" y="0"/>
                    <a:pt x="0" y="0"/>
                    <a:pt x="1" y="0"/>
                  </a:cubicBezTo>
                  <a:cubicBezTo>
                    <a:pt x="2" y="0"/>
                    <a:pt x="5" y="2"/>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6" name="Freeform 2452">
              <a:extLst>
                <a:ext uri="{FF2B5EF4-FFF2-40B4-BE49-F238E27FC236}">
                  <a16:creationId xmlns:a16="http://schemas.microsoft.com/office/drawing/2014/main" id="{12944280-6259-4F76-845D-8872F8201174}"/>
                </a:ext>
              </a:extLst>
            </p:cNvPr>
            <p:cNvSpPr>
              <a:spLocks/>
            </p:cNvSpPr>
            <p:nvPr/>
          </p:nvSpPr>
          <p:spPr bwMode="auto">
            <a:xfrm>
              <a:off x="7200273" y="1396031"/>
              <a:ext cx="76591" cy="46274"/>
            </a:xfrm>
            <a:custGeom>
              <a:avLst/>
              <a:gdLst>
                <a:gd name="T0" fmla="*/ 7 w 10"/>
                <a:gd name="T1" fmla="*/ 4 h 6"/>
                <a:gd name="T2" fmla="*/ 10 w 10"/>
                <a:gd name="T3" fmla="*/ 6 h 6"/>
                <a:gd name="T4" fmla="*/ 0 w 10"/>
                <a:gd name="T5" fmla="*/ 1 h 6"/>
                <a:gd name="T6" fmla="*/ 1 w 10"/>
                <a:gd name="T7" fmla="*/ 1 h 6"/>
                <a:gd name="T8" fmla="*/ 7 w 10"/>
                <a:gd name="T9" fmla="*/ 4 h 6"/>
              </a:gdLst>
              <a:ahLst/>
              <a:cxnLst>
                <a:cxn ang="0">
                  <a:pos x="T0" y="T1"/>
                </a:cxn>
                <a:cxn ang="0">
                  <a:pos x="T2" y="T3"/>
                </a:cxn>
                <a:cxn ang="0">
                  <a:pos x="T4" y="T5"/>
                </a:cxn>
                <a:cxn ang="0">
                  <a:pos x="T6" y="T7"/>
                </a:cxn>
                <a:cxn ang="0">
                  <a:pos x="T8" y="T9"/>
                </a:cxn>
              </a:cxnLst>
              <a:rect l="0" t="0" r="r" b="b"/>
              <a:pathLst>
                <a:path w="10" h="6">
                  <a:moveTo>
                    <a:pt x="7" y="4"/>
                  </a:moveTo>
                  <a:cubicBezTo>
                    <a:pt x="8" y="4"/>
                    <a:pt x="10" y="5"/>
                    <a:pt x="10" y="6"/>
                  </a:cubicBezTo>
                  <a:cubicBezTo>
                    <a:pt x="10" y="6"/>
                    <a:pt x="1" y="1"/>
                    <a:pt x="0" y="1"/>
                  </a:cubicBezTo>
                  <a:cubicBezTo>
                    <a:pt x="0" y="1"/>
                    <a:pt x="0" y="0"/>
                    <a:pt x="1" y="1"/>
                  </a:cubicBezTo>
                  <a:cubicBezTo>
                    <a:pt x="2" y="1"/>
                    <a:pt x="5" y="2"/>
                    <a:pt x="7"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7" name="Freeform 2453">
              <a:extLst>
                <a:ext uri="{FF2B5EF4-FFF2-40B4-BE49-F238E27FC236}">
                  <a16:creationId xmlns:a16="http://schemas.microsoft.com/office/drawing/2014/main" id="{BD965AAD-59CD-412A-B5F2-C44C5CDDEDBD}"/>
                </a:ext>
              </a:extLst>
            </p:cNvPr>
            <p:cNvSpPr>
              <a:spLocks/>
            </p:cNvSpPr>
            <p:nvPr/>
          </p:nvSpPr>
          <p:spPr bwMode="auto">
            <a:xfrm>
              <a:off x="7083791" y="1343375"/>
              <a:ext cx="76591" cy="38296"/>
            </a:xfrm>
            <a:custGeom>
              <a:avLst/>
              <a:gdLst>
                <a:gd name="T0" fmla="*/ 6 w 10"/>
                <a:gd name="T1" fmla="*/ 2 h 5"/>
                <a:gd name="T2" fmla="*/ 10 w 10"/>
                <a:gd name="T3" fmla="*/ 4 h 5"/>
                <a:gd name="T4" fmla="*/ 0 w 10"/>
                <a:gd name="T5" fmla="*/ 0 h 5"/>
                <a:gd name="T6" fmla="*/ 0 w 10"/>
                <a:gd name="T7" fmla="*/ 0 h 5"/>
                <a:gd name="T8" fmla="*/ 6 w 10"/>
                <a:gd name="T9" fmla="*/ 2 h 5"/>
              </a:gdLst>
              <a:ahLst/>
              <a:cxnLst>
                <a:cxn ang="0">
                  <a:pos x="T0" y="T1"/>
                </a:cxn>
                <a:cxn ang="0">
                  <a:pos x="T2" y="T3"/>
                </a:cxn>
                <a:cxn ang="0">
                  <a:pos x="T4" y="T5"/>
                </a:cxn>
                <a:cxn ang="0">
                  <a:pos x="T6" y="T7"/>
                </a:cxn>
                <a:cxn ang="0">
                  <a:pos x="T8" y="T9"/>
                </a:cxn>
              </a:cxnLst>
              <a:rect l="0" t="0" r="r" b="b"/>
              <a:pathLst>
                <a:path w="10" h="5">
                  <a:moveTo>
                    <a:pt x="6" y="2"/>
                  </a:moveTo>
                  <a:cubicBezTo>
                    <a:pt x="7" y="3"/>
                    <a:pt x="9" y="4"/>
                    <a:pt x="10" y="4"/>
                  </a:cubicBezTo>
                  <a:cubicBezTo>
                    <a:pt x="9" y="5"/>
                    <a:pt x="0" y="0"/>
                    <a:pt x="0" y="0"/>
                  </a:cubicBezTo>
                  <a:cubicBezTo>
                    <a:pt x="0" y="0"/>
                    <a:pt x="0" y="0"/>
                    <a:pt x="0" y="0"/>
                  </a:cubicBezTo>
                  <a:cubicBezTo>
                    <a:pt x="1" y="0"/>
                    <a:pt x="4" y="1"/>
                    <a:pt x="6"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8" name="Freeform 2454">
              <a:extLst>
                <a:ext uri="{FF2B5EF4-FFF2-40B4-BE49-F238E27FC236}">
                  <a16:creationId xmlns:a16="http://schemas.microsoft.com/office/drawing/2014/main" id="{94A4041B-7993-48FF-A1DF-481A6D357755}"/>
                </a:ext>
              </a:extLst>
            </p:cNvPr>
            <p:cNvSpPr>
              <a:spLocks/>
            </p:cNvSpPr>
            <p:nvPr/>
          </p:nvSpPr>
          <p:spPr bwMode="auto">
            <a:xfrm>
              <a:off x="7153999" y="1365714"/>
              <a:ext cx="76591" cy="30317"/>
            </a:xfrm>
            <a:custGeom>
              <a:avLst/>
              <a:gdLst>
                <a:gd name="T0" fmla="*/ 7 w 10"/>
                <a:gd name="T1" fmla="*/ 2 h 4"/>
                <a:gd name="T2" fmla="*/ 10 w 10"/>
                <a:gd name="T3" fmla="*/ 4 h 4"/>
                <a:gd name="T4" fmla="*/ 0 w 10"/>
                <a:gd name="T5" fmla="*/ 0 h 4"/>
                <a:gd name="T6" fmla="*/ 0 w 10"/>
                <a:gd name="T7" fmla="*/ 0 h 4"/>
                <a:gd name="T8" fmla="*/ 7 w 10"/>
                <a:gd name="T9" fmla="*/ 2 h 4"/>
              </a:gdLst>
              <a:ahLst/>
              <a:cxnLst>
                <a:cxn ang="0">
                  <a:pos x="T0" y="T1"/>
                </a:cxn>
                <a:cxn ang="0">
                  <a:pos x="T2" y="T3"/>
                </a:cxn>
                <a:cxn ang="0">
                  <a:pos x="T4" y="T5"/>
                </a:cxn>
                <a:cxn ang="0">
                  <a:pos x="T6" y="T7"/>
                </a:cxn>
                <a:cxn ang="0">
                  <a:pos x="T8" y="T9"/>
                </a:cxn>
              </a:cxnLst>
              <a:rect l="0" t="0" r="r" b="b"/>
              <a:pathLst>
                <a:path w="10" h="4">
                  <a:moveTo>
                    <a:pt x="7" y="2"/>
                  </a:moveTo>
                  <a:cubicBezTo>
                    <a:pt x="8" y="3"/>
                    <a:pt x="10" y="4"/>
                    <a:pt x="10" y="4"/>
                  </a:cubicBezTo>
                  <a:cubicBezTo>
                    <a:pt x="9" y="4"/>
                    <a:pt x="0" y="0"/>
                    <a:pt x="0" y="0"/>
                  </a:cubicBezTo>
                  <a:cubicBezTo>
                    <a:pt x="0" y="0"/>
                    <a:pt x="0" y="0"/>
                    <a:pt x="0" y="0"/>
                  </a:cubicBezTo>
                  <a:cubicBezTo>
                    <a:pt x="1" y="0"/>
                    <a:pt x="4" y="1"/>
                    <a:pt x="7" y="2"/>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09" name="Freeform 2455">
              <a:extLst>
                <a:ext uri="{FF2B5EF4-FFF2-40B4-BE49-F238E27FC236}">
                  <a16:creationId xmlns:a16="http://schemas.microsoft.com/office/drawing/2014/main" id="{CDDE44C2-1609-4D89-BFA1-B62FB6B3ABEA}"/>
                </a:ext>
              </a:extLst>
            </p:cNvPr>
            <p:cNvSpPr>
              <a:spLocks/>
            </p:cNvSpPr>
            <p:nvPr/>
          </p:nvSpPr>
          <p:spPr bwMode="auto">
            <a:xfrm>
              <a:off x="7268886" y="1427944"/>
              <a:ext cx="76591" cy="38296"/>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5"/>
                    <a:pt x="10" y="5"/>
                  </a:cubicBezTo>
                  <a:cubicBezTo>
                    <a:pt x="10" y="5"/>
                    <a:pt x="1" y="1"/>
                    <a:pt x="0" y="0"/>
                  </a:cubicBezTo>
                  <a:cubicBezTo>
                    <a:pt x="0" y="0"/>
                    <a:pt x="0" y="0"/>
                    <a:pt x="1" y="0"/>
                  </a:cubicBezTo>
                  <a:cubicBezTo>
                    <a:pt x="2" y="0"/>
                    <a:pt x="5" y="1"/>
                    <a:pt x="7"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0" name="Freeform 2456">
              <a:extLst>
                <a:ext uri="{FF2B5EF4-FFF2-40B4-BE49-F238E27FC236}">
                  <a16:creationId xmlns:a16="http://schemas.microsoft.com/office/drawing/2014/main" id="{1808A77E-E2C3-4D09-8485-2D6126C2A374}"/>
                </a:ext>
              </a:extLst>
            </p:cNvPr>
            <p:cNvSpPr>
              <a:spLocks/>
            </p:cNvSpPr>
            <p:nvPr/>
          </p:nvSpPr>
          <p:spPr bwMode="auto">
            <a:xfrm>
              <a:off x="7760346" y="1804518"/>
              <a:ext cx="84569" cy="60635"/>
            </a:xfrm>
            <a:custGeom>
              <a:avLst/>
              <a:gdLst>
                <a:gd name="T0" fmla="*/ 8 w 11"/>
                <a:gd name="T1" fmla="*/ 4 h 8"/>
                <a:gd name="T2" fmla="*/ 10 w 11"/>
                <a:gd name="T3" fmla="*/ 8 h 8"/>
                <a:gd name="T4" fmla="*/ 1 w 11"/>
                <a:gd name="T5" fmla="*/ 0 h 8"/>
                <a:gd name="T6" fmla="*/ 2 w 11"/>
                <a:gd name="T7" fmla="*/ 0 h 8"/>
                <a:gd name="T8" fmla="*/ 8 w 11"/>
                <a:gd name="T9" fmla="*/ 4 h 8"/>
              </a:gdLst>
              <a:ahLst/>
              <a:cxnLst>
                <a:cxn ang="0">
                  <a:pos x="T0" y="T1"/>
                </a:cxn>
                <a:cxn ang="0">
                  <a:pos x="T2" y="T3"/>
                </a:cxn>
                <a:cxn ang="0">
                  <a:pos x="T4" y="T5"/>
                </a:cxn>
                <a:cxn ang="0">
                  <a:pos x="T6" y="T7"/>
                </a:cxn>
                <a:cxn ang="0">
                  <a:pos x="T8" y="T9"/>
                </a:cxn>
              </a:cxnLst>
              <a:rect l="0" t="0" r="r" b="b"/>
              <a:pathLst>
                <a:path w="11" h="8">
                  <a:moveTo>
                    <a:pt x="8" y="4"/>
                  </a:moveTo>
                  <a:cubicBezTo>
                    <a:pt x="10" y="6"/>
                    <a:pt x="11" y="8"/>
                    <a:pt x="10" y="8"/>
                  </a:cubicBezTo>
                  <a:cubicBezTo>
                    <a:pt x="8" y="8"/>
                    <a:pt x="0" y="1"/>
                    <a:pt x="1" y="0"/>
                  </a:cubicBezTo>
                  <a:cubicBezTo>
                    <a:pt x="1" y="0"/>
                    <a:pt x="2" y="0"/>
                    <a:pt x="2" y="0"/>
                  </a:cubicBezTo>
                  <a:cubicBezTo>
                    <a:pt x="3" y="0"/>
                    <a:pt x="6" y="2"/>
                    <a:pt x="8" y="4"/>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1" name="Freeform 2457">
              <a:extLst>
                <a:ext uri="{FF2B5EF4-FFF2-40B4-BE49-F238E27FC236}">
                  <a16:creationId xmlns:a16="http://schemas.microsoft.com/office/drawing/2014/main" id="{22A0CA86-E3C4-47E8-BEA2-6DD1C18F5F56}"/>
                </a:ext>
              </a:extLst>
            </p:cNvPr>
            <p:cNvSpPr>
              <a:spLocks/>
            </p:cNvSpPr>
            <p:nvPr/>
          </p:nvSpPr>
          <p:spPr bwMode="auto">
            <a:xfrm>
              <a:off x="7792259" y="1865152"/>
              <a:ext cx="76591" cy="70209"/>
            </a:xfrm>
            <a:custGeom>
              <a:avLst/>
              <a:gdLst>
                <a:gd name="T0" fmla="*/ 8 w 10"/>
                <a:gd name="T1" fmla="*/ 5 h 9"/>
                <a:gd name="T2" fmla="*/ 9 w 10"/>
                <a:gd name="T3" fmla="*/ 8 h 9"/>
                <a:gd name="T4" fmla="*/ 1 w 10"/>
                <a:gd name="T5" fmla="*/ 0 h 9"/>
                <a:gd name="T6" fmla="*/ 2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10" y="7"/>
                    <a:pt x="10" y="9"/>
                    <a:pt x="9" y="8"/>
                  </a:cubicBezTo>
                  <a:cubicBezTo>
                    <a:pt x="7" y="8"/>
                    <a:pt x="0" y="2"/>
                    <a:pt x="1" y="0"/>
                  </a:cubicBezTo>
                  <a:cubicBezTo>
                    <a:pt x="1" y="0"/>
                    <a:pt x="1" y="0"/>
                    <a:pt x="2" y="0"/>
                  </a:cubicBezTo>
                  <a:cubicBezTo>
                    <a:pt x="3" y="1"/>
                    <a:pt x="6"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2" name="Freeform 2458">
              <a:extLst>
                <a:ext uri="{FF2B5EF4-FFF2-40B4-BE49-F238E27FC236}">
                  <a16:creationId xmlns:a16="http://schemas.microsoft.com/office/drawing/2014/main" id="{9BE8570E-6B21-408B-8B23-A933CDDCCB34}"/>
                </a:ext>
              </a:extLst>
            </p:cNvPr>
            <p:cNvSpPr>
              <a:spLocks/>
            </p:cNvSpPr>
            <p:nvPr/>
          </p:nvSpPr>
          <p:spPr bwMode="auto">
            <a:xfrm>
              <a:off x="7899168" y="1973656"/>
              <a:ext cx="76591" cy="68613"/>
            </a:xfrm>
            <a:custGeom>
              <a:avLst/>
              <a:gdLst>
                <a:gd name="T0" fmla="*/ 8 w 10"/>
                <a:gd name="T1" fmla="*/ 6 h 9"/>
                <a:gd name="T2" fmla="*/ 9 w 10"/>
                <a:gd name="T3" fmla="*/ 9 h 9"/>
                <a:gd name="T4" fmla="*/ 1 w 10"/>
                <a:gd name="T5" fmla="*/ 1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10" y="8"/>
                    <a:pt x="10" y="9"/>
                    <a:pt x="9" y="9"/>
                  </a:cubicBezTo>
                  <a:cubicBezTo>
                    <a:pt x="6" y="9"/>
                    <a:pt x="0" y="2"/>
                    <a:pt x="1" y="1"/>
                  </a:cubicBezTo>
                  <a:cubicBezTo>
                    <a:pt x="1" y="0"/>
                    <a:pt x="2" y="0"/>
                    <a:pt x="2" y="0"/>
                  </a:cubicBezTo>
                  <a:cubicBezTo>
                    <a:pt x="3" y="1"/>
                    <a:pt x="6" y="3"/>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3" name="Freeform 2459">
              <a:extLst>
                <a:ext uri="{FF2B5EF4-FFF2-40B4-BE49-F238E27FC236}">
                  <a16:creationId xmlns:a16="http://schemas.microsoft.com/office/drawing/2014/main" id="{5376BD4C-8E87-43B5-B786-68C8ECB93F43}"/>
                </a:ext>
              </a:extLst>
            </p:cNvPr>
            <p:cNvSpPr>
              <a:spLocks/>
            </p:cNvSpPr>
            <p:nvPr/>
          </p:nvSpPr>
          <p:spPr bwMode="auto">
            <a:xfrm>
              <a:off x="7792259" y="1927383"/>
              <a:ext cx="84569" cy="60635"/>
            </a:xfrm>
            <a:custGeom>
              <a:avLst/>
              <a:gdLst>
                <a:gd name="T0" fmla="*/ 9 w 11"/>
                <a:gd name="T1" fmla="*/ 5 h 8"/>
                <a:gd name="T2" fmla="*/ 9 w 11"/>
                <a:gd name="T3" fmla="*/ 8 h 8"/>
                <a:gd name="T4" fmla="*/ 2 w 11"/>
                <a:gd name="T5" fmla="*/ 0 h 8"/>
                <a:gd name="T6" fmla="*/ 2 w 11"/>
                <a:gd name="T7" fmla="*/ 0 h 8"/>
                <a:gd name="T8" fmla="*/ 9 w 11"/>
                <a:gd name="T9" fmla="*/ 5 h 8"/>
              </a:gdLst>
              <a:ahLst/>
              <a:cxnLst>
                <a:cxn ang="0">
                  <a:pos x="T0" y="T1"/>
                </a:cxn>
                <a:cxn ang="0">
                  <a:pos x="T2" y="T3"/>
                </a:cxn>
                <a:cxn ang="0">
                  <a:pos x="T4" y="T5"/>
                </a:cxn>
                <a:cxn ang="0">
                  <a:pos x="T6" y="T7"/>
                </a:cxn>
                <a:cxn ang="0">
                  <a:pos x="T8" y="T9"/>
                </a:cxn>
              </a:cxnLst>
              <a:rect l="0" t="0" r="r" b="b"/>
              <a:pathLst>
                <a:path w="11" h="8">
                  <a:moveTo>
                    <a:pt x="9" y="5"/>
                  </a:moveTo>
                  <a:cubicBezTo>
                    <a:pt x="10" y="7"/>
                    <a:pt x="11" y="8"/>
                    <a:pt x="9" y="8"/>
                  </a:cubicBezTo>
                  <a:cubicBezTo>
                    <a:pt x="6" y="8"/>
                    <a:pt x="0" y="1"/>
                    <a:pt x="2" y="0"/>
                  </a:cubicBezTo>
                  <a:cubicBezTo>
                    <a:pt x="2" y="0"/>
                    <a:pt x="2" y="0"/>
                    <a:pt x="2" y="0"/>
                  </a:cubicBezTo>
                  <a:cubicBezTo>
                    <a:pt x="4" y="0"/>
                    <a:pt x="7"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4" name="Freeform 2460">
              <a:extLst>
                <a:ext uri="{FF2B5EF4-FFF2-40B4-BE49-F238E27FC236}">
                  <a16:creationId xmlns:a16="http://schemas.microsoft.com/office/drawing/2014/main" id="{F87F78C3-C0F8-4A2C-B956-5A87CE620D24}"/>
                </a:ext>
              </a:extLst>
            </p:cNvPr>
            <p:cNvSpPr>
              <a:spLocks/>
            </p:cNvSpPr>
            <p:nvPr/>
          </p:nvSpPr>
          <p:spPr bwMode="auto">
            <a:xfrm>
              <a:off x="7945441" y="2074182"/>
              <a:ext cx="84569" cy="6861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7"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5" name="Freeform 2461">
              <a:extLst>
                <a:ext uri="{FF2B5EF4-FFF2-40B4-BE49-F238E27FC236}">
                  <a16:creationId xmlns:a16="http://schemas.microsoft.com/office/drawing/2014/main" id="{6876C63E-4445-4281-AD88-8E2B8D76845D}"/>
                </a:ext>
              </a:extLst>
            </p:cNvPr>
            <p:cNvSpPr>
              <a:spLocks/>
            </p:cNvSpPr>
            <p:nvPr/>
          </p:nvSpPr>
          <p:spPr bwMode="auto">
            <a:xfrm>
              <a:off x="7844916" y="2019930"/>
              <a:ext cx="84569" cy="6861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8" y="3"/>
                    <a:pt x="9"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6" name="Freeform 2462">
              <a:extLst>
                <a:ext uri="{FF2B5EF4-FFF2-40B4-BE49-F238E27FC236}">
                  <a16:creationId xmlns:a16="http://schemas.microsoft.com/office/drawing/2014/main" id="{A7941392-283B-4C1B-9839-1C9BE87C0722}"/>
                </a:ext>
              </a:extLst>
            </p:cNvPr>
            <p:cNvSpPr>
              <a:spLocks/>
            </p:cNvSpPr>
            <p:nvPr/>
          </p:nvSpPr>
          <p:spPr bwMode="auto">
            <a:xfrm>
              <a:off x="7814598" y="2066204"/>
              <a:ext cx="84569" cy="76591"/>
            </a:xfrm>
            <a:custGeom>
              <a:avLst/>
              <a:gdLst>
                <a:gd name="T0" fmla="*/ 10 w 11"/>
                <a:gd name="T1" fmla="*/ 6 h 10"/>
                <a:gd name="T2" fmla="*/ 9 w 11"/>
                <a:gd name="T3" fmla="*/ 9 h 10"/>
                <a:gd name="T4" fmla="*/ 2 w 11"/>
                <a:gd name="T5" fmla="*/ 1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1" y="10"/>
                    <a:pt x="9" y="9"/>
                  </a:cubicBezTo>
                  <a:cubicBezTo>
                    <a:pt x="5" y="8"/>
                    <a:pt x="0" y="2"/>
                    <a:pt x="2" y="1"/>
                  </a:cubicBezTo>
                  <a:cubicBezTo>
                    <a:pt x="3" y="0"/>
                    <a:pt x="3" y="0"/>
                    <a:pt x="3" y="0"/>
                  </a:cubicBezTo>
                  <a:cubicBezTo>
                    <a:pt x="5" y="1"/>
                    <a:pt x="8"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7" name="Freeform 2463">
              <a:extLst>
                <a:ext uri="{FF2B5EF4-FFF2-40B4-BE49-F238E27FC236}">
                  <a16:creationId xmlns:a16="http://schemas.microsoft.com/office/drawing/2014/main" id="{69CEE68A-74D9-49D6-A9A6-B772F6CFB8E3}"/>
                </a:ext>
              </a:extLst>
            </p:cNvPr>
            <p:cNvSpPr>
              <a:spLocks/>
            </p:cNvSpPr>
            <p:nvPr/>
          </p:nvSpPr>
          <p:spPr bwMode="auto">
            <a:xfrm>
              <a:off x="7760346" y="2096521"/>
              <a:ext cx="84569" cy="76591"/>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2"/>
                    <a:pt x="2" y="0"/>
                  </a:cubicBezTo>
                  <a:cubicBezTo>
                    <a:pt x="3" y="0"/>
                    <a:pt x="3" y="0"/>
                    <a:pt x="3" y="0"/>
                  </a:cubicBezTo>
                  <a:cubicBezTo>
                    <a:pt x="6" y="1"/>
                    <a:pt x="8"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8" name="Freeform 2464">
              <a:extLst>
                <a:ext uri="{FF2B5EF4-FFF2-40B4-BE49-F238E27FC236}">
                  <a16:creationId xmlns:a16="http://schemas.microsoft.com/office/drawing/2014/main" id="{DFF15755-C3D4-4476-B7B6-244CFC445E1A}"/>
                </a:ext>
              </a:extLst>
            </p:cNvPr>
            <p:cNvSpPr>
              <a:spLocks/>
            </p:cNvSpPr>
            <p:nvPr/>
          </p:nvSpPr>
          <p:spPr bwMode="auto">
            <a:xfrm>
              <a:off x="7822576" y="2211408"/>
              <a:ext cx="84569" cy="78187"/>
            </a:xfrm>
            <a:custGeom>
              <a:avLst/>
              <a:gdLst>
                <a:gd name="T0" fmla="*/ 10 w 11"/>
                <a:gd name="T1" fmla="*/ 5 h 10"/>
                <a:gd name="T2" fmla="*/ 8 w 11"/>
                <a:gd name="T3" fmla="*/ 9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10" y="10"/>
                    <a:pt x="8" y="9"/>
                  </a:cubicBezTo>
                  <a:cubicBezTo>
                    <a:pt x="4" y="8"/>
                    <a:pt x="0" y="1"/>
                    <a:pt x="3" y="0"/>
                  </a:cubicBezTo>
                  <a:cubicBezTo>
                    <a:pt x="3" y="0"/>
                    <a:pt x="3" y="0"/>
                    <a:pt x="4" y="0"/>
                  </a:cubicBezTo>
                  <a:cubicBezTo>
                    <a:pt x="6" y="0"/>
                    <a:pt x="9" y="3"/>
                    <a:pt x="10"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19" name="Freeform 2465">
              <a:extLst>
                <a:ext uri="{FF2B5EF4-FFF2-40B4-BE49-F238E27FC236}">
                  <a16:creationId xmlns:a16="http://schemas.microsoft.com/office/drawing/2014/main" id="{F0AB2B9D-7040-4772-A5A6-A3C6B099D748}"/>
                </a:ext>
              </a:extLst>
            </p:cNvPr>
            <p:cNvSpPr>
              <a:spLocks/>
            </p:cNvSpPr>
            <p:nvPr/>
          </p:nvSpPr>
          <p:spPr bwMode="auto">
            <a:xfrm>
              <a:off x="7891189" y="2197047"/>
              <a:ext cx="84569" cy="76591"/>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1"/>
                    <a:pt x="2" y="0"/>
                  </a:cubicBezTo>
                  <a:cubicBezTo>
                    <a:pt x="3" y="0"/>
                    <a:pt x="3" y="0"/>
                    <a:pt x="3" y="0"/>
                  </a:cubicBezTo>
                  <a:cubicBezTo>
                    <a:pt x="5" y="0"/>
                    <a:pt x="8"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0" name="Freeform 2466">
              <a:extLst>
                <a:ext uri="{FF2B5EF4-FFF2-40B4-BE49-F238E27FC236}">
                  <a16:creationId xmlns:a16="http://schemas.microsoft.com/office/drawing/2014/main" id="{DF3462D7-5559-47F0-9B8A-67D80C1D275C}"/>
                </a:ext>
              </a:extLst>
            </p:cNvPr>
            <p:cNvSpPr>
              <a:spLocks/>
            </p:cNvSpPr>
            <p:nvPr/>
          </p:nvSpPr>
          <p:spPr bwMode="auto">
            <a:xfrm>
              <a:off x="7923102" y="2126839"/>
              <a:ext cx="76591" cy="76591"/>
            </a:xfrm>
            <a:custGeom>
              <a:avLst/>
              <a:gdLst>
                <a:gd name="T0" fmla="*/ 9 w 10"/>
                <a:gd name="T1" fmla="*/ 6 h 10"/>
                <a:gd name="T2" fmla="*/ 8 w 10"/>
                <a:gd name="T3" fmla="*/ 10 h 10"/>
                <a:gd name="T4" fmla="*/ 2 w 10"/>
                <a:gd name="T5" fmla="*/ 1 h 10"/>
                <a:gd name="T6" fmla="*/ 3 w 10"/>
                <a:gd name="T7" fmla="*/ 1 h 10"/>
                <a:gd name="T8" fmla="*/ 9 w 10"/>
                <a:gd name="T9" fmla="*/ 6 h 10"/>
              </a:gdLst>
              <a:ahLst/>
              <a:cxnLst>
                <a:cxn ang="0">
                  <a:pos x="T0" y="T1"/>
                </a:cxn>
                <a:cxn ang="0">
                  <a:pos x="T2" y="T3"/>
                </a:cxn>
                <a:cxn ang="0">
                  <a:pos x="T4" y="T5"/>
                </a:cxn>
                <a:cxn ang="0">
                  <a:pos x="T6" y="T7"/>
                </a:cxn>
                <a:cxn ang="0">
                  <a:pos x="T8" y="T9"/>
                </a:cxn>
              </a:cxnLst>
              <a:rect l="0" t="0" r="r" b="b"/>
              <a:pathLst>
                <a:path w="10" h="10">
                  <a:moveTo>
                    <a:pt x="9" y="6"/>
                  </a:moveTo>
                  <a:cubicBezTo>
                    <a:pt x="10" y="8"/>
                    <a:pt x="10" y="10"/>
                    <a:pt x="8" y="10"/>
                  </a:cubicBezTo>
                  <a:cubicBezTo>
                    <a:pt x="5" y="9"/>
                    <a:pt x="0" y="2"/>
                    <a:pt x="2" y="1"/>
                  </a:cubicBezTo>
                  <a:cubicBezTo>
                    <a:pt x="2" y="0"/>
                    <a:pt x="2" y="0"/>
                    <a:pt x="3" y="1"/>
                  </a:cubicBezTo>
                  <a:cubicBezTo>
                    <a:pt x="5" y="1"/>
                    <a:pt x="7"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1" name="Freeform 2467">
              <a:extLst>
                <a:ext uri="{FF2B5EF4-FFF2-40B4-BE49-F238E27FC236}">
                  <a16:creationId xmlns:a16="http://schemas.microsoft.com/office/drawing/2014/main" id="{92CA3052-D9D1-4F03-A9BE-2F2B8B70BC92}"/>
                </a:ext>
              </a:extLst>
            </p:cNvPr>
            <p:cNvSpPr>
              <a:spLocks/>
            </p:cNvSpPr>
            <p:nvPr/>
          </p:nvSpPr>
          <p:spPr bwMode="auto">
            <a:xfrm>
              <a:off x="8030011" y="2197047"/>
              <a:ext cx="76591" cy="76591"/>
            </a:xfrm>
            <a:custGeom>
              <a:avLst/>
              <a:gdLst>
                <a:gd name="T0" fmla="*/ 8 w 10"/>
                <a:gd name="T1" fmla="*/ 6 h 10"/>
                <a:gd name="T2" fmla="*/ 8 w 10"/>
                <a:gd name="T3" fmla="*/ 10 h 10"/>
                <a:gd name="T4" fmla="*/ 2 w 10"/>
                <a:gd name="T5" fmla="*/ 1 h 10"/>
                <a:gd name="T6" fmla="*/ 2 w 10"/>
                <a:gd name="T7" fmla="*/ 1 h 10"/>
                <a:gd name="T8" fmla="*/ 8 w 10"/>
                <a:gd name="T9" fmla="*/ 6 h 10"/>
              </a:gdLst>
              <a:ahLst/>
              <a:cxnLst>
                <a:cxn ang="0">
                  <a:pos x="T0" y="T1"/>
                </a:cxn>
                <a:cxn ang="0">
                  <a:pos x="T2" y="T3"/>
                </a:cxn>
                <a:cxn ang="0">
                  <a:pos x="T4" y="T5"/>
                </a:cxn>
                <a:cxn ang="0">
                  <a:pos x="T6" y="T7"/>
                </a:cxn>
                <a:cxn ang="0">
                  <a:pos x="T8" y="T9"/>
                </a:cxn>
              </a:cxnLst>
              <a:rect l="0" t="0" r="r" b="b"/>
              <a:pathLst>
                <a:path w="10" h="10">
                  <a:moveTo>
                    <a:pt x="8" y="6"/>
                  </a:moveTo>
                  <a:cubicBezTo>
                    <a:pt x="10" y="9"/>
                    <a:pt x="10" y="10"/>
                    <a:pt x="8" y="10"/>
                  </a:cubicBezTo>
                  <a:cubicBezTo>
                    <a:pt x="5" y="9"/>
                    <a:pt x="0" y="2"/>
                    <a:pt x="2" y="1"/>
                  </a:cubicBezTo>
                  <a:cubicBezTo>
                    <a:pt x="2" y="0"/>
                    <a:pt x="2" y="1"/>
                    <a:pt x="2" y="1"/>
                  </a:cubicBezTo>
                  <a:cubicBezTo>
                    <a:pt x="4" y="1"/>
                    <a:pt x="7" y="4"/>
                    <a:pt x="8"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2" name="Freeform 2468">
              <a:extLst>
                <a:ext uri="{FF2B5EF4-FFF2-40B4-BE49-F238E27FC236}">
                  <a16:creationId xmlns:a16="http://schemas.microsoft.com/office/drawing/2014/main" id="{686D64D6-ED19-4546-9E10-4760FF30CB20}"/>
                </a:ext>
              </a:extLst>
            </p:cNvPr>
            <p:cNvSpPr>
              <a:spLocks/>
            </p:cNvSpPr>
            <p:nvPr/>
          </p:nvSpPr>
          <p:spPr bwMode="auto">
            <a:xfrm>
              <a:off x="7999693" y="2249704"/>
              <a:ext cx="84569" cy="78187"/>
            </a:xfrm>
            <a:custGeom>
              <a:avLst/>
              <a:gdLst>
                <a:gd name="T0" fmla="*/ 9 w 11"/>
                <a:gd name="T1" fmla="*/ 6 h 10"/>
                <a:gd name="T2" fmla="*/ 8 w 11"/>
                <a:gd name="T3" fmla="*/ 10 h 10"/>
                <a:gd name="T4" fmla="*/ 2 w 11"/>
                <a:gd name="T5" fmla="*/ 1 h 10"/>
                <a:gd name="T6" fmla="*/ 3 w 11"/>
                <a:gd name="T7" fmla="*/ 0 h 10"/>
                <a:gd name="T8" fmla="*/ 9 w 11"/>
                <a:gd name="T9" fmla="*/ 6 h 10"/>
              </a:gdLst>
              <a:ahLst/>
              <a:cxnLst>
                <a:cxn ang="0">
                  <a:pos x="T0" y="T1"/>
                </a:cxn>
                <a:cxn ang="0">
                  <a:pos x="T2" y="T3"/>
                </a:cxn>
                <a:cxn ang="0">
                  <a:pos x="T4" y="T5"/>
                </a:cxn>
                <a:cxn ang="0">
                  <a:pos x="T6" y="T7"/>
                </a:cxn>
                <a:cxn ang="0">
                  <a:pos x="T8" y="T9"/>
                </a:cxn>
              </a:cxnLst>
              <a:rect l="0" t="0" r="r" b="b"/>
              <a:pathLst>
                <a:path w="11" h="10">
                  <a:moveTo>
                    <a:pt x="9" y="6"/>
                  </a:moveTo>
                  <a:cubicBezTo>
                    <a:pt x="11" y="9"/>
                    <a:pt x="10" y="10"/>
                    <a:pt x="8" y="10"/>
                  </a:cubicBezTo>
                  <a:cubicBezTo>
                    <a:pt x="5" y="9"/>
                    <a:pt x="0" y="2"/>
                    <a:pt x="2" y="1"/>
                  </a:cubicBezTo>
                  <a:cubicBezTo>
                    <a:pt x="3" y="0"/>
                    <a:pt x="3" y="0"/>
                    <a:pt x="3" y="0"/>
                  </a:cubicBezTo>
                  <a:cubicBezTo>
                    <a:pt x="5" y="1"/>
                    <a:pt x="8"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3" name="Freeform 2469">
              <a:extLst>
                <a:ext uri="{FF2B5EF4-FFF2-40B4-BE49-F238E27FC236}">
                  <a16:creationId xmlns:a16="http://schemas.microsoft.com/office/drawing/2014/main" id="{B0FEAA3C-76FD-4A74-8069-A27ACCA30351}"/>
                </a:ext>
              </a:extLst>
            </p:cNvPr>
            <p:cNvSpPr>
              <a:spLocks/>
            </p:cNvSpPr>
            <p:nvPr/>
          </p:nvSpPr>
          <p:spPr bwMode="auto">
            <a:xfrm>
              <a:off x="8076285" y="2374164"/>
              <a:ext cx="76591" cy="84569"/>
            </a:xfrm>
            <a:custGeom>
              <a:avLst/>
              <a:gdLst>
                <a:gd name="T0" fmla="*/ 9 w 10"/>
                <a:gd name="T1" fmla="*/ 6 h 11"/>
                <a:gd name="T2" fmla="*/ 8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10" y="11"/>
                    <a:pt x="8" y="10"/>
                  </a:cubicBezTo>
                  <a:cubicBezTo>
                    <a:pt x="4" y="9"/>
                    <a:pt x="0" y="2"/>
                    <a:pt x="2" y="0"/>
                  </a:cubicBezTo>
                  <a:cubicBezTo>
                    <a:pt x="2" y="0"/>
                    <a:pt x="3" y="0"/>
                    <a:pt x="3" y="0"/>
                  </a:cubicBezTo>
                  <a:cubicBezTo>
                    <a:pt x="5" y="1"/>
                    <a:pt x="8"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4" name="Freeform 2470">
              <a:extLst>
                <a:ext uri="{FF2B5EF4-FFF2-40B4-BE49-F238E27FC236}">
                  <a16:creationId xmlns:a16="http://schemas.microsoft.com/office/drawing/2014/main" id="{B28F24E8-1E32-4D12-84AC-B2BDA9707264}"/>
                </a:ext>
              </a:extLst>
            </p:cNvPr>
            <p:cNvSpPr>
              <a:spLocks/>
            </p:cNvSpPr>
            <p:nvPr/>
          </p:nvSpPr>
          <p:spPr bwMode="auto">
            <a:xfrm>
              <a:off x="8014054" y="2404482"/>
              <a:ext cx="84569" cy="84569"/>
            </a:xfrm>
            <a:custGeom>
              <a:avLst/>
              <a:gdLst>
                <a:gd name="T0" fmla="*/ 9 w 11"/>
                <a:gd name="T1" fmla="*/ 6 h 11"/>
                <a:gd name="T2" fmla="*/ 7 w 11"/>
                <a:gd name="T3" fmla="*/ 10 h 11"/>
                <a:gd name="T4" fmla="*/ 2 w 11"/>
                <a:gd name="T5" fmla="*/ 0 h 11"/>
                <a:gd name="T6" fmla="*/ 3 w 11"/>
                <a:gd name="T7" fmla="*/ 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11" y="9"/>
                    <a:pt x="10" y="11"/>
                    <a:pt x="7" y="10"/>
                  </a:cubicBezTo>
                  <a:cubicBezTo>
                    <a:pt x="3" y="8"/>
                    <a:pt x="0" y="1"/>
                    <a:pt x="2" y="0"/>
                  </a:cubicBezTo>
                  <a:cubicBezTo>
                    <a:pt x="3" y="0"/>
                    <a:pt x="3" y="0"/>
                    <a:pt x="3" y="0"/>
                  </a:cubicBezTo>
                  <a:cubicBezTo>
                    <a:pt x="5" y="0"/>
                    <a:pt x="8"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5" name="Freeform 2471">
              <a:extLst>
                <a:ext uri="{FF2B5EF4-FFF2-40B4-BE49-F238E27FC236}">
                  <a16:creationId xmlns:a16="http://schemas.microsoft.com/office/drawing/2014/main" id="{52C25AA6-F9D3-42FC-BE89-22CADFF7E8F5}"/>
                </a:ext>
              </a:extLst>
            </p:cNvPr>
            <p:cNvSpPr>
              <a:spLocks/>
            </p:cNvSpPr>
            <p:nvPr/>
          </p:nvSpPr>
          <p:spPr bwMode="auto">
            <a:xfrm>
              <a:off x="7830555" y="2549686"/>
              <a:ext cx="92548" cy="92548"/>
            </a:xfrm>
            <a:custGeom>
              <a:avLst/>
              <a:gdLst>
                <a:gd name="T0" fmla="*/ 11 w 12"/>
                <a:gd name="T1" fmla="*/ 6 h 12"/>
                <a:gd name="T2" fmla="*/ 6 w 12"/>
                <a:gd name="T3" fmla="*/ 10 h 12"/>
                <a:gd name="T4" fmla="*/ 4 w 12"/>
                <a:gd name="T5" fmla="*/ 0 h 12"/>
                <a:gd name="T6" fmla="*/ 4 w 12"/>
                <a:gd name="T7" fmla="*/ 0 h 12"/>
                <a:gd name="T8" fmla="*/ 11 w 12"/>
                <a:gd name="T9" fmla="*/ 6 h 12"/>
              </a:gdLst>
              <a:ahLst/>
              <a:cxnLst>
                <a:cxn ang="0">
                  <a:pos x="T0" y="T1"/>
                </a:cxn>
                <a:cxn ang="0">
                  <a:pos x="T2" y="T3"/>
                </a:cxn>
                <a:cxn ang="0">
                  <a:pos x="T4" y="T5"/>
                </a:cxn>
                <a:cxn ang="0">
                  <a:pos x="T6" y="T7"/>
                </a:cxn>
                <a:cxn ang="0">
                  <a:pos x="T8" y="T9"/>
                </a:cxn>
              </a:cxnLst>
              <a:rect l="0" t="0" r="r" b="b"/>
              <a:pathLst>
                <a:path w="12" h="12">
                  <a:moveTo>
                    <a:pt x="11" y="6"/>
                  </a:moveTo>
                  <a:cubicBezTo>
                    <a:pt x="12" y="10"/>
                    <a:pt x="9" y="12"/>
                    <a:pt x="6" y="10"/>
                  </a:cubicBezTo>
                  <a:cubicBezTo>
                    <a:pt x="2" y="7"/>
                    <a:pt x="0" y="1"/>
                    <a:pt x="4" y="0"/>
                  </a:cubicBezTo>
                  <a:cubicBezTo>
                    <a:pt x="4" y="0"/>
                    <a:pt x="4" y="0"/>
                    <a:pt x="4" y="0"/>
                  </a:cubicBezTo>
                  <a:cubicBezTo>
                    <a:pt x="7" y="0"/>
                    <a:pt x="10"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6" name="Freeform 2472">
              <a:extLst>
                <a:ext uri="{FF2B5EF4-FFF2-40B4-BE49-F238E27FC236}">
                  <a16:creationId xmlns:a16="http://schemas.microsoft.com/office/drawing/2014/main" id="{CFF78708-4B36-4F0E-9C07-9E3AE2299227}"/>
                </a:ext>
              </a:extLst>
            </p:cNvPr>
            <p:cNvSpPr>
              <a:spLocks/>
            </p:cNvSpPr>
            <p:nvPr/>
          </p:nvSpPr>
          <p:spPr bwMode="auto">
            <a:xfrm>
              <a:off x="7730029" y="2450755"/>
              <a:ext cx="92548" cy="84569"/>
            </a:xfrm>
            <a:custGeom>
              <a:avLst/>
              <a:gdLst>
                <a:gd name="T0" fmla="*/ 10 w 12"/>
                <a:gd name="T1" fmla="*/ 6 h 11"/>
                <a:gd name="T2" fmla="*/ 6 w 12"/>
                <a:gd name="T3" fmla="*/ 9 h 11"/>
                <a:gd name="T4" fmla="*/ 3 w 12"/>
                <a:gd name="T5" fmla="*/ 0 h 11"/>
                <a:gd name="T6" fmla="*/ 4 w 12"/>
                <a:gd name="T7" fmla="*/ 0 h 11"/>
                <a:gd name="T8" fmla="*/ 10 w 12"/>
                <a:gd name="T9" fmla="*/ 6 h 11"/>
              </a:gdLst>
              <a:ahLst/>
              <a:cxnLst>
                <a:cxn ang="0">
                  <a:pos x="T0" y="T1"/>
                </a:cxn>
                <a:cxn ang="0">
                  <a:pos x="T2" y="T3"/>
                </a:cxn>
                <a:cxn ang="0">
                  <a:pos x="T4" y="T5"/>
                </a:cxn>
                <a:cxn ang="0">
                  <a:pos x="T6" y="T7"/>
                </a:cxn>
                <a:cxn ang="0">
                  <a:pos x="T8" y="T9"/>
                </a:cxn>
              </a:cxnLst>
              <a:rect l="0" t="0" r="r" b="b"/>
              <a:pathLst>
                <a:path w="12" h="11">
                  <a:moveTo>
                    <a:pt x="10" y="6"/>
                  </a:moveTo>
                  <a:cubicBezTo>
                    <a:pt x="12" y="9"/>
                    <a:pt x="9" y="11"/>
                    <a:pt x="6" y="9"/>
                  </a:cubicBezTo>
                  <a:cubicBezTo>
                    <a:pt x="2" y="7"/>
                    <a:pt x="0" y="1"/>
                    <a:pt x="3" y="0"/>
                  </a:cubicBezTo>
                  <a:cubicBezTo>
                    <a:pt x="4" y="0"/>
                    <a:pt x="4" y="0"/>
                    <a:pt x="4" y="0"/>
                  </a:cubicBezTo>
                  <a:cubicBezTo>
                    <a:pt x="7" y="0"/>
                    <a:pt x="10"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7" name="Freeform 2473">
              <a:extLst>
                <a:ext uri="{FF2B5EF4-FFF2-40B4-BE49-F238E27FC236}">
                  <a16:creationId xmlns:a16="http://schemas.microsoft.com/office/drawing/2014/main" id="{B19B3E74-D261-45BD-9A91-A41064A8D094}"/>
                </a:ext>
              </a:extLst>
            </p:cNvPr>
            <p:cNvSpPr>
              <a:spLocks/>
            </p:cNvSpPr>
            <p:nvPr/>
          </p:nvSpPr>
          <p:spPr bwMode="auto">
            <a:xfrm>
              <a:off x="7730029" y="2565642"/>
              <a:ext cx="92548" cy="84569"/>
            </a:xfrm>
            <a:custGeom>
              <a:avLst/>
              <a:gdLst>
                <a:gd name="T0" fmla="*/ 11 w 12"/>
                <a:gd name="T1" fmla="*/ 6 h 11"/>
                <a:gd name="T2" fmla="*/ 6 w 12"/>
                <a:gd name="T3" fmla="*/ 10 h 11"/>
                <a:gd name="T4" fmla="*/ 4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6" y="10"/>
                  </a:cubicBezTo>
                  <a:cubicBezTo>
                    <a:pt x="2" y="7"/>
                    <a:pt x="0" y="1"/>
                    <a:pt x="4" y="0"/>
                  </a:cubicBezTo>
                  <a:cubicBezTo>
                    <a:pt x="4" y="0"/>
                    <a:pt x="4" y="0"/>
                    <a:pt x="4" y="0"/>
                  </a:cubicBezTo>
                  <a:cubicBezTo>
                    <a:pt x="7" y="0"/>
                    <a:pt x="10" y="3"/>
                    <a:pt x="11"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8" name="Freeform 2474">
              <a:extLst>
                <a:ext uri="{FF2B5EF4-FFF2-40B4-BE49-F238E27FC236}">
                  <a16:creationId xmlns:a16="http://schemas.microsoft.com/office/drawing/2014/main" id="{C2E53E69-9D6C-4110-9D06-6DB99FCF0058}"/>
                </a:ext>
              </a:extLst>
            </p:cNvPr>
            <p:cNvSpPr>
              <a:spLocks/>
            </p:cNvSpPr>
            <p:nvPr/>
          </p:nvSpPr>
          <p:spPr bwMode="auto">
            <a:xfrm>
              <a:off x="7615142" y="2342251"/>
              <a:ext cx="92548" cy="84569"/>
            </a:xfrm>
            <a:custGeom>
              <a:avLst/>
              <a:gdLst>
                <a:gd name="T0" fmla="*/ 11 w 12"/>
                <a:gd name="T1" fmla="*/ 6 h 11"/>
                <a:gd name="T2" fmla="*/ 7 w 12"/>
                <a:gd name="T3" fmla="*/ 9 h 11"/>
                <a:gd name="T4" fmla="*/ 4 w 12"/>
                <a:gd name="T5" fmla="*/ 0 h 11"/>
                <a:gd name="T6" fmla="*/ 5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9"/>
                    <a:pt x="10" y="11"/>
                    <a:pt x="7" y="9"/>
                  </a:cubicBezTo>
                  <a:cubicBezTo>
                    <a:pt x="2" y="7"/>
                    <a:pt x="0" y="1"/>
                    <a:pt x="4" y="0"/>
                  </a:cubicBezTo>
                  <a:cubicBezTo>
                    <a:pt x="4" y="0"/>
                    <a:pt x="4" y="0"/>
                    <a:pt x="5" y="0"/>
                  </a:cubicBezTo>
                  <a:cubicBezTo>
                    <a:pt x="7" y="0"/>
                    <a:pt x="10"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29" name="Freeform 2475">
              <a:extLst>
                <a:ext uri="{FF2B5EF4-FFF2-40B4-BE49-F238E27FC236}">
                  <a16:creationId xmlns:a16="http://schemas.microsoft.com/office/drawing/2014/main" id="{77AC8AC2-B998-4E3E-B230-2D191E945874}"/>
                </a:ext>
              </a:extLst>
            </p:cNvPr>
            <p:cNvSpPr>
              <a:spLocks/>
            </p:cNvSpPr>
            <p:nvPr/>
          </p:nvSpPr>
          <p:spPr bwMode="auto">
            <a:xfrm>
              <a:off x="7560890" y="2473095"/>
              <a:ext cx="92548" cy="84569"/>
            </a:xfrm>
            <a:custGeom>
              <a:avLst/>
              <a:gdLst>
                <a:gd name="T0" fmla="*/ 11 w 12"/>
                <a:gd name="T1" fmla="*/ 6 h 11"/>
                <a:gd name="T2" fmla="*/ 5 w 12"/>
                <a:gd name="T3" fmla="*/ 9 h 11"/>
                <a:gd name="T4" fmla="*/ 3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5" y="9"/>
                  </a:cubicBezTo>
                  <a:cubicBezTo>
                    <a:pt x="1" y="7"/>
                    <a:pt x="0" y="1"/>
                    <a:pt x="3" y="0"/>
                  </a:cubicBezTo>
                  <a:cubicBezTo>
                    <a:pt x="4" y="0"/>
                    <a:pt x="4" y="0"/>
                    <a:pt x="4" y="0"/>
                  </a:cubicBezTo>
                  <a:cubicBezTo>
                    <a:pt x="7" y="0"/>
                    <a:pt x="10" y="3"/>
                    <a:pt x="11"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0" name="Freeform 2476">
              <a:extLst>
                <a:ext uri="{FF2B5EF4-FFF2-40B4-BE49-F238E27FC236}">
                  <a16:creationId xmlns:a16="http://schemas.microsoft.com/office/drawing/2014/main" id="{FB882568-AF25-4480-9A4F-D21646DB4E0E}"/>
                </a:ext>
              </a:extLst>
            </p:cNvPr>
            <p:cNvSpPr>
              <a:spLocks/>
            </p:cNvSpPr>
            <p:nvPr/>
          </p:nvSpPr>
          <p:spPr bwMode="auto">
            <a:xfrm>
              <a:off x="8068306" y="2019930"/>
              <a:ext cx="68613" cy="68613"/>
            </a:xfrm>
            <a:custGeom>
              <a:avLst/>
              <a:gdLst>
                <a:gd name="T0" fmla="*/ 7 w 9"/>
                <a:gd name="T1" fmla="*/ 6 h 9"/>
                <a:gd name="T2" fmla="*/ 8 w 9"/>
                <a:gd name="T3" fmla="*/ 9 h 9"/>
                <a:gd name="T4" fmla="*/ 1 w 9"/>
                <a:gd name="T5" fmla="*/ 1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9" y="8"/>
                    <a:pt x="9" y="9"/>
                    <a:pt x="8" y="9"/>
                  </a:cubicBezTo>
                  <a:cubicBezTo>
                    <a:pt x="7" y="9"/>
                    <a:pt x="0" y="1"/>
                    <a:pt x="1" y="1"/>
                  </a:cubicBezTo>
                  <a:cubicBezTo>
                    <a:pt x="1" y="0"/>
                    <a:pt x="1" y="0"/>
                    <a:pt x="1" y="0"/>
                  </a:cubicBezTo>
                  <a:cubicBezTo>
                    <a:pt x="2" y="1"/>
                    <a:pt x="5"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1" name="Freeform 2477">
              <a:extLst>
                <a:ext uri="{FF2B5EF4-FFF2-40B4-BE49-F238E27FC236}">
                  <a16:creationId xmlns:a16="http://schemas.microsoft.com/office/drawing/2014/main" id="{7D2111D1-AE7E-4BC9-ACEC-AE4780620A6F}"/>
                </a:ext>
              </a:extLst>
            </p:cNvPr>
            <p:cNvSpPr>
              <a:spLocks/>
            </p:cNvSpPr>
            <p:nvPr/>
          </p:nvSpPr>
          <p:spPr bwMode="auto">
            <a:xfrm>
              <a:off x="8176811" y="2126839"/>
              <a:ext cx="68613" cy="70209"/>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9"/>
                    <a:pt x="0" y="1"/>
                    <a:pt x="1" y="0"/>
                  </a:cubicBezTo>
                  <a:cubicBezTo>
                    <a:pt x="1" y="0"/>
                    <a:pt x="1" y="0"/>
                    <a:pt x="1" y="0"/>
                  </a:cubicBezTo>
                  <a:cubicBezTo>
                    <a:pt x="3" y="0"/>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2" name="Freeform 2478">
              <a:extLst>
                <a:ext uri="{FF2B5EF4-FFF2-40B4-BE49-F238E27FC236}">
                  <a16:creationId xmlns:a16="http://schemas.microsoft.com/office/drawing/2014/main" id="{23B758EC-BEA5-47A9-910D-6F83A5072243}"/>
                </a:ext>
              </a:extLst>
            </p:cNvPr>
            <p:cNvSpPr>
              <a:spLocks/>
            </p:cNvSpPr>
            <p:nvPr/>
          </p:nvSpPr>
          <p:spPr bwMode="auto">
            <a:xfrm>
              <a:off x="8199150" y="2112478"/>
              <a:ext cx="68613" cy="68613"/>
            </a:xfrm>
            <a:custGeom>
              <a:avLst/>
              <a:gdLst>
                <a:gd name="T0" fmla="*/ 6 w 9"/>
                <a:gd name="T1" fmla="*/ 6 h 9"/>
                <a:gd name="T2" fmla="*/ 8 w 9"/>
                <a:gd name="T3" fmla="*/ 9 h 9"/>
                <a:gd name="T4" fmla="*/ 1 w 9"/>
                <a:gd name="T5" fmla="*/ 0 h 9"/>
                <a:gd name="T6" fmla="*/ 1 w 9"/>
                <a:gd name="T7" fmla="*/ 0 h 9"/>
                <a:gd name="T8" fmla="*/ 6 w 9"/>
                <a:gd name="T9" fmla="*/ 6 h 9"/>
              </a:gdLst>
              <a:ahLst/>
              <a:cxnLst>
                <a:cxn ang="0">
                  <a:pos x="T0" y="T1"/>
                </a:cxn>
                <a:cxn ang="0">
                  <a:pos x="T2" y="T3"/>
                </a:cxn>
                <a:cxn ang="0">
                  <a:pos x="T4" y="T5"/>
                </a:cxn>
                <a:cxn ang="0">
                  <a:pos x="T6" y="T7"/>
                </a:cxn>
                <a:cxn ang="0">
                  <a:pos x="T8" y="T9"/>
                </a:cxn>
              </a:cxnLst>
              <a:rect l="0" t="0" r="r" b="b"/>
              <a:pathLst>
                <a:path w="9" h="9">
                  <a:moveTo>
                    <a:pt x="6" y="6"/>
                  </a:moveTo>
                  <a:cubicBezTo>
                    <a:pt x="8" y="8"/>
                    <a:pt x="9" y="9"/>
                    <a:pt x="8" y="9"/>
                  </a:cubicBezTo>
                  <a:cubicBezTo>
                    <a:pt x="7" y="9"/>
                    <a:pt x="0" y="1"/>
                    <a:pt x="1" y="0"/>
                  </a:cubicBezTo>
                  <a:cubicBezTo>
                    <a:pt x="1" y="0"/>
                    <a:pt x="1" y="0"/>
                    <a:pt x="1" y="0"/>
                  </a:cubicBezTo>
                  <a:cubicBezTo>
                    <a:pt x="2" y="1"/>
                    <a:pt x="4"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3" name="Freeform 2479">
              <a:extLst>
                <a:ext uri="{FF2B5EF4-FFF2-40B4-BE49-F238E27FC236}">
                  <a16:creationId xmlns:a16="http://schemas.microsoft.com/office/drawing/2014/main" id="{F3CE8298-0A87-4BD2-88D1-5ACF1B6C79C3}"/>
                </a:ext>
              </a:extLst>
            </p:cNvPr>
            <p:cNvSpPr>
              <a:spLocks/>
            </p:cNvSpPr>
            <p:nvPr/>
          </p:nvSpPr>
          <p:spPr bwMode="auto">
            <a:xfrm>
              <a:off x="8092241" y="2011952"/>
              <a:ext cx="68613" cy="68613"/>
            </a:xfrm>
            <a:custGeom>
              <a:avLst/>
              <a:gdLst>
                <a:gd name="T0" fmla="*/ 7 w 9"/>
                <a:gd name="T1" fmla="*/ 6 h 9"/>
                <a:gd name="T2" fmla="*/ 9 w 9"/>
                <a:gd name="T3" fmla="*/ 9 h 9"/>
                <a:gd name="T4" fmla="*/ 1 w 9"/>
                <a:gd name="T5" fmla="*/ 0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8"/>
                    <a:pt x="9" y="9"/>
                    <a:pt x="9" y="9"/>
                  </a:cubicBezTo>
                  <a:cubicBezTo>
                    <a:pt x="7" y="9"/>
                    <a:pt x="0" y="1"/>
                    <a:pt x="1" y="0"/>
                  </a:cubicBezTo>
                  <a:cubicBezTo>
                    <a:pt x="1" y="0"/>
                    <a:pt x="1" y="0"/>
                    <a:pt x="1" y="0"/>
                  </a:cubicBezTo>
                  <a:cubicBezTo>
                    <a:pt x="2" y="1"/>
                    <a:pt x="5"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4" name="Freeform 2480">
              <a:extLst>
                <a:ext uri="{FF2B5EF4-FFF2-40B4-BE49-F238E27FC236}">
                  <a16:creationId xmlns:a16="http://schemas.microsoft.com/office/drawing/2014/main" id="{0F3CC1A9-85B8-4EF0-971A-A0DFF88AABB1}"/>
                </a:ext>
              </a:extLst>
            </p:cNvPr>
            <p:cNvSpPr>
              <a:spLocks/>
            </p:cNvSpPr>
            <p:nvPr/>
          </p:nvSpPr>
          <p:spPr bwMode="auto">
            <a:xfrm>
              <a:off x="7983737" y="1919404"/>
              <a:ext cx="68613" cy="68613"/>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8"/>
                    <a:pt x="0" y="1"/>
                    <a:pt x="1" y="0"/>
                  </a:cubicBezTo>
                  <a:cubicBezTo>
                    <a:pt x="1" y="0"/>
                    <a:pt x="1" y="0"/>
                    <a:pt x="1" y="0"/>
                  </a:cubicBezTo>
                  <a:cubicBezTo>
                    <a:pt x="2" y="1"/>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5" name="Freeform 2481">
              <a:extLst>
                <a:ext uri="{FF2B5EF4-FFF2-40B4-BE49-F238E27FC236}">
                  <a16:creationId xmlns:a16="http://schemas.microsoft.com/office/drawing/2014/main" id="{70E2113A-A049-43C9-A9AF-341E861E5C8E}"/>
                </a:ext>
              </a:extLst>
            </p:cNvPr>
            <p:cNvSpPr>
              <a:spLocks/>
            </p:cNvSpPr>
            <p:nvPr/>
          </p:nvSpPr>
          <p:spPr bwMode="auto">
            <a:xfrm>
              <a:off x="7899168" y="1826857"/>
              <a:ext cx="76591" cy="62230"/>
            </a:xfrm>
            <a:custGeom>
              <a:avLst/>
              <a:gdLst>
                <a:gd name="T0" fmla="*/ 7 w 10"/>
                <a:gd name="T1" fmla="*/ 5 h 8"/>
                <a:gd name="T2" fmla="*/ 10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8" y="6"/>
                    <a:pt x="10" y="8"/>
                    <a:pt x="10" y="8"/>
                  </a:cubicBezTo>
                  <a:cubicBezTo>
                    <a:pt x="9" y="8"/>
                    <a:pt x="0" y="1"/>
                    <a:pt x="1" y="0"/>
                  </a:cubicBezTo>
                  <a:cubicBezTo>
                    <a:pt x="1" y="0"/>
                    <a:pt x="1" y="0"/>
                    <a:pt x="1" y="0"/>
                  </a:cubicBezTo>
                  <a:cubicBezTo>
                    <a:pt x="2" y="1"/>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6" name="Freeform 2482">
              <a:extLst>
                <a:ext uri="{FF2B5EF4-FFF2-40B4-BE49-F238E27FC236}">
                  <a16:creationId xmlns:a16="http://schemas.microsoft.com/office/drawing/2014/main" id="{37081D8D-EF40-4050-AAE9-1EB0C4345AA9}"/>
                </a:ext>
              </a:extLst>
            </p:cNvPr>
            <p:cNvSpPr>
              <a:spLocks/>
            </p:cNvSpPr>
            <p:nvPr/>
          </p:nvSpPr>
          <p:spPr bwMode="auto">
            <a:xfrm>
              <a:off x="7975759" y="1881109"/>
              <a:ext cx="70209" cy="62230"/>
            </a:xfrm>
            <a:custGeom>
              <a:avLst/>
              <a:gdLst>
                <a:gd name="T0" fmla="*/ 7 w 9"/>
                <a:gd name="T1" fmla="*/ 5 h 8"/>
                <a:gd name="T2" fmla="*/ 9 w 9"/>
                <a:gd name="T3" fmla="*/ 8 h 8"/>
                <a:gd name="T4" fmla="*/ 1 w 9"/>
                <a:gd name="T5" fmla="*/ 0 h 8"/>
                <a:gd name="T6" fmla="*/ 1 w 9"/>
                <a:gd name="T7" fmla="*/ 0 h 8"/>
                <a:gd name="T8" fmla="*/ 7 w 9"/>
                <a:gd name="T9" fmla="*/ 5 h 8"/>
              </a:gdLst>
              <a:ahLst/>
              <a:cxnLst>
                <a:cxn ang="0">
                  <a:pos x="T0" y="T1"/>
                </a:cxn>
                <a:cxn ang="0">
                  <a:pos x="T2" y="T3"/>
                </a:cxn>
                <a:cxn ang="0">
                  <a:pos x="T4" y="T5"/>
                </a:cxn>
                <a:cxn ang="0">
                  <a:pos x="T6" y="T7"/>
                </a:cxn>
                <a:cxn ang="0">
                  <a:pos x="T8" y="T9"/>
                </a:cxn>
              </a:cxnLst>
              <a:rect l="0" t="0" r="r" b="b"/>
              <a:pathLst>
                <a:path w="9" h="8">
                  <a:moveTo>
                    <a:pt x="7" y="5"/>
                  </a:moveTo>
                  <a:cubicBezTo>
                    <a:pt x="7" y="5"/>
                    <a:pt x="9" y="7"/>
                    <a:pt x="9" y="8"/>
                  </a:cubicBezTo>
                  <a:cubicBezTo>
                    <a:pt x="8" y="8"/>
                    <a:pt x="0" y="1"/>
                    <a:pt x="1" y="0"/>
                  </a:cubicBezTo>
                  <a:cubicBezTo>
                    <a:pt x="1" y="0"/>
                    <a:pt x="1" y="0"/>
                    <a:pt x="1" y="0"/>
                  </a:cubicBezTo>
                  <a:cubicBezTo>
                    <a:pt x="2" y="0"/>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7" name="Freeform 2483">
              <a:extLst>
                <a:ext uri="{FF2B5EF4-FFF2-40B4-BE49-F238E27FC236}">
                  <a16:creationId xmlns:a16="http://schemas.microsoft.com/office/drawing/2014/main" id="{97E08698-4280-4598-8860-188BAAC21B0A}"/>
                </a:ext>
              </a:extLst>
            </p:cNvPr>
            <p:cNvSpPr>
              <a:spLocks/>
            </p:cNvSpPr>
            <p:nvPr/>
          </p:nvSpPr>
          <p:spPr bwMode="auto">
            <a:xfrm>
              <a:off x="8030011" y="1911426"/>
              <a:ext cx="68613" cy="62230"/>
            </a:xfrm>
            <a:custGeom>
              <a:avLst/>
              <a:gdLst>
                <a:gd name="T0" fmla="*/ 6 w 9"/>
                <a:gd name="T1" fmla="*/ 5 h 8"/>
                <a:gd name="T2" fmla="*/ 9 w 9"/>
                <a:gd name="T3" fmla="*/ 8 h 8"/>
                <a:gd name="T4" fmla="*/ 0 w 9"/>
                <a:gd name="T5" fmla="*/ 0 h 8"/>
                <a:gd name="T6" fmla="*/ 1 w 9"/>
                <a:gd name="T7" fmla="*/ 0 h 8"/>
                <a:gd name="T8" fmla="*/ 6 w 9"/>
                <a:gd name="T9" fmla="*/ 5 h 8"/>
              </a:gdLst>
              <a:ahLst/>
              <a:cxnLst>
                <a:cxn ang="0">
                  <a:pos x="T0" y="T1"/>
                </a:cxn>
                <a:cxn ang="0">
                  <a:pos x="T2" y="T3"/>
                </a:cxn>
                <a:cxn ang="0">
                  <a:pos x="T4" y="T5"/>
                </a:cxn>
                <a:cxn ang="0">
                  <a:pos x="T6" y="T7"/>
                </a:cxn>
                <a:cxn ang="0">
                  <a:pos x="T8" y="T9"/>
                </a:cxn>
              </a:cxnLst>
              <a:rect l="0" t="0" r="r" b="b"/>
              <a:pathLst>
                <a:path w="9" h="8">
                  <a:moveTo>
                    <a:pt x="6" y="5"/>
                  </a:moveTo>
                  <a:cubicBezTo>
                    <a:pt x="7" y="6"/>
                    <a:pt x="9" y="8"/>
                    <a:pt x="9" y="8"/>
                  </a:cubicBezTo>
                  <a:cubicBezTo>
                    <a:pt x="8" y="8"/>
                    <a:pt x="0" y="1"/>
                    <a:pt x="0" y="0"/>
                  </a:cubicBezTo>
                  <a:cubicBezTo>
                    <a:pt x="0" y="0"/>
                    <a:pt x="1" y="0"/>
                    <a:pt x="1" y="0"/>
                  </a:cubicBezTo>
                  <a:cubicBezTo>
                    <a:pt x="1" y="0"/>
                    <a:pt x="4"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8" name="Freeform 2484">
              <a:extLst>
                <a:ext uri="{FF2B5EF4-FFF2-40B4-BE49-F238E27FC236}">
                  <a16:creationId xmlns:a16="http://schemas.microsoft.com/office/drawing/2014/main" id="{9CB1AE9C-BD09-4D87-92AF-AB8638FC566A}"/>
                </a:ext>
              </a:extLst>
            </p:cNvPr>
            <p:cNvSpPr>
              <a:spLocks/>
            </p:cNvSpPr>
            <p:nvPr/>
          </p:nvSpPr>
          <p:spPr bwMode="auto">
            <a:xfrm>
              <a:off x="8160854" y="2042269"/>
              <a:ext cx="60635" cy="70209"/>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7" y="9"/>
                    <a:pt x="0" y="1"/>
                    <a:pt x="0" y="0"/>
                  </a:cubicBezTo>
                  <a:cubicBezTo>
                    <a:pt x="0" y="0"/>
                    <a:pt x="0" y="0"/>
                    <a:pt x="0" y="0"/>
                  </a:cubicBezTo>
                  <a:cubicBezTo>
                    <a:pt x="1" y="1"/>
                    <a:pt x="4"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39" name="Freeform 2485">
              <a:extLst>
                <a:ext uri="{FF2B5EF4-FFF2-40B4-BE49-F238E27FC236}">
                  <a16:creationId xmlns:a16="http://schemas.microsoft.com/office/drawing/2014/main" id="{B4CCED71-94A0-4EC6-8238-B3BE93220E24}"/>
                </a:ext>
              </a:extLst>
            </p:cNvPr>
            <p:cNvSpPr>
              <a:spLocks/>
            </p:cNvSpPr>
            <p:nvPr/>
          </p:nvSpPr>
          <p:spPr bwMode="auto">
            <a:xfrm>
              <a:off x="8253402" y="2158752"/>
              <a:ext cx="68613" cy="68613"/>
            </a:xfrm>
            <a:custGeom>
              <a:avLst/>
              <a:gdLst>
                <a:gd name="T0" fmla="*/ 6 w 9"/>
                <a:gd name="T1" fmla="*/ 5 h 9"/>
                <a:gd name="T2" fmla="*/ 8 w 9"/>
                <a:gd name="T3" fmla="*/ 9 h 9"/>
                <a:gd name="T4" fmla="*/ 1 w 9"/>
                <a:gd name="T5" fmla="*/ 0 h 9"/>
                <a:gd name="T6" fmla="*/ 1 w 9"/>
                <a:gd name="T7" fmla="*/ 0 h 9"/>
                <a:gd name="T8" fmla="*/ 6 w 9"/>
                <a:gd name="T9" fmla="*/ 5 h 9"/>
              </a:gdLst>
              <a:ahLst/>
              <a:cxnLst>
                <a:cxn ang="0">
                  <a:pos x="T0" y="T1"/>
                </a:cxn>
                <a:cxn ang="0">
                  <a:pos x="T2" y="T3"/>
                </a:cxn>
                <a:cxn ang="0">
                  <a:pos x="T4" y="T5"/>
                </a:cxn>
                <a:cxn ang="0">
                  <a:pos x="T6" y="T7"/>
                </a:cxn>
                <a:cxn ang="0">
                  <a:pos x="T8" y="T9"/>
                </a:cxn>
              </a:cxnLst>
              <a:rect l="0" t="0" r="r" b="b"/>
              <a:pathLst>
                <a:path w="9" h="9">
                  <a:moveTo>
                    <a:pt x="6" y="5"/>
                  </a:moveTo>
                  <a:cubicBezTo>
                    <a:pt x="7" y="6"/>
                    <a:pt x="9" y="9"/>
                    <a:pt x="8" y="9"/>
                  </a:cubicBezTo>
                  <a:cubicBezTo>
                    <a:pt x="7" y="9"/>
                    <a:pt x="0" y="0"/>
                    <a:pt x="1" y="0"/>
                  </a:cubicBezTo>
                  <a:cubicBezTo>
                    <a:pt x="1" y="0"/>
                    <a:pt x="1" y="0"/>
                    <a:pt x="1" y="0"/>
                  </a:cubicBezTo>
                  <a:cubicBezTo>
                    <a:pt x="2" y="0"/>
                    <a:pt x="4" y="3"/>
                    <a:pt x="6"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0" name="Freeform 2486">
              <a:extLst>
                <a:ext uri="{FF2B5EF4-FFF2-40B4-BE49-F238E27FC236}">
                  <a16:creationId xmlns:a16="http://schemas.microsoft.com/office/drawing/2014/main" id="{822C3500-2AFD-41A2-9F29-0F7C9D2A8DE0}"/>
                </a:ext>
              </a:extLst>
            </p:cNvPr>
            <p:cNvSpPr>
              <a:spLocks/>
            </p:cNvSpPr>
            <p:nvPr/>
          </p:nvSpPr>
          <p:spPr bwMode="auto">
            <a:xfrm>
              <a:off x="8337971" y="2273638"/>
              <a:ext cx="68613" cy="76591"/>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7" y="9"/>
                    <a:pt x="0" y="1"/>
                    <a:pt x="1" y="0"/>
                  </a:cubicBezTo>
                  <a:cubicBezTo>
                    <a:pt x="1" y="0"/>
                    <a:pt x="1" y="0"/>
                    <a:pt x="1" y="0"/>
                  </a:cubicBezTo>
                  <a:cubicBezTo>
                    <a:pt x="2" y="0"/>
                    <a:pt x="5"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1" name="Freeform 2487">
              <a:extLst>
                <a:ext uri="{FF2B5EF4-FFF2-40B4-BE49-F238E27FC236}">
                  <a16:creationId xmlns:a16="http://schemas.microsoft.com/office/drawing/2014/main" id="{BA653220-656A-4B00-ABAA-F5AE6D1599EB}"/>
                </a:ext>
              </a:extLst>
            </p:cNvPr>
            <p:cNvSpPr>
              <a:spLocks/>
            </p:cNvSpPr>
            <p:nvPr/>
          </p:nvSpPr>
          <p:spPr bwMode="auto">
            <a:xfrm>
              <a:off x="8436901" y="2396503"/>
              <a:ext cx="62230" cy="76591"/>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7" y="8"/>
                    <a:pt x="8" y="10"/>
                    <a:pt x="7" y="10"/>
                  </a:cubicBezTo>
                  <a:cubicBezTo>
                    <a:pt x="6" y="10"/>
                    <a:pt x="0" y="0"/>
                    <a:pt x="1" y="0"/>
                  </a:cubicBezTo>
                  <a:cubicBezTo>
                    <a:pt x="1" y="0"/>
                    <a:pt x="1" y="0"/>
                    <a:pt x="1" y="0"/>
                  </a:cubicBezTo>
                  <a:cubicBezTo>
                    <a:pt x="2" y="0"/>
                    <a:pt x="4"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2" name="Freeform 2488">
              <a:extLst>
                <a:ext uri="{FF2B5EF4-FFF2-40B4-BE49-F238E27FC236}">
                  <a16:creationId xmlns:a16="http://schemas.microsoft.com/office/drawing/2014/main" id="{539B5B95-3810-4943-B9A4-3982CC0BE512}"/>
                </a:ext>
              </a:extLst>
            </p:cNvPr>
            <p:cNvSpPr>
              <a:spLocks/>
            </p:cNvSpPr>
            <p:nvPr/>
          </p:nvSpPr>
          <p:spPr bwMode="auto">
            <a:xfrm>
              <a:off x="8436901" y="2366186"/>
              <a:ext cx="62230" cy="76591"/>
            </a:xfrm>
            <a:custGeom>
              <a:avLst/>
              <a:gdLst>
                <a:gd name="T0" fmla="*/ 5 w 8"/>
                <a:gd name="T1" fmla="*/ 6 h 10"/>
                <a:gd name="T2" fmla="*/ 7 w 8"/>
                <a:gd name="T3" fmla="*/ 10 h 10"/>
                <a:gd name="T4" fmla="*/ 1 w 8"/>
                <a:gd name="T5" fmla="*/ 0 h 10"/>
                <a:gd name="T6" fmla="*/ 1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6" y="7"/>
                    <a:pt x="8" y="10"/>
                    <a:pt x="7" y="10"/>
                  </a:cubicBezTo>
                  <a:cubicBezTo>
                    <a:pt x="7" y="10"/>
                    <a:pt x="0" y="1"/>
                    <a:pt x="1" y="0"/>
                  </a:cubicBezTo>
                  <a:cubicBezTo>
                    <a:pt x="1" y="0"/>
                    <a:pt x="1" y="0"/>
                    <a:pt x="1" y="0"/>
                  </a:cubicBezTo>
                  <a:cubicBezTo>
                    <a:pt x="1" y="1"/>
                    <a:pt x="4"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3" name="Freeform 2489">
              <a:extLst>
                <a:ext uri="{FF2B5EF4-FFF2-40B4-BE49-F238E27FC236}">
                  <a16:creationId xmlns:a16="http://schemas.microsoft.com/office/drawing/2014/main" id="{F4DB282A-E82C-4A59-A3EF-4A4981610293}"/>
                </a:ext>
              </a:extLst>
            </p:cNvPr>
            <p:cNvSpPr>
              <a:spLocks/>
            </p:cNvSpPr>
            <p:nvPr/>
          </p:nvSpPr>
          <p:spPr bwMode="auto">
            <a:xfrm>
              <a:off x="8360310" y="2273638"/>
              <a:ext cx="62230" cy="68613"/>
            </a:xfrm>
            <a:custGeom>
              <a:avLst/>
              <a:gdLst>
                <a:gd name="T0" fmla="*/ 5 w 8"/>
                <a:gd name="T1" fmla="*/ 5 h 9"/>
                <a:gd name="T2" fmla="*/ 8 w 8"/>
                <a:gd name="T3" fmla="*/ 9 h 9"/>
                <a:gd name="T4" fmla="*/ 0 w 8"/>
                <a:gd name="T5" fmla="*/ 0 h 9"/>
                <a:gd name="T6" fmla="*/ 1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6"/>
                    <a:pt x="8" y="9"/>
                    <a:pt x="8" y="9"/>
                  </a:cubicBezTo>
                  <a:cubicBezTo>
                    <a:pt x="7" y="9"/>
                    <a:pt x="0" y="0"/>
                    <a:pt x="0" y="0"/>
                  </a:cubicBezTo>
                  <a:cubicBezTo>
                    <a:pt x="0" y="0"/>
                    <a:pt x="0" y="0"/>
                    <a:pt x="1" y="0"/>
                  </a:cubicBezTo>
                  <a:cubicBezTo>
                    <a:pt x="1" y="0"/>
                    <a:pt x="4"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4" name="Freeform 2490">
              <a:extLst>
                <a:ext uri="{FF2B5EF4-FFF2-40B4-BE49-F238E27FC236}">
                  <a16:creationId xmlns:a16="http://schemas.microsoft.com/office/drawing/2014/main" id="{684E44F4-412B-4B1E-856A-C9F30C14FC6D}"/>
                </a:ext>
              </a:extLst>
            </p:cNvPr>
            <p:cNvSpPr>
              <a:spLocks/>
            </p:cNvSpPr>
            <p:nvPr/>
          </p:nvSpPr>
          <p:spPr bwMode="auto">
            <a:xfrm>
              <a:off x="8275741" y="2158752"/>
              <a:ext cx="62230" cy="76591"/>
            </a:xfrm>
            <a:custGeom>
              <a:avLst/>
              <a:gdLst>
                <a:gd name="T0" fmla="*/ 6 w 8"/>
                <a:gd name="T1" fmla="*/ 6 h 10"/>
                <a:gd name="T2" fmla="*/ 8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6" y="6"/>
                    <a:pt x="8" y="9"/>
                    <a:pt x="8" y="10"/>
                  </a:cubicBezTo>
                  <a:cubicBezTo>
                    <a:pt x="7" y="9"/>
                    <a:pt x="0" y="1"/>
                    <a:pt x="1" y="0"/>
                  </a:cubicBezTo>
                  <a:cubicBezTo>
                    <a:pt x="1" y="0"/>
                    <a:pt x="1" y="0"/>
                    <a:pt x="1" y="0"/>
                  </a:cubicBezTo>
                  <a:cubicBezTo>
                    <a:pt x="1" y="1"/>
                    <a:pt x="4"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5" name="Freeform 2491">
              <a:extLst>
                <a:ext uri="{FF2B5EF4-FFF2-40B4-BE49-F238E27FC236}">
                  <a16:creationId xmlns:a16="http://schemas.microsoft.com/office/drawing/2014/main" id="{F69F8A6E-394C-49FF-BBE3-48D3B97FCCA8}"/>
                </a:ext>
              </a:extLst>
            </p:cNvPr>
            <p:cNvSpPr>
              <a:spLocks/>
            </p:cNvSpPr>
            <p:nvPr/>
          </p:nvSpPr>
          <p:spPr bwMode="auto">
            <a:xfrm>
              <a:off x="8183193" y="2050248"/>
              <a:ext cx="62230" cy="68613"/>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8" y="9"/>
                    <a:pt x="0" y="1"/>
                    <a:pt x="0" y="0"/>
                  </a:cubicBezTo>
                  <a:cubicBezTo>
                    <a:pt x="0" y="0"/>
                    <a:pt x="0" y="0"/>
                    <a:pt x="0" y="0"/>
                  </a:cubicBezTo>
                  <a:cubicBezTo>
                    <a:pt x="1" y="1"/>
                    <a:pt x="4"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6" name="Freeform 2492">
              <a:extLst>
                <a:ext uri="{FF2B5EF4-FFF2-40B4-BE49-F238E27FC236}">
                  <a16:creationId xmlns:a16="http://schemas.microsoft.com/office/drawing/2014/main" id="{B3A6B7BC-6FC6-4462-8D95-F48B5EDD75A8}"/>
                </a:ext>
              </a:extLst>
            </p:cNvPr>
            <p:cNvSpPr>
              <a:spLocks/>
            </p:cNvSpPr>
            <p:nvPr/>
          </p:nvSpPr>
          <p:spPr bwMode="auto">
            <a:xfrm>
              <a:off x="8144898" y="1995995"/>
              <a:ext cx="62230" cy="70209"/>
            </a:xfrm>
            <a:custGeom>
              <a:avLst/>
              <a:gdLst>
                <a:gd name="T0" fmla="*/ 5 w 8"/>
                <a:gd name="T1" fmla="*/ 6 h 9"/>
                <a:gd name="T2" fmla="*/ 8 w 8"/>
                <a:gd name="T3" fmla="*/ 9 h 9"/>
                <a:gd name="T4" fmla="*/ 8 w 8"/>
                <a:gd name="T5" fmla="*/ 9 h 9"/>
                <a:gd name="T6" fmla="*/ 0 w 8"/>
                <a:gd name="T7" fmla="*/ 0 h 9"/>
                <a:gd name="T8" fmla="*/ 0 w 8"/>
                <a:gd name="T9" fmla="*/ 0 h 9"/>
                <a:gd name="T10" fmla="*/ 5 w 8"/>
                <a:gd name="T11" fmla="*/ 6 h 9"/>
              </a:gdLst>
              <a:ahLst/>
              <a:cxnLst>
                <a:cxn ang="0">
                  <a:pos x="T0" y="T1"/>
                </a:cxn>
                <a:cxn ang="0">
                  <a:pos x="T2" y="T3"/>
                </a:cxn>
                <a:cxn ang="0">
                  <a:pos x="T4" y="T5"/>
                </a:cxn>
                <a:cxn ang="0">
                  <a:pos x="T6" y="T7"/>
                </a:cxn>
                <a:cxn ang="0">
                  <a:pos x="T8" y="T9"/>
                </a:cxn>
                <a:cxn ang="0">
                  <a:pos x="T10" y="T11"/>
                </a:cxn>
              </a:cxnLst>
              <a:rect l="0" t="0" r="r" b="b"/>
              <a:pathLst>
                <a:path w="8" h="9">
                  <a:moveTo>
                    <a:pt x="5" y="6"/>
                  </a:moveTo>
                  <a:cubicBezTo>
                    <a:pt x="6" y="7"/>
                    <a:pt x="8" y="9"/>
                    <a:pt x="8" y="9"/>
                  </a:cubicBezTo>
                  <a:cubicBezTo>
                    <a:pt x="8" y="9"/>
                    <a:pt x="8" y="9"/>
                    <a:pt x="8" y="9"/>
                  </a:cubicBezTo>
                  <a:cubicBezTo>
                    <a:pt x="7" y="9"/>
                    <a:pt x="0" y="1"/>
                    <a:pt x="0" y="0"/>
                  </a:cubicBezTo>
                  <a:cubicBezTo>
                    <a:pt x="0" y="0"/>
                    <a:pt x="0" y="0"/>
                    <a:pt x="0" y="0"/>
                  </a:cubicBezTo>
                  <a:cubicBezTo>
                    <a:pt x="0" y="1"/>
                    <a:pt x="3"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7" name="Freeform 2493">
              <a:extLst>
                <a:ext uri="{FF2B5EF4-FFF2-40B4-BE49-F238E27FC236}">
                  <a16:creationId xmlns:a16="http://schemas.microsoft.com/office/drawing/2014/main" id="{4B624294-5E81-4CA1-8F73-83C1B397388C}"/>
                </a:ext>
              </a:extLst>
            </p:cNvPr>
            <p:cNvSpPr>
              <a:spLocks/>
            </p:cNvSpPr>
            <p:nvPr/>
          </p:nvSpPr>
          <p:spPr bwMode="auto">
            <a:xfrm>
              <a:off x="8245423" y="2112478"/>
              <a:ext cx="60635" cy="68613"/>
            </a:xfrm>
            <a:custGeom>
              <a:avLst/>
              <a:gdLst>
                <a:gd name="T0" fmla="*/ 5 w 8"/>
                <a:gd name="T1" fmla="*/ 5 h 9"/>
                <a:gd name="T2" fmla="*/ 8 w 8"/>
                <a:gd name="T3" fmla="*/ 9 h 9"/>
                <a:gd name="T4" fmla="*/ 0 w 8"/>
                <a:gd name="T5" fmla="*/ 0 h 9"/>
                <a:gd name="T6" fmla="*/ 0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5"/>
                    <a:pt x="8" y="8"/>
                    <a:pt x="8" y="9"/>
                  </a:cubicBezTo>
                  <a:cubicBezTo>
                    <a:pt x="8" y="8"/>
                    <a:pt x="0" y="0"/>
                    <a:pt x="0" y="0"/>
                  </a:cubicBezTo>
                  <a:cubicBezTo>
                    <a:pt x="0" y="0"/>
                    <a:pt x="0" y="0"/>
                    <a:pt x="0" y="0"/>
                  </a:cubicBezTo>
                  <a:cubicBezTo>
                    <a:pt x="1" y="0"/>
                    <a:pt x="3" y="3"/>
                    <a:pt x="5"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8" name="Freeform 2494">
              <a:extLst>
                <a:ext uri="{FF2B5EF4-FFF2-40B4-BE49-F238E27FC236}">
                  <a16:creationId xmlns:a16="http://schemas.microsoft.com/office/drawing/2014/main" id="{D0E305CD-7E13-4709-9C99-F3111CC29C51}"/>
                </a:ext>
              </a:extLst>
            </p:cNvPr>
            <p:cNvSpPr>
              <a:spLocks/>
            </p:cNvSpPr>
            <p:nvPr/>
          </p:nvSpPr>
          <p:spPr bwMode="auto">
            <a:xfrm>
              <a:off x="8337971" y="2219386"/>
              <a:ext cx="60635" cy="76591"/>
            </a:xfrm>
            <a:custGeom>
              <a:avLst/>
              <a:gdLst>
                <a:gd name="T0" fmla="*/ 5 w 8"/>
                <a:gd name="T1" fmla="*/ 6 h 10"/>
                <a:gd name="T2" fmla="*/ 8 w 8"/>
                <a:gd name="T3" fmla="*/ 10 h 10"/>
                <a:gd name="T4" fmla="*/ 0 w 8"/>
                <a:gd name="T5" fmla="*/ 0 h 10"/>
                <a:gd name="T6" fmla="*/ 0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5" y="6"/>
                    <a:pt x="8" y="9"/>
                    <a:pt x="8" y="10"/>
                  </a:cubicBezTo>
                  <a:cubicBezTo>
                    <a:pt x="7" y="10"/>
                    <a:pt x="0" y="1"/>
                    <a:pt x="0" y="0"/>
                  </a:cubicBezTo>
                  <a:cubicBezTo>
                    <a:pt x="0" y="0"/>
                    <a:pt x="0" y="0"/>
                    <a:pt x="0" y="0"/>
                  </a:cubicBezTo>
                  <a:cubicBezTo>
                    <a:pt x="1" y="1"/>
                    <a:pt x="3"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49" name="Freeform 2495">
              <a:extLst>
                <a:ext uri="{FF2B5EF4-FFF2-40B4-BE49-F238E27FC236}">
                  <a16:creationId xmlns:a16="http://schemas.microsoft.com/office/drawing/2014/main" id="{208BA6FE-C54E-4C81-8B40-1D54688B5F10}"/>
                </a:ext>
              </a:extLst>
            </p:cNvPr>
            <p:cNvSpPr>
              <a:spLocks/>
            </p:cNvSpPr>
            <p:nvPr/>
          </p:nvSpPr>
          <p:spPr bwMode="auto">
            <a:xfrm>
              <a:off x="8430519" y="2334273"/>
              <a:ext cx="52656" cy="78187"/>
            </a:xfrm>
            <a:custGeom>
              <a:avLst/>
              <a:gdLst>
                <a:gd name="T0" fmla="*/ 5 w 7"/>
                <a:gd name="T1" fmla="*/ 6 h 10"/>
                <a:gd name="T2" fmla="*/ 7 w 7"/>
                <a:gd name="T3" fmla="*/ 10 h 10"/>
                <a:gd name="T4" fmla="*/ 0 w 7"/>
                <a:gd name="T5" fmla="*/ 0 h 10"/>
                <a:gd name="T6" fmla="*/ 0 w 7"/>
                <a:gd name="T7" fmla="*/ 0 h 10"/>
                <a:gd name="T8" fmla="*/ 5 w 7"/>
                <a:gd name="T9" fmla="*/ 6 h 10"/>
              </a:gdLst>
              <a:ahLst/>
              <a:cxnLst>
                <a:cxn ang="0">
                  <a:pos x="T0" y="T1"/>
                </a:cxn>
                <a:cxn ang="0">
                  <a:pos x="T2" y="T3"/>
                </a:cxn>
                <a:cxn ang="0">
                  <a:pos x="T4" y="T5"/>
                </a:cxn>
                <a:cxn ang="0">
                  <a:pos x="T6" y="T7"/>
                </a:cxn>
                <a:cxn ang="0">
                  <a:pos x="T8" y="T9"/>
                </a:cxn>
              </a:cxnLst>
              <a:rect l="0" t="0" r="r" b="b"/>
              <a:pathLst>
                <a:path w="7" h="10">
                  <a:moveTo>
                    <a:pt x="5" y="6"/>
                  </a:moveTo>
                  <a:cubicBezTo>
                    <a:pt x="5" y="7"/>
                    <a:pt x="7" y="10"/>
                    <a:pt x="7" y="10"/>
                  </a:cubicBezTo>
                  <a:cubicBezTo>
                    <a:pt x="7" y="10"/>
                    <a:pt x="0" y="1"/>
                    <a:pt x="0" y="0"/>
                  </a:cubicBezTo>
                  <a:cubicBezTo>
                    <a:pt x="0" y="0"/>
                    <a:pt x="0" y="0"/>
                    <a:pt x="0" y="0"/>
                  </a:cubicBezTo>
                  <a:cubicBezTo>
                    <a:pt x="1" y="1"/>
                    <a:pt x="3"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0" name="Freeform 2496">
              <a:extLst>
                <a:ext uri="{FF2B5EF4-FFF2-40B4-BE49-F238E27FC236}">
                  <a16:creationId xmlns:a16="http://schemas.microsoft.com/office/drawing/2014/main" id="{B68FEFC8-370E-497D-940D-4903C22C56F1}"/>
                </a:ext>
              </a:extLst>
            </p:cNvPr>
            <p:cNvSpPr>
              <a:spLocks/>
            </p:cNvSpPr>
            <p:nvPr/>
          </p:nvSpPr>
          <p:spPr bwMode="auto">
            <a:xfrm>
              <a:off x="8468814" y="2380547"/>
              <a:ext cx="52656" cy="78187"/>
            </a:xfrm>
            <a:custGeom>
              <a:avLst/>
              <a:gdLst>
                <a:gd name="T0" fmla="*/ 7 w 7"/>
                <a:gd name="T1" fmla="*/ 10 h 10"/>
                <a:gd name="T2" fmla="*/ 7 w 7"/>
                <a:gd name="T3" fmla="*/ 10 h 10"/>
                <a:gd name="T4" fmla="*/ 0 w 7"/>
                <a:gd name="T5" fmla="*/ 0 h 10"/>
                <a:gd name="T6" fmla="*/ 0 w 7"/>
                <a:gd name="T7" fmla="*/ 0 h 10"/>
                <a:gd name="T8" fmla="*/ 0 w 7"/>
                <a:gd name="T9" fmla="*/ 1 h 10"/>
                <a:gd name="T10" fmla="*/ 6 w 7"/>
                <a:gd name="T11" fmla="*/ 10 h 10"/>
                <a:gd name="T12" fmla="*/ 7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10"/>
                  </a:moveTo>
                  <a:cubicBezTo>
                    <a:pt x="7" y="10"/>
                    <a:pt x="7" y="10"/>
                    <a:pt x="7" y="10"/>
                  </a:cubicBezTo>
                  <a:cubicBezTo>
                    <a:pt x="6" y="10"/>
                    <a:pt x="0" y="0"/>
                    <a:pt x="0" y="0"/>
                  </a:cubicBezTo>
                  <a:cubicBezTo>
                    <a:pt x="0" y="0"/>
                    <a:pt x="0" y="0"/>
                    <a:pt x="0" y="0"/>
                  </a:cubicBezTo>
                  <a:cubicBezTo>
                    <a:pt x="0" y="0"/>
                    <a:pt x="0" y="0"/>
                    <a:pt x="0" y="1"/>
                  </a:cubicBezTo>
                  <a:cubicBezTo>
                    <a:pt x="6" y="10"/>
                    <a:pt x="6" y="10"/>
                    <a:pt x="6" y="10"/>
                  </a:cubicBezTo>
                  <a:cubicBezTo>
                    <a:pt x="6" y="10"/>
                    <a:pt x="6" y="10"/>
                    <a:pt x="7" y="10"/>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1" name="Freeform 2497">
              <a:extLst>
                <a:ext uri="{FF2B5EF4-FFF2-40B4-BE49-F238E27FC236}">
                  <a16:creationId xmlns:a16="http://schemas.microsoft.com/office/drawing/2014/main" id="{C9055A74-0DE8-4FD8-8918-1AF06940F8E3}"/>
                </a:ext>
              </a:extLst>
            </p:cNvPr>
            <p:cNvSpPr>
              <a:spLocks/>
            </p:cNvSpPr>
            <p:nvPr/>
          </p:nvSpPr>
          <p:spPr bwMode="auto">
            <a:xfrm>
              <a:off x="8376267" y="2257682"/>
              <a:ext cx="54252" cy="70209"/>
            </a:xfrm>
            <a:custGeom>
              <a:avLst/>
              <a:gdLst>
                <a:gd name="T0" fmla="*/ 4 w 7"/>
                <a:gd name="T1" fmla="*/ 6 h 9"/>
                <a:gd name="T2" fmla="*/ 7 w 7"/>
                <a:gd name="T3" fmla="*/ 9 h 9"/>
                <a:gd name="T4" fmla="*/ 0 w 7"/>
                <a:gd name="T5" fmla="*/ 0 h 9"/>
                <a:gd name="T6" fmla="*/ 0 w 7"/>
                <a:gd name="T7" fmla="*/ 0 h 9"/>
                <a:gd name="T8" fmla="*/ 4 w 7"/>
                <a:gd name="T9" fmla="*/ 6 h 9"/>
              </a:gdLst>
              <a:ahLst/>
              <a:cxnLst>
                <a:cxn ang="0">
                  <a:pos x="T0" y="T1"/>
                </a:cxn>
                <a:cxn ang="0">
                  <a:pos x="T2" y="T3"/>
                </a:cxn>
                <a:cxn ang="0">
                  <a:pos x="T4" y="T5"/>
                </a:cxn>
                <a:cxn ang="0">
                  <a:pos x="T6" y="T7"/>
                </a:cxn>
                <a:cxn ang="0">
                  <a:pos x="T8" y="T9"/>
                </a:cxn>
              </a:cxnLst>
              <a:rect l="0" t="0" r="r" b="b"/>
              <a:pathLst>
                <a:path w="7" h="9">
                  <a:moveTo>
                    <a:pt x="4" y="6"/>
                  </a:moveTo>
                  <a:cubicBezTo>
                    <a:pt x="6" y="7"/>
                    <a:pt x="7" y="9"/>
                    <a:pt x="7" y="9"/>
                  </a:cubicBezTo>
                  <a:cubicBezTo>
                    <a:pt x="7" y="9"/>
                    <a:pt x="0" y="0"/>
                    <a:pt x="0" y="0"/>
                  </a:cubicBezTo>
                  <a:cubicBezTo>
                    <a:pt x="0" y="0"/>
                    <a:pt x="0" y="0"/>
                    <a:pt x="0" y="0"/>
                  </a:cubicBezTo>
                  <a:cubicBezTo>
                    <a:pt x="0" y="0"/>
                    <a:pt x="2" y="3"/>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2" name="Freeform 2498">
              <a:extLst>
                <a:ext uri="{FF2B5EF4-FFF2-40B4-BE49-F238E27FC236}">
                  <a16:creationId xmlns:a16="http://schemas.microsoft.com/office/drawing/2014/main" id="{88AD2BB1-D2A3-497C-98CE-615D044C9E24}"/>
                </a:ext>
              </a:extLst>
            </p:cNvPr>
            <p:cNvSpPr>
              <a:spLocks/>
            </p:cNvSpPr>
            <p:nvPr/>
          </p:nvSpPr>
          <p:spPr bwMode="auto">
            <a:xfrm>
              <a:off x="8275741" y="2134817"/>
              <a:ext cx="62230" cy="68613"/>
            </a:xfrm>
            <a:custGeom>
              <a:avLst/>
              <a:gdLst>
                <a:gd name="T0" fmla="*/ 7 w 8"/>
                <a:gd name="T1" fmla="*/ 9 h 9"/>
                <a:gd name="T2" fmla="*/ 8 w 8"/>
                <a:gd name="T3" fmla="*/ 9 h 9"/>
                <a:gd name="T4" fmla="*/ 0 w 8"/>
                <a:gd name="T5" fmla="*/ 0 h 9"/>
                <a:gd name="T6" fmla="*/ 0 w 8"/>
                <a:gd name="T7" fmla="*/ 0 h 9"/>
                <a:gd name="T8" fmla="*/ 0 w 8"/>
                <a:gd name="T9" fmla="*/ 0 h 9"/>
                <a:gd name="T10" fmla="*/ 7 w 8"/>
                <a:gd name="T11" fmla="*/ 8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7" y="9"/>
                    <a:pt x="7" y="9"/>
                    <a:pt x="8" y="9"/>
                  </a:cubicBezTo>
                  <a:cubicBezTo>
                    <a:pt x="7" y="9"/>
                    <a:pt x="0" y="0"/>
                    <a:pt x="0" y="0"/>
                  </a:cubicBezTo>
                  <a:cubicBezTo>
                    <a:pt x="0" y="0"/>
                    <a:pt x="0" y="0"/>
                    <a:pt x="0" y="0"/>
                  </a:cubicBezTo>
                  <a:cubicBezTo>
                    <a:pt x="0" y="0"/>
                    <a:pt x="0" y="0"/>
                    <a:pt x="0" y="0"/>
                  </a:cubicBezTo>
                  <a:cubicBezTo>
                    <a:pt x="7" y="8"/>
                    <a:pt x="7" y="8"/>
                    <a:pt x="7" y="8"/>
                  </a:cubicBezTo>
                  <a:cubicBezTo>
                    <a:pt x="7" y="9"/>
                    <a:pt x="7" y="9"/>
                    <a:pt x="7" y="9"/>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3" name="Freeform 2499">
              <a:extLst>
                <a:ext uri="{FF2B5EF4-FFF2-40B4-BE49-F238E27FC236}">
                  <a16:creationId xmlns:a16="http://schemas.microsoft.com/office/drawing/2014/main" id="{BFC498A4-1835-4B28-BCB0-3E7FE4278506}"/>
                </a:ext>
              </a:extLst>
            </p:cNvPr>
            <p:cNvSpPr>
              <a:spLocks/>
            </p:cNvSpPr>
            <p:nvPr/>
          </p:nvSpPr>
          <p:spPr bwMode="auto">
            <a:xfrm>
              <a:off x="8168832" y="2027908"/>
              <a:ext cx="68613" cy="60635"/>
            </a:xfrm>
            <a:custGeom>
              <a:avLst/>
              <a:gdLst>
                <a:gd name="T0" fmla="*/ 6 w 9"/>
                <a:gd name="T1" fmla="*/ 6 h 8"/>
                <a:gd name="T2" fmla="*/ 9 w 9"/>
                <a:gd name="T3" fmla="*/ 8 h 8"/>
                <a:gd name="T4" fmla="*/ 0 w 9"/>
                <a:gd name="T5" fmla="*/ 0 h 8"/>
                <a:gd name="T6" fmla="*/ 0 w 9"/>
                <a:gd name="T7" fmla="*/ 0 h 8"/>
                <a:gd name="T8" fmla="*/ 3 w 9"/>
                <a:gd name="T9" fmla="*/ 2 h 8"/>
                <a:gd name="T10" fmla="*/ 6 w 9"/>
                <a:gd name="T11" fmla="*/ 5 h 8"/>
                <a:gd name="T12" fmla="*/ 6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6" y="6"/>
                  </a:moveTo>
                  <a:cubicBezTo>
                    <a:pt x="7" y="7"/>
                    <a:pt x="8" y="8"/>
                    <a:pt x="9" y="8"/>
                  </a:cubicBezTo>
                  <a:cubicBezTo>
                    <a:pt x="8" y="8"/>
                    <a:pt x="0" y="0"/>
                    <a:pt x="0" y="0"/>
                  </a:cubicBezTo>
                  <a:cubicBezTo>
                    <a:pt x="0" y="0"/>
                    <a:pt x="0" y="0"/>
                    <a:pt x="0" y="0"/>
                  </a:cubicBezTo>
                  <a:cubicBezTo>
                    <a:pt x="1" y="0"/>
                    <a:pt x="2" y="1"/>
                    <a:pt x="3" y="2"/>
                  </a:cubicBezTo>
                  <a:cubicBezTo>
                    <a:pt x="6" y="5"/>
                    <a:pt x="6" y="5"/>
                    <a:pt x="6" y="5"/>
                  </a:cubicBezTo>
                  <a:cubicBezTo>
                    <a:pt x="6" y="5"/>
                    <a:pt x="6" y="6"/>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4" name="Freeform 2500">
              <a:extLst>
                <a:ext uri="{FF2B5EF4-FFF2-40B4-BE49-F238E27FC236}">
                  <a16:creationId xmlns:a16="http://schemas.microsoft.com/office/drawing/2014/main" id="{3E0BD8CE-D068-4854-A5F6-13478EDF04E9}"/>
                </a:ext>
              </a:extLst>
            </p:cNvPr>
            <p:cNvSpPr>
              <a:spLocks/>
            </p:cNvSpPr>
            <p:nvPr/>
          </p:nvSpPr>
          <p:spPr bwMode="auto">
            <a:xfrm>
              <a:off x="8122558" y="1973656"/>
              <a:ext cx="22339" cy="22339"/>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cubicBezTo>
                    <a:pt x="1" y="1"/>
                    <a:pt x="1" y="1"/>
                    <a:pt x="0" y="0"/>
                  </a:cubicBezTo>
                  <a:cubicBezTo>
                    <a:pt x="3" y="3"/>
                    <a:pt x="3" y="3"/>
                    <a:pt x="3" y="3"/>
                  </a:cubicBezTo>
                  <a:cubicBezTo>
                    <a:pt x="3" y="3"/>
                    <a:pt x="3" y="3"/>
                    <a:pt x="3" y="3"/>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5" name="Freeform 2501">
              <a:extLst>
                <a:ext uri="{FF2B5EF4-FFF2-40B4-BE49-F238E27FC236}">
                  <a16:creationId xmlns:a16="http://schemas.microsoft.com/office/drawing/2014/main" id="{1F852985-0269-42A4-A656-6F131EBE8877}"/>
                </a:ext>
              </a:extLst>
            </p:cNvPr>
            <p:cNvSpPr>
              <a:spLocks/>
            </p:cNvSpPr>
            <p:nvPr/>
          </p:nvSpPr>
          <p:spPr bwMode="auto">
            <a:xfrm>
              <a:off x="7860872" y="1818878"/>
              <a:ext cx="76591" cy="62230"/>
            </a:xfrm>
            <a:custGeom>
              <a:avLst/>
              <a:gdLst>
                <a:gd name="T0" fmla="*/ 7 w 10"/>
                <a:gd name="T1" fmla="*/ 5 h 8"/>
                <a:gd name="T2" fmla="*/ 9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7"/>
                    <a:pt x="10" y="8"/>
                    <a:pt x="9" y="8"/>
                  </a:cubicBezTo>
                  <a:cubicBezTo>
                    <a:pt x="8" y="8"/>
                    <a:pt x="0" y="1"/>
                    <a:pt x="1" y="0"/>
                  </a:cubicBezTo>
                  <a:cubicBezTo>
                    <a:pt x="1" y="0"/>
                    <a:pt x="1" y="0"/>
                    <a:pt x="1" y="0"/>
                  </a:cubicBezTo>
                  <a:cubicBezTo>
                    <a:pt x="2" y="1"/>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6" name="Freeform 2502">
              <a:extLst>
                <a:ext uri="{FF2B5EF4-FFF2-40B4-BE49-F238E27FC236}">
                  <a16:creationId xmlns:a16="http://schemas.microsoft.com/office/drawing/2014/main" id="{208C786C-E8EC-487C-9FA0-1B731AAA0F0E}"/>
                </a:ext>
              </a:extLst>
            </p:cNvPr>
            <p:cNvSpPr>
              <a:spLocks/>
            </p:cNvSpPr>
            <p:nvPr/>
          </p:nvSpPr>
          <p:spPr bwMode="auto">
            <a:xfrm>
              <a:off x="7953420" y="1927383"/>
              <a:ext cx="76591" cy="68613"/>
            </a:xfrm>
            <a:custGeom>
              <a:avLst/>
              <a:gdLst>
                <a:gd name="T0" fmla="*/ 8 w 10"/>
                <a:gd name="T1" fmla="*/ 5 h 9"/>
                <a:gd name="T2" fmla="*/ 9 w 10"/>
                <a:gd name="T3" fmla="*/ 9 h 9"/>
                <a:gd name="T4" fmla="*/ 1 w 10"/>
                <a:gd name="T5" fmla="*/ 0 h 9"/>
                <a:gd name="T6" fmla="*/ 1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9" y="7"/>
                    <a:pt x="10" y="9"/>
                    <a:pt x="9" y="9"/>
                  </a:cubicBezTo>
                  <a:cubicBezTo>
                    <a:pt x="7" y="9"/>
                    <a:pt x="0" y="1"/>
                    <a:pt x="1" y="0"/>
                  </a:cubicBezTo>
                  <a:cubicBezTo>
                    <a:pt x="1" y="0"/>
                    <a:pt x="1" y="0"/>
                    <a:pt x="1" y="0"/>
                  </a:cubicBezTo>
                  <a:cubicBezTo>
                    <a:pt x="3" y="1"/>
                    <a:pt x="6" y="3"/>
                    <a:pt x="8"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7" name="Freeform 2503">
              <a:extLst>
                <a:ext uri="{FF2B5EF4-FFF2-40B4-BE49-F238E27FC236}">
                  <a16:creationId xmlns:a16="http://schemas.microsoft.com/office/drawing/2014/main" id="{10C493C5-72AD-4E3F-BDA4-4FA6C33E7F91}"/>
                </a:ext>
              </a:extLst>
            </p:cNvPr>
            <p:cNvSpPr>
              <a:spLocks/>
            </p:cNvSpPr>
            <p:nvPr/>
          </p:nvSpPr>
          <p:spPr bwMode="auto">
            <a:xfrm>
              <a:off x="8144898" y="2134817"/>
              <a:ext cx="76591" cy="76591"/>
            </a:xfrm>
            <a:custGeom>
              <a:avLst/>
              <a:gdLst>
                <a:gd name="T0" fmla="*/ 7 w 10"/>
                <a:gd name="T1" fmla="*/ 6 h 10"/>
                <a:gd name="T2" fmla="*/ 9 w 10"/>
                <a:gd name="T3" fmla="*/ 10 h 10"/>
                <a:gd name="T4" fmla="*/ 1 w 10"/>
                <a:gd name="T5" fmla="*/ 0 h 10"/>
                <a:gd name="T6" fmla="*/ 2 w 10"/>
                <a:gd name="T7" fmla="*/ 0 h 10"/>
                <a:gd name="T8" fmla="*/ 7 w 10"/>
                <a:gd name="T9" fmla="*/ 6 h 10"/>
              </a:gdLst>
              <a:ahLst/>
              <a:cxnLst>
                <a:cxn ang="0">
                  <a:pos x="T0" y="T1"/>
                </a:cxn>
                <a:cxn ang="0">
                  <a:pos x="T2" y="T3"/>
                </a:cxn>
                <a:cxn ang="0">
                  <a:pos x="T4" y="T5"/>
                </a:cxn>
                <a:cxn ang="0">
                  <a:pos x="T6" y="T7"/>
                </a:cxn>
                <a:cxn ang="0">
                  <a:pos x="T8" y="T9"/>
                </a:cxn>
              </a:cxnLst>
              <a:rect l="0" t="0" r="r" b="b"/>
              <a:pathLst>
                <a:path w="10" h="10">
                  <a:moveTo>
                    <a:pt x="7" y="6"/>
                  </a:moveTo>
                  <a:cubicBezTo>
                    <a:pt x="9" y="8"/>
                    <a:pt x="10" y="10"/>
                    <a:pt x="9" y="10"/>
                  </a:cubicBezTo>
                  <a:cubicBezTo>
                    <a:pt x="6" y="9"/>
                    <a:pt x="0" y="1"/>
                    <a:pt x="1" y="0"/>
                  </a:cubicBezTo>
                  <a:cubicBezTo>
                    <a:pt x="1" y="0"/>
                    <a:pt x="2" y="0"/>
                    <a:pt x="2" y="0"/>
                  </a:cubicBezTo>
                  <a:cubicBezTo>
                    <a:pt x="3" y="1"/>
                    <a:pt x="6"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8" name="Freeform 2504">
              <a:extLst>
                <a:ext uri="{FF2B5EF4-FFF2-40B4-BE49-F238E27FC236}">
                  <a16:creationId xmlns:a16="http://schemas.microsoft.com/office/drawing/2014/main" id="{C31E3BE3-84CC-40A2-A075-D1659D8B2624}"/>
                </a:ext>
              </a:extLst>
            </p:cNvPr>
            <p:cNvSpPr>
              <a:spLocks/>
            </p:cNvSpPr>
            <p:nvPr/>
          </p:nvSpPr>
          <p:spPr bwMode="auto">
            <a:xfrm>
              <a:off x="8537427" y="2497029"/>
              <a:ext cx="54252" cy="76591"/>
            </a:xfrm>
            <a:custGeom>
              <a:avLst/>
              <a:gdLst>
                <a:gd name="T0" fmla="*/ 4 w 7"/>
                <a:gd name="T1" fmla="*/ 6 h 10"/>
                <a:gd name="T2" fmla="*/ 7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6"/>
                    <a:pt x="7" y="10"/>
                    <a:pt x="7" y="10"/>
                  </a:cubicBezTo>
                  <a:cubicBezTo>
                    <a:pt x="6" y="9"/>
                    <a:pt x="0" y="0"/>
                    <a:pt x="0" y="0"/>
                  </a:cubicBezTo>
                  <a:cubicBezTo>
                    <a:pt x="0" y="0"/>
                    <a:pt x="0" y="0"/>
                    <a:pt x="0" y="0"/>
                  </a:cubicBezTo>
                  <a:cubicBezTo>
                    <a:pt x="1" y="0"/>
                    <a:pt x="3" y="3"/>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59" name="Freeform 2505">
              <a:extLst>
                <a:ext uri="{FF2B5EF4-FFF2-40B4-BE49-F238E27FC236}">
                  <a16:creationId xmlns:a16="http://schemas.microsoft.com/office/drawing/2014/main" id="{9C5248F4-336C-4CA1-B8E1-3A2C94955D60}"/>
                </a:ext>
              </a:extLst>
            </p:cNvPr>
            <p:cNvSpPr>
              <a:spLocks/>
            </p:cNvSpPr>
            <p:nvPr/>
          </p:nvSpPr>
          <p:spPr bwMode="auto">
            <a:xfrm>
              <a:off x="8545406" y="2535325"/>
              <a:ext cx="54252" cy="76591"/>
            </a:xfrm>
            <a:custGeom>
              <a:avLst/>
              <a:gdLst>
                <a:gd name="T0" fmla="*/ 4 w 7"/>
                <a:gd name="T1" fmla="*/ 6 h 10"/>
                <a:gd name="T2" fmla="*/ 6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7"/>
                    <a:pt x="7" y="10"/>
                    <a:pt x="6" y="10"/>
                  </a:cubicBezTo>
                  <a:cubicBezTo>
                    <a:pt x="5" y="10"/>
                    <a:pt x="0" y="0"/>
                    <a:pt x="0" y="0"/>
                  </a:cubicBezTo>
                  <a:cubicBezTo>
                    <a:pt x="0" y="0"/>
                    <a:pt x="0" y="0"/>
                    <a:pt x="0" y="0"/>
                  </a:cubicBezTo>
                  <a:cubicBezTo>
                    <a:pt x="1" y="0"/>
                    <a:pt x="3" y="3"/>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0" name="Freeform 2506">
              <a:extLst>
                <a:ext uri="{FF2B5EF4-FFF2-40B4-BE49-F238E27FC236}">
                  <a16:creationId xmlns:a16="http://schemas.microsoft.com/office/drawing/2014/main" id="{B90693CA-2B0C-4A97-9FDA-EF3270E89453}"/>
                </a:ext>
              </a:extLst>
            </p:cNvPr>
            <p:cNvSpPr>
              <a:spLocks/>
            </p:cNvSpPr>
            <p:nvPr/>
          </p:nvSpPr>
          <p:spPr bwMode="auto">
            <a:xfrm>
              <a:off x="8813475" y="3381019"/>
              <a:ext cx="39891" cy="100526"/>
            </a:xfrm>
            <a:custGeom>
              <a:avLst/>
              <a:gdLst>
                <a:gd name="T0" fmla="*/ 5 w 5"/>
                <a:gd name="T1" fmla="*/ 7 h 13"/>
                <a:gd name="T2" fmla="*/ 4 w 5"/>
                <a:gd name="T3" fmla="*/ 12 h 13"/>
                <a:gd name="T4" fmla="*/ 2 w 5"/>
                <a:gd name="T5" fmla="*/ 0 h 13"/>
                <a:gd name="T6" fmla="*/ 2 w 5"/>
                <a:gd name="T7" fmla="*/ 0 h 13"/>
                <a:gd name="T8" fmla="*/ 5 w 5"/>
                <a:gd name="T9" fmla="*/ 7 h 13"/>
              </a:gdLst>
              <a:ahLst/>
              <a:cxnLst>
                <a:cxn ang="0">
                  <a:pos x="T0" y="T1"/>
                </a:cxn>
                <a:cxn ang="0">
                  <a:pos x="T2" y="T3"/>
                </a:cxn>
                <a:cxn ang="0">
                  <a:pos x="T4" y="T5"/>
                </a:cxn>
                <a:cxn ang="0">
                  <a:pos x="T6" y="T7"/>
                </a:cxn>
                <a:cxn ang="0">
                  <a:pos x="T8" y="T9"/>
                </a:cxn>
              </a:cxnLst>
              <a:rect l="0" t="0" r="r" b="b"/>
              <a:pathLst>
                <a:path w="5" h="13">
                  <a:moveTo>
                    <a:pt x="5" y="7"/>
                  </a:moveTo>
                  <a:cubicBezTo>
                    <a:pt x="5" y="10"/>
                    <a:pt x="5" y="13"/>
                    <a:pt x="4" y="12"/>
                  </a:cubicBezTo>
                  <a:cubicBezTo>
                    <a:pt x="2" y="10"/>
                    <a:pt x="0" y="0"/>
                    <a:pt x="2" y="0"/>
                  </a:cubicBezTo>
                  <a:cubicBezTo>
                    <a:pt x="2" y="0"/>
                    <a:pt x="2" y="0"/>
                    <a:pt x="2" y="0"/>
                  </a:cubicBezTo>
                  <a:cubicBezTo>
                    <a:pt x="3" y="0"/>
                    <a:pt x="4"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1" name="Freeform 2507">
              <a:extLst>
                <a:ext uri="{FF2B5EF4-FFF2-40B4-BE49-F238E27FC236}">
                  <a16:creationId xmlns:a16="http://schemas.microsoft.com/office/drawing/2014/main" id="{28ADB6E7-76FF-4D4D-A1B7-D671B98D9B40}"/>
                </a:ext>
              </a:extLst>
            </p:cNvPr>
            <p:cNvSpPr>
              <a:spLocks/>
            </p:cNvSpPr>
            <p:nvPr/>
          </p:nvSpPr>
          <p:spPr bwMode="auto">
            <a:xfrm>
              <a:off x="8606040" y="3326767"/>
              <a:ext cx="62230" cy="100526"/>
            </a:xfrm>
            <a:custGeom>
              <a:avLst/>
              <a:gdLst>
                <a:gd name="T0" fmla="*/ 7 w 8"/>
                <a:gd name="T1" fmla="*/ 7 h 13"/>
                <a:gd name="T2" fmla="*/ 5 w 8"/>
                <a:gd name="T3" fmla="*/ 11 h 13"/>
                <a:gd name="T4" fmla="*/ 3 w 8"/>
                <a:gd name="T5" fmla="*/ 0 h 13"/>
                <a:gd name="T6" fmla="*/ 3 w 8"/>
                <a:gd name="T7" fmla="*/ 0 h 13"/>
                <a:gd name="T8" fmla="*/ 7 w 8"/>
                <a:gd name="T9" fmla="*/ 7 h 13"/>
              </a:gdLst>
              <a:ahLst/>
              <a:cxnLst>
                <a:cxn ang="0">
                  <a:pos x="T0" y="T1"/>
                </a:cxn>
                <a:cxn ang="0">
                  <a:pos x="T2" y="T3"/>
                </a:cxn>
                <a:cxn ang="0">
                  <a:pos x="T4" y="T5"/>
                </a:cxn>
                <a:cxn ang="0">
                  <a:pos x="T6" y="T7"/>
                </a:cxn>
                <a:cxn ang="0">
                  <a:pos x="T8" y="T9"/>
                </a:cxn>
              </a:cxnLst>
              <a:rect l="0" t="0" r="r" b="b"/>
              <a:pathLst>
                <a:path w="8" h="13">
                  <a:moveTo>
                    <a:pt x="7" y="7"/>
                  </a:moveTo>
                  <a:cubicBezTo>
                    <a:pt x="8" y="11"/>
                    <a:pt x="7" y="13"/>
                    <a:pt x="5" y="11"/>
                  </a:cubicBezTo>
                  <a:cubicBezTo>
                    <a:pt x="2" y="9"/>
                    <a:pt x="0" y="0"/>
                    <a:pt x="3" y="0"/>
                  </a:cubicBezTo>
                  <a:cubicBezTo>
                    <a:pt x="3" y="0"/>
                    <a:pt x="3" y="0"/>
                    <a:pt x="3" y="0"/>
                  </a:cubicBezTo>
                  <a:cubicBezTo>
                    <a:pt x="5" y="0"/>
                    <a:pt x="7" y="4"/>
                    <a:pt x="7"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2" name="Freeform 2508">
              <a:extLst>
                <a:ext uri="{FF2B5EF4-FFF2-40B4-BE49-F238E27FC236}">
                  <a16:creationId xmlns:a16="http://schemas.microsoft.com/office/drawing/2014/main" id="{F2A3F6F0-1BBE-4F20-B2D4-9F0DE154C169}"/>
                </a:ext>
              </a:extLst>
            </p:cNvPr>
            <p:cNvSpPr>
              <a:spLocks/>
            </p:cNvSpPr>
            <p:nvPr/>
          </p:nvSpPr>
          <p:spPr bwMode="auto">
            <a:xfrm>
              <a:off x="8545406" y="3189541"/>
              <a:ext cx="60635" cy="98930"/>
            </a:xfrm>
            <a:custGeom>
              <a:avLst/>
              <a:gdLst>
                <a:gd name="T0" fmla="*/ 8 w 8"/>
                <a:gd name="T1" fmla="*/ 8 h 13"/>
                <a:gd name="T2" fmla="*/ 5 w 8"/>
                <a:gd name="T3" fmla="*/ 12 h 13"/>
                <a:gd name="T4" fmla="*/ 3 w 8"/>
                <a:gd name="T5" fmla="*/ 0 h 13"/>
                <a:gd name="T6" fmla="*/ 3 w 8"/>
                <a:gd name="T7" fmla="*/ 0 h 13"/>
                <a:gd name="T8" fmla="*/ 8 w 8"/>
                <a:gd name="T9" fmla="*/ 8 h 13"/>
              </a:gdLst>
              <a:ahLst/>
              <a:cxnLst>
                <a:cxn ang="0">
                  <a:pos x="T0" y="T1"/>
                </a:cxn>
                <a:cxn ang="0">
                  <a:pos x="T2" y="T3"/>
                </a:cxn>
                <a:cxn ang="0">
                  <a:pos x="T4" y="T5"/>
                </a:cxn>
                <a:cxn ang="0">
                  <a:pos x="T6" y="T7"/>
                </a:cxn>
                <a:cxn ang="0">
                  <a:pos x="T8" y="T9"/>
                </a:cxn>
              </a:cxnLst>
              <a:rect l="0" t="0" r="r" b="b"/>
              <a:pathLst>
                <a:path w="8" h="13">
                  <a:moveTo>
                    <a:pt x="8" y="8"/>
                  </a:moveTo>
                  <a:cubicBezTo>
                    <a:pt x="8" y="11"/>
                    <a:pt x="7" y="13"/>
                    <a:pt x="5" y="12"/>
                  </a:cubicBezTo>
                  <a:cubicBezTo>
                    <a:pt x="2" y="9"/>
                    <a:pt x="0" y="1"/>
                    <a:pt x="3" y="0"/>
                  </a:cubicBezTo>
                  <a:cubicBezTo>
                    <a:pt x="3" y="0"/>
                    <a:pt x="3" y="0"/>
                    <a:pt x="3" y="0"/>
                  </a:cubicBezTo>
                  <a:cubicBezTo>
                    <a:pt x="5" y="1"/>
                    <a:pt x="7" y="4"/>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3" name="Freeform 2509">
              <a:extLst>
                <a:ext uri="{FF2B5EF4-FFF2-40B4-BE49-F238E27FC236}">
                  <a16:creationId xmlns:a16="http://schemas.microsoft.com/office/drawing/2014/main" id="{D982CC25-1115-4DF4-9C5E-784EE0CD2BE4}"/>
                </a:ext>
              </a:extLst>
            </p:cNvPr>
            <p:cNvSpPr>
              <a:spLocks/>
            </p:cNvSpPr>
            <p:nvPr/>
          </p:nvSpPr>
          <p:spPr bwMode="auto">
            <a:xfrm>
              <a:off x="8491153" y="3058698"/>
              <a:ext cx="68613" cy="98930"/>
            </a:xfrm>
            <a:custGeom>
              <a:avLst/>
              <a:gdLst>
                <a:gd name="T0" fmla="*/ 8 w 9"/>
                <a:gd name="T1" fmla="*/ 7 h 13"/>
                <a:gd name="T2" fmla="*/ 5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7" y="13"/>
                    <a:pt x="5" y="12"/>
                  </a:cubicBezTo>
                  <a:cubicBezTo>
                    <a:pt x="2" y="10"/>
                    <a:pt x="0" y="1"/>
                    <a:pt x="3" y="0"/>
                  </a:cubicBezTo>
                  <a:cubicBezTo>
                    <a:pt x="3" y="0"/>
                    <a:pt x="3" y="0"/>
                    <a:pt x="3" y="0"/>
                  </a:cubicBezTo>
                  <a:cubicBezTo>
                    <a:pt x="5" y="1"/>
                    <a:pt x="7"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4" name="Freeform 2510">
              <a:extLst>
                <a:ext uri="{FF2B5EF4-FFF2-40B4-BE49-F238E27FC236}">
                  <a16:creationId xmlns:a16="http://schemas.microsoft.com/office/drawing/2014/main" id="{C4479E9D-1445-4F4B-AF73-4AAA321417C9}"/>
                </a:ext>
              </a:extLst>
            </p:cNvPr>
            <p:cNvSpPr>
              <a:spLocks/>
            </p:cNvSpPr>
            <p:nvPr/>
          </p:nvSpPr>
          <p:spPr bwMode="auto">
            <a:xfrm>
              <a:off x="8406584" y="2974128"/>
              <a:ext cx="68613" cy="98930"/>
            </a:xfrm>
            <a:custGeom>
              <a:avLst/>
              <a:gdLst>
                <a:gd name="T0" fmla="*/ 8 w 9"/>
                <a:gd name="T1" fmla="*/ 7 h 13"/>
                <a:gd name="T2" fmla="*/ 6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8" y="13"/>
                    <a:pt x="6" y="12"/>
                  </a:cubicBezTo>
                  <a:cubicBezTo>
                    <a:pt x="2" y="9"/>
                    <a:pt x="0" y="1"/>
                    <a:pt x="3" y="0"/>
                  </a:cubicBezTo>
                  <a:cubicBezTo>
                    <a:pt x="3" y="0"/>
                    <a:pt x="3" y="0"/>
                    <a:pt x="3" y="0"/>
                  </a:cubicBezTo>
                  <a:cubicBezTo>
                    <a:pt x="6" y="1"/>
                    <a:pt x="8"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5" name="Freeform 2511">
              <a:extLst>
                <a:ext uri="{FF2B5EF4-FFF2-40B4-BE49-F238E27FC236}">
                  <a16:creationId xmlns:a16="http://schemas.microsoft.com/office/drawing/2014/main" id="{8C90F07C-5A90-40EA-BF2B-20DB870BD643}"/>
                </a:ext>
              </a:extLst>
            </p:cNvPr>
            <p:cNvSpPr>
              <a:spLocks/>
            </p:cNvSpPr>
            <p:nvPr/>
          </p:nvSpPr>
          <p:spPr bwMode="auto">
            <a:xfrm>
              <a:off x="8314036" y="2881581"/>
              <a:ext cx="76591" cy="92548"/>
            </a:xfrm>
            <a:custGeom>
              <a:avLst/>
              <a:gdLst>
                <a:gd name="T0" fmla="*/ 9 w 10"/>
                <a:gd name="T1" fmla="*/ 7 h 12"/>
                <a:gd name="T2" fmla="*/ 6 w 10"/>
                <a:gd name="T3" fmla="*/ 11 h 12"/>
                <a:gd name="T4" fmla="*/ 3 w 10"/>
                <a:gd name="T5" fmla="*/ 0 h 12"/>
                <a:gd name="T6" fmla="*/ 4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6" y="11"/>
                  </a:cubicBezTo>
                  <a:cubicBezTo>
                    <a:pt x="2" y="9"/>
                    <a:pt x="0" y="1"/>
                    <a:pt x="3" y="0"/>
                  </a:cubicBezTo>
                  <a:cubicBezTo>
                    <a:pt x="3" y="0"/>
                    <a:pt x="4" y="0"/>
                    <a:pt x="4" y="0"/>
                  </a:cubicBezTo>
                  <a:cubicBezTo>
                    <a:pt x="6" y="1"/>
                    <a:pt x="8"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6" name="Freeform 2512">
              <a:extLst>
                <a:ext uri="{FF2B5EF4-FFF2-40B4-BE49-F238E27FC236}">
                  <a16:creationId xmlns:a16="http://schemas.microsoft.com/office/drawing/2014/main" id="{BD052D5F-8E5C-4D32-BDC0-11969C45024D}"/>
                </a:ext>
              </a:extLst>
            </p:cNvPr>
            <p:cNvSpPr>
              <a:spLocks/>
            </p:cNvSpPr>
            <p:nvPr/>
          </p:nvSpPr>
          <p:spPr bwMode="auto">
            <a:xfrm>
              <a:off x="8221489" y="2827329"/>
              <a:ext cx="78187" cy="100526"/>
            </a:xfrm>
            <a:custGeom>
              <a:avLst/>
              <a:gdLst>
                <a:gd name="T0" fmla="*/ 9 w 10"/>
                <a:gd name="T1" fmla="*/ 7 h 13"/>
                <a:gd name="T2" fmla="*/ 6 w 10"/>
                <a:gd name="T3" fmla="*/ 11 h 13"/>
                <a:gd name="T4" fmla="*/ 3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9"/>
                    <a:pt x="0" y="1"/>
                    <a:pt x="3" y="0"/>
                  </a:cubicBezTo>
                  <a:cubicBezTo>
                    <a:pt x="3" y="0"/>
                    <a:pt x="4" y="0"/>
                    <a:pt x="4" y="0"/>
                  </a:cubicBezTo>
                  <a:cubicBezTo>
                    <a:pt x="6" y="1"/>
                    <a:pt x="9" y="4"/>
                    <a:pt x="9"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7" name="Freeform 2513">
              <a:extLst>
                <a:ext uri="{FF2B5EF4-FFF2-40B4-BE49-F238E27FC236}">
                  <a16:creationId xmlns:a16="http://schemas.microsoft.com/office/drawing/2014/main" id="{4278DEA9-F4A7-4400-BADB-5FC88F2D8185}"/>
                </a:ext>
              </a:extLst>
            </p:cNvPr>
            <p:cNvSpPr>
              <a:spLocks/>
            </p:cNvSpPr>
            <p:nvPr/>
          </p:nvSpPr>
          <p:spPr bwMode="auto">
            <a:xfrm>
              <a:off x="8052350" y="2811372"/>
              <a:ext cx="84569" cy="100526"/>
            </a:xfrm>
            <a:custGeom>
              <a:avLst/>
              <a:gdLst>
                <a:gd name="T0" fmla="*/ 10 w 11"/>
                <a:gd name="T1" fmla="*/ 7 h 13"/>
                <a:gd name="T2" fmla="*/ 6 w 11"/>
                <a:gd name="T3" fmla="*/ 11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5" y="0"/>
                  </a:cubicBezTo>
                  <a:cubicBezTo>
                    <a:pt x="7"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8" name="Freeform 2514">
              <a:extLst>
                <a:ext uri="{FF2B5EF4-FFF2-40B4-BE49-F238E27FC236}">
                  <a16:creationId xmlns:a16="http://schemas.microsoft.com/office/drawing/2014/main" id="{627B55B3-C1C6-4DB7-897C-8B647DC4A7A0}"/>
                </a:ext>
              </a:extLst>
            </p:cNvPr>
            <p:cNvSpPr>
              <a:spLocks/>
            </p:cNvSpPr>
            <p:nvPr/>
          </p:nvSpPr>
          <p:spPr bwMode="auto">
            <a:xfrm>
              <a:off x="8122558" y="2758716"/>
              <a:ext cx="84569" cy="98930"/>
            </a:xfrm>
            <a:custGeom>
              <a:avLst/>
              <a:gdLst>
                <a:gd name="T0" fmla="*/ 10 w 11"/>
                <a:gd name="T1" fmla="*/ 7 h 13"/>
                <a:gd name="T2" fmla="*/ 6 w 11"/>
                <a:gd name="T3" fmla="*/ 11 h 13"/>
                <a:gd name="T4" fmla="*/ 3 w 11"/>
                <a:gd name="T5" fmla="*/ 1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9"/>
                    <a:pt x="0" y="1"/>
                    <a:pt x="3" y="1"/>
                  </a:cubicBezTo>
                  <a:cubicBezTo>
                    <a:pt x="4" y="0"/>
                    <a:pt x="4" y="0"/>
                    <a:pt x="4" y="0"/>
                  </a:cubicBezTo>
                  <a:cubicBezTo>
                    <a:pt x="7" y="1"/>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69" name="Freeform 2515">
              <a:extLst>
                <a:ext uri="{FF2B5EF4-FFF2-40B4-BE49-F238E27FC236}">
                  <a16:creationId xmlns:a16="http://schemas.microsoft.com/office/drawing/2014/main" id="{CA3AD8F4-10E9-4FCB-B24B-834DE4B93E18}"/>
                </a:ext>
              </a:extLst>
            </p:cNvPr>
            <p:cNvSpPr>
              <a:spLocks/>
            </p:cNvSpPr>
            <p:nvPr/>
          </p:nvSpPr>
          <p:spPr bwMode="auto">
            <a:xfrm>
              <a:off x="8014054" y="2666168"/>
              <a:ext cx="84569" cy="9254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8"/>
                    <a:pt x="0" y="1"/>
                    <a:pt x="3" y="0"/>
                  </a:cubicBezTo>
                  <a:cubicBezTo>
                    <a:pt x="3" y="0"/>
                    <a:pt x="4" y="0"/>
                    <a:pt x="4" y="0"/>
                  </a:cubicBezTo>
                  <a:cubicBezTo>
                    <a:pt x="6" y="0"/>
                    <a:pt x="9"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0" name="Freeform 2516">
              <a:extLst>
                <a:ext uri="{FF2B5EF4-FFF2-40B4-BE49-F238E27FC236}">
                  <a16:creationId xmlns:a16="http://schemas.microsoft.com/office/drawing/2014/main" id="{AEBD44E4-F275-491C-A854-D720A24EA8B0}"/>
                </a:ext>
              </a:extLst>
            </p:cNvPr>
            <p:cNvSpPr>
              <a:spLocks/>
            </p:cNvSpPr>
            <p:nvPr/>
          </p:nvSpPr>
          <p:spPr bwMode="auto">
            <a:xfrm>
              <a:off x="8037989" y="2573620"/>
              <a:ext cx="84569" cy="92548"/>
            </a:xfrm>
            <a:custGeom>
              <a:avLst/>
              <a:gdLst>
                <a:gd name="T0" fmla="*/ 10 w 11"/>
                <a:gd name="T1" fmla="*/ 7 h 12"/>
                <a:gd name="T2" fmla="*/ 7 w 11"/>
                <a:gd name="T3" fmla="*/ 10 h 12"/>
                <a:gd name="T4" fmla="*/ 3 w 11"/>
                <a:gd name="T5" fmla="*/ 0 h 12"/>
                <a:gd name="T6" fmla="*/ 4 w 11"/>
                <a:gd name="T7" fmla="*/ 0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1" y="10"/>
                    <a:pt x="9" y="12"/>
                    <a:pt x="7" y="10"/>
                  </a:cubicBezTo>
                  <a:cubicBezTo>
                    <a:pt x="2" y="8"/>
                    <a:pt x="0" y="1"/>
                    <a:pt x="3" y="0"/>
                  </a:cubicBezTo>
                  <a:cubicBezTo>
                    <a:pt x="3" y="0"/>
                    <a:pt x="3" y="0"/>
                    <a:pt x="4" y="0"/>
                  </a:cubicBezTo>
                  <a:cubicBezTo>
                    <a:pt x="6" y="1"/>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1" name="Freeform 2517">
              <a:extLst>
                <a:ext uri="{FF2B5EF4-FFF2-40B4-BE49-F238E27FC236}">
                  <a16:creationId xmlns:a16="http://schemas.microsoft.com/office/drawing/2014/main" id="{DC867249-4591-42B9-BA70-4B926665D2AF}"/>
                </a:ext>
              </a:extLst>
            </p:cNvPr>
            <p:cNvSpPr>
              <a:spLocks/>
            </p:cNvSpPr>
            <p:nvPr/>
          </p:nvSpPr>
          <p:spPr bwMode="auto">
            <a:xfrm>
              <a:off x="8136919" y="2666168"/>
              <a:ext cx="84569" cy="84569"/>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9" y="11"/>
                    <a:pt x="7" y="10"/>
                  </a:cubicBezTo>
                  <a:cubicBezTo>
                    <a:pt x="3" y="8"/>
                    <a:pt x="0" y="1"/>
                    <a:pt x="3" y="0"/>
                  </a:cubicBezTo>
                  <a:cubicBezTo>
                    <a:pt x="3" y="0"/>
                    <a:pt x="4" y="0"/>
                    <a:pt x="4" y="0"/>
                  </a:cubicBezTo>
                  <a:cubicBezTo>
                    <a:pt x="6" y="0"/>
                    <a:pt x="9" y="3"/>
                    <a:pt x="10"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2" name="Freeform 2518">
              <a:extLst>
                <a:ext uri="{FF2B5EF4-FFF2-40B4-BE49-F238E27FC236}">
                  <a16:creationId xmlns:a16="http://schemas.microsoft.com/office/drawing/2014/main" id="{1F55843F-13D9-4922-A00A-1CF82918E32C}"/>
                </a:ext>
              </a:extLst>
            </p:cNvPr>
            <p:cNvSpPr>
              <a:spLocks/>
            </p:cNvSpPr>
            <p:nvPr/>
          </p:nvSpPr>
          <p:spPr bwMode="auto">
            <a:xfrm>
              <a:off x="8245423" y="2742759"/>
              <a:ext cx="76591" cy="92548"/>
            </a:xfrm>
            <a:custGeom>
              <a:avLst/>
              <a:gdLst>
                <a:gd name="T0" fmla="*/ 9 w 10"/>
                <a:gd name="T1" fmla="*/ 6 h 12"/>
                <a:gd name="T2" fmla="*/ 6 w 10"/>
                <a:gd name="T3" fmla="*/ 10 h 12"/>
                <a:gd name="T4" fmla="*/ 3 w 10"/>
                <a:gd name="T5" fmla="*/ 0 h 12"/>
                <a:gd name="T6" fmla="*/ 3 w 10"/>
                <a:gd name="T7" fmla="*/ 0 h 12"/>
                <a:gd name="T8" fmla="*/ 9 w 10"/>
                <a:gd name="T9" fmla="*/ 6 h 12"/>
              </a:gdLst>
              <a:ahLst/>
              <a:cxnLst>
                <a:cxn ang="0">
                  <a:pos x="T0" y="T1"/>
                </a:cxn>
                <a:cxn ang="0">
                  <a:pos x="T2" y="T3"/>
                </a:cxn>
                <a:cxn ang="0">
                  <a:pos x="T4" y="T5"/>
                </a:cxn>
                <a:cxn ang="0">
                  <a:pos x="T6" y="T7"/>
                </a:cxn>
                <a:cxn ang="0">
                  <a:pos x="T8" y="T9"/>
                </a:cxn>
              </a:cxnLst>
              <a:rect l="0" t="0" r="r" b="b"/>
              <a:pathLst>
                <a:path w="10" h="12">
                  <a:moveTo>
                    <a:pt x="9" y="6"/>
                  </a:moveTo>
                  <a:cubicBezTo>
                    <a:pt x="10" y="10"/>
                    <a:pt x="9" y="12"/>
                    <a:pt x="6" y="10"/>
                  </a:cubicBezTo>
                  <a:cubicBezTo>
                    <a:pt x="2" y="8"/>
                    <a:pt x="0" y="1"/>
                    <a:pt x="3" y="0"/>
                  </a:cubicBezTo>
                  <a:cubicBezTo>
                    <a:pt x="3" y="0"/>
                    <a:pt x="3" y="0"/>
                    <a:pt x="3" y="0"/>
                  </a:cubicBezTo>
                  <a:cubicBezTo>
                    <a:pt x="6" y="0"/>
                    <a:pt x="8" y="4"/>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3" name="Freeform 2519">
              <a:extLst>
                <a:ext uri="{FF2B5EF4-FFF2-40B4-BE49-F238E27FC236}">
                  <a16:creationId xmlns:a16="http://schemas.microsoft.com/office/drawing/2014/main" id="{37A99C8D-8A51-42C3-9A88-B383D81A2377}"/>
                </a:ext>
              </a:extLst>
            </p:cNvPr>
            <p:cNvSpPr>
              <a:spLocks/>
            </p:cNvSpPr>
            <p:nvPr/>
          </p:nvSpPr>
          <p:spPr bwMode="auto">
            <a:xfrm>
              <a:off x="8199150" y="2611916"/>
              <a:ext cx="76591" cy="92548"/>
            </a:xfrm>
            <a:custGeom>
              <a:avLst/>
              <a:gdLst>
                <a:gd name="T0" fmla="*/ 9 w 10"/>
                <a:gd name="T1" fmla="*/ 7 h 12"/>
                <a:gd name="T2" fmla="*/ 7 w 10"/>
                <a:gd name="T3" fmla="*/ 11 h 12"/>
                <a:gd name="T4" fmla="*/ 3 w 10"/>
                <a:gd name="T5" fmla="*/ 1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1"/>
                  </a:cubicBezTo>
                  <a:cubicBezTo>
                    <a:pt x="3" y="0"/>
                    <a:pt x="3" y="0"/>
                    <a:pt x="3" y="0"/>
                  </a:cubicBezTo>
                  <a:cubicBezTo>
                    <a:pt x="6" y="1"/>
                    <a:pt x="8"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4" name="Freeform 2520">
              <a:extLst>
                <a:ext uri="{FF2B5EF4-FFF2-40B4-BE49-F238E27FC236}">
                  <a16:creationId xmlns:a16="http://schemas.microsoft.com/office/drawing/2014/main" id="{27CBAECC-C676-430E-9DDA-B9DB23D78B4D}"/>
                </a:ext>
              </a:extLst>
            </p:cNvPr>
            <p:cNvSpPr>
              <a:spLocks/>
            </p:cNvSpPr>
            <p:nvPr/>
          </p:nvSpPr>
          <p:spPr bwMode="auto">
            <a:xfrm>
              <a:off x="8098624" y="2527347"/>
              <a:ext cx="84569" cy="84569"/>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10" y="11"/>
                    <a:pt x="7" y="10"/>
                  </a:cubicBezTo>
                  <a:cubicBezTo>
                    <a:pt x="3" y="9"/>
                    <a:pt x="0" y="2"/>
                    <a:pt x="3" y="0"/>
                  </a:cubicBezTo>
                  <a:cubicBezTo>
                    <a:pt x="3" y="0"/>
                    <a:pt x="3" y="0"/>
                    <a:pt x="4" y="0"/>
                  </a:cubicBezTo>
                  <a:cubicBezTo>
                    <a:pt x="6" y="1"/>
                    <a:pt x="9" y="4"/>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5" name="Freeform 2521">
              <a:extLst>
                <a:ext uri="{FF2B5EF4-FFF2-40B4-BE49-F238E27FC236}">
                  <a16:creationId xmlns:a16="http://schemas.microsoft.com/office/drawing/2014/main" id="{207E839D-A7C3-4291-B576-5FE4F9F88F38}"/>
                </a:ext>
              </a:extLst>
            </p:cNvPr>
            <p:cNvSpPr>
              <a:spLocks/>
            </p:cNvSpPr>
            <p:nvPr/>
          </p:nvSpPr>
          <p:spPr bwMode="auto">
            <a:xfrm>
              <a:off x="8221489" y="2543303"/>
              <a:ext cx="78187" cy="84569"/>
            </a:xfrm>
            <a:custGeom>
              <a:avLst/>
              <a:gdLst>
                <a:gd name="T0" fmla="*/ 9 w 10"/>
                <a:gd name="T1" fmla="*/ 6 h 11"/>
                <a:gd name="T2" fmla="*/ 7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9" y="11"/>
                    <a:pt x="7" y="10"/>
                  </a:cubicBezTo>
                  <a:cubicBezTo>
                    <a:pt x="3" y="9"/>
                    <a:pt x="0" y="1"/>
                    <a:pt x="2" y="0"/>
                  </a:cubicBezTo>
                  <a:cubicBezTo>
                    <a:pt x="2" y="0"/>
                    <a:pt x="3" y="0"/>
                    <a:pt x="3" y="0"/>
                  </a:cubicBezTo>
                  <a:cubicBezTo>
                    <a:pt x="5" y="0"/>
                    <a:pt x="7" y="3"/>
                    <a:pt x="9"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6" name="Freeform 2522">
              <a:extLst>
                <a:ext uri="{FF2B5EF4-FFF2-40B4-BE49-F238E27FC236}">
                  <a16:creationId xmlns:a16="http://schemas.microsoft.com/office/drawing/2014/main" id="{EF931769-022E-464B-95E6-4E1AF4BE78E1}"/>
                </a:ext>
              </a:extLst>
            </p:cNvPr>
            <p:cNvSpPr>
              <a:spLocks/>
            </p:cNvSpPr>
            <p:nvPr/>
          </p:nvSpPr>
          <p:spPr bwMode="auto">
            <a:xfrm>
              <a:off x="8291697" y="2666168"/>
              <a:ext cx="76591" cy="92548"/>
            </a:xfrm>
            <a:custGeom>
              <a:avLst/>
              <a:gdLst>
                <a:gd name="T0" fmla="*/ 9 w 10"/>
                <a:gd name="T1" fmla="*/ 7 h 12"/>
                <a:gd name="T2" fmla="*/ 7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0"/>
                  </a:cubicBezTo>
                  <a:cubicBezTo>
                    <a:pt x="3" y="0"/>
                    <a:pt x="3" y="0"/>
                    <a:pt x="3" y="0"/>
                  </a:cubicBezTo>
                  <a:cubicBezTo>
                    <a:pt x="6" y="1"/>
                    <a:pt x="8"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7" name="Freeform 2523">
              <a:extLst>
                <a:ext uri="{FF2B5EF4-FFF2-40B4-BE49-F238E27FC236}">
                  <a16:creationId xmlns:a16="http://schemas.microsoft.com/office/drawing/2014/main" id="{F0E5D48C-410C-4EF3-8056-C8180F765E1D}"/>
                </a:ext>
              </a:extLst>
            </p:cNvPr>
            <p:cNvSpPr>
              <a:spLocks/>
            </p:cNvSpPr>
            <p:nvPr/>
          </p:nvSpPr>
          <p:spPr bwMode="auto">
            <a:xfrm>
              <a:off x="8352332" y="2804990"/>
              <a:ext cx="78187" cy="90952"/>
            </a:xfrm>
            <a:custGeom>
              <a:avLst/>
              <a:gdLst>
                <a:gd name="T0" fmla="*/ 9 w 10"/>
                <a:gd name="T1" fmla="*/ 7 h 12"/>
                <a:gd name="T2" fmla="*/ 6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8" y="12"/>
                    <a:pt x="6" y="11"/>
                  </a:cubicBezTo>
                  <a:cubicBezTo>
                    <a:pt x="3" y="9"/>
                    <a:pt x="0" y="1"/>
                    <a:pt x="3" y="0"/>
                  </a:cubicBezTo>
                  <a:cubicBezTo>
                    <a:pt x="3" y="0"/>
                    <a:pt x="3" y="0"/>
                    <a:pt x="3" y="0"/>
                  </a:cubicBezTo>
                  <a:cubicBezTo>
                    <a:pt x="5" y="0"/>
                    <a:pt x="8" y="4"/>
                    <a:pt x="9"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8" name="Freeform 2524">
              <a:extLst>
                <a:ext uri="{FF2B5EF4-FFF2-40B4-BE49-F238E27FC236}">
                  <a16:creationId xmlns:a16="http://schemas.microsoft.com/office/drawing/2014/main" id="{DE429049-9C0F-4AE1-98D3-810D848ACEAE}"/>
                </a:ext>
              </a:extLst>
            </p:cNvPr>
            <p:cNvSpPr>
              <a:spLocks/>
            </p:cNvSpPr>
            <p:nvPr/>
          </p:nvSpPr>
          <p:spPr bwMode="auto">
            <a:xfrm>
              <a:off x="8436901" y="2911898"/>
              <a:ext cx="70209" cy="92548"/>
            </a:xfrm>
            <a:custGeom>
              <a:avLst/>
              <a:gdLst>
                <a:gd name="T0" fmla="*/ 9 w 9"/>
                <a:gd name="T1" fmla="*/ 7 h 12"/>
                <a:gd name="T2" fmla="*/ 6 w 9"/>
                <a:gd name="T3" fmla="*/ 11 h 12"/>
                <a:gd name="T4" fmla="*/ 3 w 9"/>
                <a:gd name="T5" fmla="*/ 0 h 12"/>
                <a:gd name="T6" fmla="*/ 4 w 9"/>
                <a:gd name="T7" fmla="*/ 0 h 12"/>
                <a:gd name="T8" fmla="*/ 9 w 9"/>
                <a:gd name="T9" fmla="*/ 7 h 12"/>
              </a:gdLst>
              <a:ahLst/>
              <a:cxnLst>
                <a:cxn ang="0">
                  <a:pos x="T0" y="T1"/>
                </a:cxn>
                <a:cxn ang="0">
                  <a:pos x="T2" y="T3"/>
                </a:cxn>
                <a:cxn ang="0">
                  <a:pos x="T4" y="T5"/>
                </a:cxn>
                <a:cxn ang="0">
                  <a:pos x="T6" y="T7"/>
                </a:cxn>
                <a:cxn ang="0">
                  <a:pos x="T8" y="T9"/>
                </a:cxn>
              </a:cxnLst>
              <a:rect l="0" t="0" r="r" b="b"/>
              <a:pathLst>
                <a:path w="9" h="12">
                  <a:moveTo>
                    <a:pt x="9" y="7"/>
                  </a:moveTo>
                  <a:cubicBezTo>
                    <a:pt x="9" y="10"/>
                    <a:pt x="8" y="12"/>
                    <a:pt x="6" y="11"/>
                  </a:cubicBezTo>
                  <a:cubicBezTo>
                    <a:pt x="3" y="9"/>
                    <a:pt x="0" y="1"/>
                    <a:pt x="3" y="0"/>
                  </a:cubicBezTo>
                  <a:cubicBezTo>
                    <a:pt x="3" y="0"/>
                    <a:pt x="4" y="0"/>
                    <a:pt x="4" y="0"/>
                  </a:cubicBezTo>
                  <a:cubicBezTo>
                    <a:pt x="6" y="0"/>
                    <a:pt x="8" y="4"/>
                    <a:pt x="9"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79" name="Freeform 2525">
              <a:extLst>
                <a:ext uri="{FF2B5EF4-FFF2-40B4-BE49-F238E27FC236}">
                  <a16:creationId xmlns:a16="http://schemas.microsoft.com/office/drawing/2014/main" id="{F31B053D-2292-4717-80A7-066B7EFBA066}"/>
                </a:ext>
              </a:extLst>
            </p:cNvPr>
            <p:cNvSpPr>
              <a:spLocks/>
            </p:cNvSpPr>
            <p:nvPr/>
          </p:nvSpPr>
          <p:spPr bwMode="auto">
            <a:xfrm>
              <a:off x="8529449" y="2996467"/>
              <a:ext cx="62230" cy="92548"/>
            </a:xfrm>
            <a:custGeom>
              <a:avLst/>
              <a:gdLst>
                <a:gd name="T0" fmla="*/ 7 w 8"/>
                <a:gd name="T1" fmla="*/ 6 h 12"/>
                <a:gd name="T2" fmla="*/ 5 w 8"/>
                <a:gd name="T3" fmla="*/ 11 h 12"/>
                <a:gd name="T4" fmla="*/ 2 w 8"/>
                <a:gd name="T5" fmla="*/ 0 h 12"/>
                <a:gd name="T6" fmla="*/ 3 w 8"/>
                <a:gd name="T7" fmla="*/ 0 h 12"/>
                <a:gd name="T8" fmla="*/ 7 w 8"/>
                <a:gd name="T9" fmla="*/ 6 h 12"/>
              </a:gdLst>
              <a:ahLst/>
              <a:cxnLst>
                <a:cxn ang="0">
                  <a:pos x="T0" y="T1"/>
                </a:cxn>
                <a:cxn ang="0">
                  <a:pos x="T2" y="T3"/>
                </a:cxn>
                <a:cxn ang="0">
                  <a:pos x="T4" y="T5"/>
                </a:cxn>
                <a:cxn ang="0">
                  <a:pos x="T6" y="T7"/>
                </a:cxn>
                <a:cxn ang="0">
                  <a:pos x="T8" y="T9"/>
                </a:cxn>
              </a:cxnLst>
              <a:rect l="0" t="0" r="r" b="b"/>
              <a:pathLst>
                <a:path w="8" h="12">
                  <a:moveTo>
                    <a:pt x="7" y="6"/>
                  </a:moveTo>
                  <a:cubicBezTo>
                    <a:pt x="8" y="10"/>
                    <a:pt x="7" y="12"/>
                    <a:pt x="5" y="11"/>
                  </a:cubicBezTo>
                  <a:cubicBezTo>
                    <a:pt x="2" y="9"/>
                    <a:pt x="0" y="0"/>
                    <a:pt x="2" y="0"/>
                  </a:cubicBezTo>
                  <a:cubicBezTo>
                    <a:pt x="2" y="0"/>
                    <a:pt x="3" y="0"/>
                    <a:pt x="3" y="0"/>
                  </a:cubicBezTo>
                  <a:cubicBezTo>
                    <a:pt x="5" y="0"/>
                    <a:pt x="6"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0" name="Freeform 2526">
              <a:extLst>
                <a:ext uri="{FF2B5EF4-FFF2-40B4-BE49-F238E27FC236}">
                  <a16:creationId xmlns:a16="http://schemas.microsoft.com/office/drawing/2014/main" id="{A3A78800-8B0F-46D7-BDF4-D42B8220A68F}"/>
                </a:ext>
              </a:extLst>
            </p:cNvPr>
            <p:cNvSpPr>
              <a:spLocks/>
            </p:cNvSpPr>
            <p:nvPr/>
          </p:nvSpPr>
          <p:spPr bwMode="auto">
            <a:xfrm>
              <a:off x="8591679" y="3127311"/>
              <a:ext cx="60635" cy="92548"/>
            </a:xfrm>
            <a:custGeom>
              <a:avLst/>
              <a:gdLst>
                <a:gd name="T0" fmla="*/ 7 w 8"/>
                <a:gd name="T1" fmla="*/ 7 h 12"/>
                <a:gd name="T2" fmla="*/ 5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7" y="12"/>
                    <a:pt x="5" y="11"/>
                  </a:cubicBezTo>
                  <a:cubicBezTo>
                    <a:pt x="2" y="9"/>
                    <a:pt x="0" y="0"/>
                    <a:pt x="3" y="0"/>
                  </a:cubicBezTo>
                  <a:cubicBezTo>
                    <a:pt x="3" y="0"/>
                    <a:pt x="3" y="0"/>
                    <a:pt x="3" y="0"/>
                  </a:cubicBezTo>
                  <a:cubicBezTo>
                    <a:pt x="5" y="0"/>
                    <a:pt x="6"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1" name="Freeform 2527">
              <a:extLst>
                <a:ext uri="{FF2B5EF4-FFF2-40B4-BE49-F238E27FC236}">
                  <a16:creationId xmlns:a16="http://schemas.microsoft.com/office/drawing/2014/main" id="{6E07C1AF-3CA8-4D76-9283-C3E7B1BEC125}"/>
                </a:ext>
              </a:extLst>
            </p:cNvPr>
            <p:cNvSpPr>
              <a:spLocks/>
            </p:cNvSpPr>
            <p:nvPr/>
          </p:nvSpPr>
          <p:spPr bwMode="auto">
            <a:xfrm>
              <a:off x="8591679" y="3004446"/>
              <a:ext cx="60635" cy="92548"/>
            </a:xfrm>
            <a:custGeom>
              <a:avLst/>
              <a:gdLst>
                <a:gd name="T0" fmla="*/ 7 w 8"/>
                <a:gd name="T1" fmla="*/ 7 h 12"/>
                <a:gd name="T2" fmla="*/ 6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3" y="0"/>
                  </a:cubicBezTo>
                  <a:cubicBezTo>
                    <a:pt x="3" y="0"/>
                    <a:pt x="3" y="0"/>
                    <a:pt x="3" y="0"/>
                  </a:cubicBezTo>
                  <a:cubicBezTo>
                    <a:pt x="5" y="0"/>
                    <a:pt x="6"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2" name="Freeform 2528">
              <a:extLst>
                <a:ext uri="{FF2B5EF4-FFF2-40B4-BE49-F238E27FC236}">
                  <a16:creationId xmlns:a16="http://schemas.microsoft.com/office/drawing/2014/main" id="{DD136EA8-83A6-45A8-9489-CB19FDF43B6B}"/>
                </a:ext>
              </a:extLst>
            </p:cNvPr>
            <p:cNvSpPr>
              <a:spLocks/>
            </p:cNvSpPr>
            <p:nvPr/>
          </p:nvSpPr>
          <p:spPr bwMode="auto">
            <a:xfrm>
              <a:off x="8583701" y="2881581"/>
              <a:ext cx="54252" cy="92548"/>
            </a:xfrm>
            <a:custGeom>
              <a:avLst/>
              <a:gdLst>
                <a:gd name="T0" fmla="*/ 6 w 7"/>
                <a:gd name="T1" fmla="*/ 7 h 12"/>
                <a:gd name="T2" fmla="*/ 6 w 7"/>
                <a:gd name="T3" fmla="*/ 11 h 12"/>
                <a:gd name="T4" fmla="*/ 2 w 7"/>
                <a:gd name="T5" fmla="*/ 0 h 12"/>
                <a:gd name="T6" fmla="*/ 2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1"/>
                  </a:cubicBezTo>
                  <a:cubicBezTo>
                    <a:pt x="3" y="10"/>
                    <a:pt x="0" y="0"/>
                    <a:pt x="2" y="0"/>
                  </a:cubicBezTo>
                  <a:cubicBezTo>
                    <a:pt x="2" y="0"/>
                    <a:pt x="2" y="0"/>
                    <a:pt x="2" y="0"/>
                  </a:cubicBezTo>
                  <a:cubicBezTo>
                    <a:pt x="3" y="0"/>
                    <a:pt x="5"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3" name="Freeform 2529">
              <a:extLst>
                <a:ext uri="{FF2B5EF4-FFF2-40B4-BE49-F238E27FC236}">
                  <a16:creationId xmlns:a16="http://schemas.microsoft.com/office/drawing/2014/main" id="{0CAFDDC2-CBF1-4634-869B-BD875D55AA7F}"/>
                </a:ext>
              </a:extLst>
            </p:cNvPr>
            <p:cNvSpPr>
              <a:spLocks/>
            </p:cNvSpPr>
            <p:nvPr/>
          </p:nvSpPr>
          <p:spPr bwMode="auto">
            <a:xfrm>
              <a:off x="8515088" y="2873602"/>
              <a:ext cx="60635" cy="92548"/>
            </a:xfrm>
            <a:custGeom>
              <a:avLst/>
              <a:gdLst>
                <a:gd name="T0" fmla="*/ 7 w 8"/>
                <a:gd name="T1" fmla="*/ 7 h 12"/>
                <a:gd name="T2" fmla="*/ 6 w 8"/>
                <a:gd name="T3" fmla="*/ 11 h 12"/>
                <a:gd name="T4" fmla="*/ 2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9"/>
                    <a:pt x="0" y="1"/>
                    <a:pt x="2" y="0"/>
                  </a:cubicBezTo>
                  <a:cubicBezTo>
                    <a:pt x="3" y="0"/>
                    <a:pt x="3" y="0"/>
                    <a:pt x="3" y="0"/>
                  </a:cubicBezTo>
                  <a:cubicBezTo>
                    <a:pt x="5" y="0"/>
                    <a:pt x="7"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4" name="Freeform 2530">
              <a:extLst>
                <a:ext uri="{FF2B5EF4-FFF2-40B4-BE49-F238E27FC236}">
                  <a16:creationId xmlns:a16="http://schemas.microsoft.com/office/drawing/2014/main" id="{3161DC10-1A0A-409C-8A2C-5265DC7F565E}"/>
                </a:ext>
              </a:extLst>
            </p:cNvPr>
            <p:cNvSpPr>
              <a:spLocks/>
            </p:cNvSpPr>
            <p:nvPr/>
          </p:nvSpPr>
          <p:spPr bwMode="auto">
            <a:xfrm>
              <a:off x="8430519" y="2789033"/>
              <a:ext cx="68613" cy="9254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8" y="12"/>
                    <a:pt x="7" y="11"/>
                  </a:cubicBezTo>
                  <a:cubicBezTo>
                    <a:pt x="3" y="9"/>
                    <a:pt x="0" y="1"/>
                    <a:pt x="2" y="0"/>
                  </a:cubicBezTo>
                  <a:cubicBezTo>
                    <a:pt x="3" y="0"/>
                    <a:pt x="3" y="0"/>
                    <a:pt x="3" y="0"/>
                  </a:cubicBezTo>
                  <a:cubicBezTo>
                    <a:pt x="5" y="0"/>
                    <a:pt x="7"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5" name="Freeform 2531">
              <a:extLst>
                <a:ext uri="{FF2B5EF4-FFF2-40B4-BE49-F238E27FC236}">
                  <a16:creationId xmlns:a16="http://schemas.microsoft.com/office/drawing/2014/main" id="{1F32726D-382E-4566-B45D-976C9ACF9F84}"/>
                </a:ext>
              </a:extLst>
            </p:cNvPr>
            <p:cNvSpPr>
              <a:spLocks/>
            </p:cNvSpPr>
            <p:nvPr/>
          </p:nvSpPr>
          <p:spPr bwMode="auto">
            <a:xfrm>
              <a:off x="8507110" y="2765098"/>
              <a:ext cx="60635" cy="92548"/>
            </a:xfrm>
            <a:custGeom>
              <a:avLst/>
              <a:gdLst>
                <a:gd name="T0" fmla="*/ 7 w 8"/>
                <a:gd name="T1" fmla="*/ 7 h 12"/>
                <a:gd name="T2" fmla="*/ 6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2" y="0"/>
                  </a:cubicBezTo>
                  <a:cubicBezTo>
                    <a:pt x="2" y="0"/>
                    <a:pt x="2" y="0"/>
                    <a:pt x="2" y="0"/>
                  </a:cubicBezTo>
                  <a:cubicBezTo>
                    <a:pt x="4" y="1"/>
                    <a:pt x="6" y="4"/>
                    <a:pt x="7" y="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6" name="Freeform 2532">
              <a:extLst>
                <a:ext uri="{FF2B5EF4-FFF2-40B4-BE49-F238E27FC236}">
                  <a16:creationId xmlns:a16="http://schemas.microsoft.com/office/drawing/2014/main" id="{D25C1933-DFE9-48E9-9853-303481409890}"/>
                </a:ext>
              </a:extLst>
            </p:cNvPr>
            <p:cNvSpPr>
              <a:spLocks/>
            </p:cNvSpPr>
            <p:nvPr/>
          </p:nvSpPr>
          <p:spPr bwMode="auto">
            <a:xfrm>
              <a:off x="8422541" y="2674146"/>
              <a:ext cx="68613" cy="84569"/>
            </a:xfrm>
            <a:custGeom>
              <a:avLst/>
              <a:gdLst>
                <a:gd name="T0" fmla="*/ 8 w 9"/>
                <a:gd name="T1" fmla="*/ 6 h 11"/>
                <a:gd name="T2" fmla="*/ 7 w 9"/>
                <a:gd name="T3" fmla="*/ 11 h 11"/>
                <a:gd name="T4" fmla="*/ 2 w 9"/>
                <a:gd name="T5" fmla="*/ 0 h 11"/>
                <a:gd name="T6" fmla="*/ 3 w 9"/>
                <a:gd name="T7" fmla="*/ 0 h 11"/>
                <a:gd name="T8" fmla="*/ 8 w 9"/>
                <a:gd name="T9" fmla="*/ 6 h 11"/>
              </a:gdLst>
              <a:ahLst/>
              <a:cxnLst>
                <a:cxn ang="0">
                  <a:pos x="T0" y="T1"/>
                </a:cxn>
                <a:cxn ang="0">
                  <a:pos x="T2" y="T3"/>
                </a:cxn>
                <a:cxn ang="0">
                  <a:pos x="T4" y="T5"/>
                </a:cxn>
                <a:cxn ang="0">
                  <a:pos x="T6" y="T7"/>
                </a:cxn>
                <a:cxn ang="0">
                  <a:pos x="T8" y="T9"/>
                </a:cxn>
              </a:cxnLst>
              <a:rect l="0" t="0" r="r" b="b"/>
              <a:pathLst>
                <a:path w="9" h="11">
                  <a:moveTo>
                    <a:pt x="8" y="6"/>
                  </a:moveTo>
                  <a:cubicBezTo>
                    <a:pt x="9" y="9"/>
                    <a:pt x="9" y="11"/>
                    <a:pt x="7" y="11"/>
                  </a:cubicBezTo>
                  <a:cubicBezTo>
                    <a:pt x="4" y="9"/>
                    <a:pt x="0" y="1"/>
                    <a:pt x="2" y="0"/>
                  </a:cubicBezTo>
                  <a:cubicBezTo>
                    <a:pt x="2" y="0"/>
                    <a:pt x="3" y="0"/>
                    <a:pt x="3" y="0"/>
                  </a:cubicBezTo>
                  <a:cubicBezTo>
                    <a:pt x="4" y="0"/>
                    <a:pt x="7" y="4"/>
                    <a:pt x="8"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7" name="Freeform 2533">
              <a:extLst>
                <a:ext uri="{FF2B5EF4-FFF2-40B4-BE49-F238E27FC236}">
                  <a16:creationId xmlns:a16="http://schemas.microsoft.com/office/drawing/2014/main" id="{E2F36E83-9CC6-4976-8C29-2C7F60B35F06}"/>
                </a:ext>
              </a:extLst>
            </p:cNvPr>
            <p:cNvSpPr>
              <a:spLocks/>
            </p:cNvSpPr>
            <p:nvPr/>
          </p:nvSpPr>
          <p:spPr bwMode="auto">
            <a:xfrm>
              <a:off x="8352332" y="2650212"/>
              <a:ext cx="70209" cy="9254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9" y="12"/>
                    <a:pt x="7" y="11"/>
                  </a:cubicBezTo>
                  <a:cubicBezTo>
                    <a:pt x="4" y="9"/>
                    <a:pt x="0" y="1"/>
                    <a:pt x="2" y="0"/>
                  </a:cubicBezTo>
                  <a:cubicBezTo>
                    <a:pt x="3" y="0"/>
                    <a:pt x="3" y="0"/>
                    <a:pt x="3" y="0"/>
                  </a:cubicBezTo>
                  <a:cubicBezTo>
                    <a:pt x="5" y="1"/>
                    <a:pt x="7"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8" name="Freeform 2534">
              <a:extLst>
                <a:ext uri="{FF2B5EF4-FFF2-40B4-BE49-F238E27FC236}">
                  <a16:creationId xmlns:a16="http://schemas.microsoft.com/office/drawing/2014/main" id="{C89FC192-955B-44A8-9313-742FCAB894BE}"/>
                </a:ext>
              </a:extLst>
            </p:cNvPr>
            <p:cNvSpPr>
              <a:spLocks/>
            </p:cNvSpPr>
            <p:nvPr/>
          </p:nvSpPr>
          <p:spPr bwMode="auto">
            <a:xfrm>
              <a:off x="8275741" y="2519368"/>
              <a:ext cx="76591" cy="84569"/>
            </a:xfrm>
            <a:custGeom>
              <a:avLst/>
              <a:gdLst>
                <a:gd name="T0" fmla="*/ 8 w 10"/>
                <a:gd name="T1" fmla="*/ 7 h 11"/>
                <a:gd name="T2" fmla="*/ 8 w 10"/>
                <a:gd name="T3" fmla="*/ 11 h 11"/>
                <a:gd name="T4" fmla="*/ 2 w 10"/>
                <a:gd name="T5" fmla="*/ 1 h 11"/>
                <a:gd name="T6" fmla="*/ 3 w 10"/>
                <a:gd name="T7" fmla="*/ 0 h 11"/>
                <a:gd name="T8" fmla="*/ 8 w 10"/>
                <a:gd name="T9" fmla="*/ 7 h 11"/>
              </a:gdLst>
              <a:ahLst/>
              <a:cxnLst>
                <a:cxn ang="0">
                  <a:pos x="T0" y="T1"/>
                </a:cxn>
                <a:cxn ang="0">
                  <a:pos x="T2" y="T3"/>
                </a:cxn>
                <a:cxn ang="0">
                  <a:pos x="T4" y="T5"/>
                </a:cxn>
                <a:cxn ang="0">
                  <a:pos x="T6" y="T7"/>
                </a:cxn>
                <a:cxn ang="0">
                  <a:pos x="T8" y="T9"/>
                </a:cxn>
              </a:cxnLst>
              <a:rect l="0" t="0" r="r" b="b"/>
              <a:pathLst>
                <a:path w="10" h="11">
                  <a:moveTo>
                    <a:pt x="8" y="7"/>
                  </a:moveTo>
                  <a:cubicBezTo>
                    <a:pt x="10" y="10"/>
                    <a:pt x="9" y="11"/>
                    <a:pt x="8" y="11"/>
                  </a:cubicBezTo>
                  <a:cubicBezTo>
                    <a:pt x="4" y="10"/>
                    <a:pt x="0" y="1"/>
                    <a:pt x="2" y="1"/>
                  </a:cubicBezTo>
                  <a:cubicBezTo>
                    <a:pt x="2" y="0"/>
                    <a:pt x="3" y="0"/>
                    <a:pt x="3" y="0"/>
                  </a:cubicBezTo>
                  <a:cubicBezTo>
                    <a:pt x="5" y="1"/>
                    <a:pt x="7"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89" name="Freeform 2535">
              <a:extLst>
                <a:ext uri="{FF2B5EF4-FFF2-40B4-BE49-F238E27FC236}">
                  <a16:creationId xmlns:a16="http://schemas.microsoft.com/office/drawing/2014/main" id="{AA2AEBCC-1A3C-4322-A553-C04E5BC32E2E}"/>
                </a:ext>
              </a:extLst>
            </p:cNvPr>
            <p:cNvSpPr>
              <a:spLocks/>
            </p:cNvSpPr>
            <p:nvPr/>
          </p:nvSpPr>
          <p:spPr bwMode="auto">
            <a:xfrm>
              <a:off x="8345949" y="2543303"/>
              <a:ext cx="68613" cy="84569"/>
            </a:xfrm>
            <a:custGeom>
              <a:avLst/>
              <a:gdLst>
                <a:gd name="T0" fmla="*/ 7 w 9"/>
                <a:gd name="T1" fmla="*/ 6 h 11"/>
                <a:gd name="T2" fmla="*/ 7 w 9"/>
                <a:gd name="T3" fmla="*/ 10 h 11"/>
                <a:gd name="T4" fmla="*/ 1 w 9"/>
                <a:gd name="T5" fmla="*/ 0 h 11"/>
                <a:gd name="T6" fmla="*/ 2 w 9"/>
                <a:gd name="T7" fmla="*/ 0 h 11"/>
                <a:gd name="T8" fmla="*/ 7 w 9"/>
                <a:gd name="T9" fmla="*/ 6 h 11"/>
              </a:gdLst>
              <a:ahLst/>
              <a:cxnLst>
                <a:cxn ang="0">
                  <a:pos x="T0" y="T1"/>
                </a:cxn>
                <a:cxn ang="0">
                  <a:pos x="T2" y="T3"/>
                </a:cxn>
                <a:cxn ang="0">
                  <a:pos x="T4" y="T5"/>
                </a:cxn>
                <a:cxn ang="0">
                  <a:pos x="T6" y="T7"/>
                </a:cxn>
                <a:cxn ang="0">
                  <a:pos x="T8" y="T9"/>
                </a:cxn>
              </a:cxnLst>
              <a:rect l="0" t="0" r="r" b="b"/>
              <a:pathLst>
                <a:path w="9" h="11">
                  <a:moveTo>
                    <a:pt x="7" y="6"/>
                  </a:moveTo>
                  <a:cubicBezTo>
                    <a:pt x="9" y="9"/>
                    <a:pt x="8" y="11"/>
                    <a:pt x="7" y="10"/>
                  </a:cubicBezTo>
                  <a:cubicBezTo>
                    <a:pt x="4" y="9"/>
                    <a:pt x="0" y="1"/>
                    <a:pt x="1" y="0"/>
                  </a:cubicBezTo>
                  <a:cubicBezTo>
                    <a:pt x="2" y="0"/>
                    <a:pt x="2" y="0"/>
                    <a:pt x="2" y="0"/>
                  </a:cubicBezTo>
                  <a:cubicBezTo>
                    <a:pt x="4" y="0"/>
                    <a:pt x="6"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0" name="Freeform 2536">
              <a:extLst>
                <a:ext uri="{FF2B5EF4-FFF2-40B4-BE49-F238E27FC236}">
                  <a16:creationId xmlns:a16="http://schemas.microsoft.com/office/drawing/2014/main" id="{7E806772-5E2E-42EB-A59E-DA17C1A3D288}"/>
                </a:ext>
              </a:extLst>
            </p:cNvPr>
            <p:cNvSpPr>
              <a:spLocks/>
            </p:cNvSpPr>
            <p:nvPr/>
          </p:nvSpPr>
          <p:spPr bwMode="auto">
            <a:xfrm>
              <a:off x="8253402" y="2412460"/>
              <a:ext cx="68613" cy="84569"/>
            </a:xfrm>
            <a:custGeom>
              <a:avLst/>
              <a:gdLst>
                <a:gd name="T0" fmla="*/ 8 w 9"/>
                <a:gd name="T1" fmla="*/ 7 h 11"/>
                <a:gd name="T2" fmla="*/ 8 w 9"/>
                <a:gd name="T3" fmla="*/ 11 h 11"/>
                <a:gd name="T4" fmla="*/ 2 w 9"/>
                <a:gd name="T5" fmla="*/ 1 h 11"/>
                <a:gd name="T6" fmla="*/ 2 w 9"/>
                <a:gd name="T7" fmla="*/ 1 h 11"/>
                <a:gd name="T8" fmla="*/ 8 w 9"/>
                <a:gd name="T9" fmla="*/ 7 h 11"/>
              </a:gdLst>
              <a:ahLst/>
              <a:cxnLst>
                <a:cxn ang="0">
                  <a:pos x="T0" y="T1"/>
                </a:cxn>
                <a:cxn ang="0">
                  <a:pos x="T2" y="T3"/>
                </a:cxn>
                <a:cxn ang="0">
                  <a:pos x="T4" y="T5"/>
                </a:cxn>
                <a:cxn ang="0">
                  <a:pos x="T6" y="T7"/>
                </a:cxn>
                <a:cxn ang="0">
                  <a:pos x="T8" y="T9"/>
                </a:cxn>
              </a:cxnLst>
              <a:rect l="0" t="0" r="r" b="b"/>
              <a:pathLst>
                <a:path w="9" h="11">
                  <a:moveTo>
                    <a:pt x="8" y="7"/>
                  </a:moveTo>
                  <a:cubicBezTo>
                    <a:pt x="9" y="9"/>
                    <a:pt x="9" y="11"/>
                    <a:pt x="8" y="11"/>
                  </a:cubicBezTo>
                  <a:cubicBezTo>
                    <a:pt x="4" y="9"/>
                    <a:pt x="0" y="1"/>
                    <a:pt x="2" y="1"/>
                  </a:cubicBezTo>
                  <a:cubicBezTo>
                    <a:pt x="2" y="0"/>
                    <a:pt x="2" y="1"/>
                    <a:pt x="2" y="1"/>
                  </a:cubicBezTo>
                  <a:cubicBezTo>
                    <a:pt x="4" y="1"/>
                    <a:pt x="7"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1" name="Freeform 2537">
              <a:extLst>
                <a:ext uri="{FF2B5EF4-FFF2-40B4-BE49-F238E27FC236}">
                  <a16:creationId xmlns:a16="http://schemas.microsoft.com/office/drawing/2014/main" id="{BBC31FBF-DAC6-4C05-84B9-476563F7D731}"/>
                </a:ext>
              </a:extLst>
            </p:cNvPr>
            <p:cNvSpPr>
              <a:spLocks/>
            </p:cNvSpPr>
            <p:nvPr/>
          </p:nvSpPr>
          <p:spPr bwMode="auto">
            <a:xfrm>
              <a:off x="8314036" y="2434799"/>
              <a:ext cx="70209" cy="76591"/>
            </a:xfrm>
            <a:custGeom>
              <a:avLst/>
              <a:gdLst>
                <a:gd name="T0" fmla="*/ 7 w 9"/>
                <a:gd name="T1" fmla="*/ 6 h 10"/>
                <a:gd name="T2" fmla="*/ 8 w 9"/>
                <a:gd name="T3" fmla="*/ 10 h 10"/>
                <a:gd name="T4" fmla="*/ 2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10"/>
                  </a:cubicBezTo>
                  <a:cubicBezTo>
                    <a:pt x="5" y="9"/>
                    <a:pt x="0" y="1"/>
                    <a:pt x="2" y="0"/>
                  </a:cubicBezTo>
                  <a:cubicBezTo>
                    <a:pt x="2" y="0"/>
                    <a:pt x="2" y="0"/>
                    <a:pt x="2" y="0"/>
                  </a:cubicBezTo>
                  <a:cubicBezTo>
                    <a:pt x="4" y="0"/>
                    <a:pt x="6" y="3"/>
                    <a:pt x="7" y="6"/>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2" name="Freeform 2538">
              <a:extLst>
                <a:ext uri="{FF2B5EF4-FFF2-40B4-BE49-F238E27FC236}">
                  <a16:creationId xmlns:a16="http://schemas.microsoft.com/office/drawing/2014/main" id="{F50CAD12-F039-4DF5-AB1E-A22C846A27FE}"/>
                </a:ext>
              </a:extLst>
            </p:cNvPr>
            <p:cNvSpPr>
              <a:spLocks/>
            </p:cNvSpPr>
            <p:nvPr/>
          </p:nvSpPr>
          <p:spPr bwMode="auto">
            <a:xfrm>
              <a:off x="8229467" y="2303956"/>
              <a:ext cx="70209" cy="76591"/>
            </a:xfrm>
            <a:custGeom>
              <a:avLst/>
              <a:gdLst>
                <a:gd name="T0" fmla="*/ 7 w 9"/>
                <a:gd name="T1" fmla="*/ 6 h 10"/>
                <a:gd name="T2" fmla="*/ 8 w 9"/>
                <a:gd name="T3" fmla="*/ 9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9"/>
                  </a:cubicBezTo>
                  <a:cubicBezTo>
                    <a:pt x="5" y="9"/>
                    <a:pt x="0" y="1"/>
                    <a:pt x="1" y="0"/>
                  </a:cubicBezTo>
                  <a:cubicBezTo>
                    <a:pt x="1" y="0"/>
                    <a:pt x="2" y="0"/>
                    <a:pt x="2" y="0"/>
                  </a:cubicBezTo>
                  <a:cubicBezTo>
                    <a:pt x="3" y="0"/>
                    <a:pt x="6"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3" name="Freeform 2539">
              <a:extLst>
                <a:ext uri="{FF2B5EF4-FFF2-40B4-BE49-F238E27FC236}">
                  <a16:creationId xmlns:a16="http://schemas.microsoft.com/office/drawing/2014/main" id="{8E31E635-B059-4AEC-B771-E58AC40CE4F8}"/>
                </a:ext>
              </a:extLst>
            </p:cNvPr>
            <p:cNvSpPr>
              <a:spLocks/>
            </p:cNvSpPr>
            <p:nvPr/>
          </p:nvSpPr>
          <p:spPr bwMode="auto">
            <a:xfrm>
              <a:off x="8299676" y="2342251"/>
              <a:ext cx="68613" cy="76591"/>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9"/>
                    <a:pt x="9" y="10"/>
                    <a:pt x="8" y="10"/>
                  </a:cubicBezTo>
                  <a:cubicBezTo>
                    <a:pt x="6" y="10"/>
                    <a:pt x="0" y="1"/>
                    <a:pt x="1" y="0"/>
                  </a:cubicBezTo>
                  <a:cubicBezTo>
                    <a:pt x="2" y="0"/>
                    <a:pt x="2" y="0"/>
                    <a:pt x="2" y="0"/>
                  </a:cubicBezTo>
                  <a:cubicBezTo>
                    <a:pt x="3" y="1"/>
                    <a:pt x="6"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4" name="Freeform 2540">
              <a:extLst>
                <a:ext uri="{FF2B5EF4-FFF2-40B4-BE49-F238E27FC236}">
                  <a16:creationId xmlns:a16="http://schemas.microsoft.com/office/drawing/2014/main" id="{29A881CD-989E-44FA-81ED-69D0E1DA8D20}"/>
                </a:ext>
              </a:extLst>
            </p:cNvPr>
            <p:cNvSpPr>
              <a:spLocks/>
            </p:cNvSpPr>
            <p:nvPr/>
          </p:nvSpPr>
          <p:spPr bwMode="auto">
            <a:xfrm>
              <a:off x="8384245" y="2465116"/>
              <a:ext cx="60635" cy="84569"/>
            </a:xfrm>
            <a:custGeom>
              <a:avLst/>
              <a:gdLst>
                <a:gd name="T0" fmla="*/ 7 w 8"/>
                <a:gd name="T1" fmla="*/ 6 h 11"/>
                <a:gd name="T2" fmla="*/ 7 w 8"/>
                <a:gd name="T3" fmla="*/ 11 h 11"/>
                <a:gd name="T4" fmla="*/ 1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1" y="0"/>
                  </a:cubicBezTo>
                  <a:cubicBezTo>
                    <a:pt x="1" y="0"/>
                    <a:pt x="2" y="0"/>
                    <a:pt x="2" y="0"/>
                  </a:cubicBezTo>
                  <a:cubicBezTo>
                    <a:pt x="3" y="1"/>
                    <a:pt x="6"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5" name="Freeform 2541">
              <a:extLst>
                <a:ext uri="{FF2B5EF4-FFF2-40B4-BE49-F238E27FC236}">
                  <a16:creationId xmlns:a16="http://schemas.microsoft.com/office/drawing/2014/main" id="{F272A77F-5883-489E-B34B-6A6BB2E022F2}"/>
                </a:ext>
              </a:extLst>
            </p:cNvPr>
            <p:cNvSpPr>
              <a:spLocks/>
            </p:cNvSpPr>
            <p:nvPr/>
          </p:nvSpPr>
          <p:spPr bwMode="auto">
            <a:xfrm>
              <a:off x="8414562" y="2573620"/>
              <a:ext cx="60635" cy="84569"/>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4" y="1"/>
                    <a:pt x="6"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6" name="Freeform 2542">
              <a:extLst>
                <a:ext uri="{FF2B5EF4-FFF2-40B4-BE49-F238E27FC236}">
                  <a16:creationId xmlns:a16="http://schemas.microsoft.com/office/drawing/2014/main" id="{3E3E4CE9-777C-4197-A12F-98E3915EAECD}"/>
                </a:ext>
              </a:extLst>
            </p:cNvPr>
            <p:cNvSpPr>
              <a:spLocks/>
            </p:cNvSpPr>
            <p:nvPr/>
          </p:nvSpPr>
          <p:spPr bwMode="auto">
            <a:xfrm>
              <a:off x="8491153" y="2666168"/>
              <a:ext cx="62230" cy="84569"/>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4" y="10"/>
                    <a:pt x="0" y="1"/>
                    <a:pt x="2" y="0"/>
                  </a:cubicBezTo>
                  <a:cubicBezTo>
                    <a:pt x="2" y="0"/>
                    <a:pt x="2" y="0"/>
                    <a:pt x="2" y="0"/>
                  </a:cubicBezTo>
                  <a:cubicBezTo>
                    <a:pt x="3" y="0"/>
                    <a:pt x="6" y="3"/>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7" name="Freeform 2543">
              <a:extLst>
                <a:ext uri="{FF2B5EF4-FFF2-40B4-BE49-F238E27FC236}">
                  <a16:creationId xmlns:a16="http://schemas.microsoft.com/office/drawing/2014/main" id="{5996ACF5-C85D-4380-A888-88CABEDD94EF}"/>
                </a:ext>
              </a:extLst>
            </p:cNvPr>
            <p:cNvSpPr>
              <a:spLocks/>
            </p:cNvSpPr>
            <p:nvPr/>
          </p:nvSpPr>
          <p:spPr bwMode="auto">
            <a:xfrm>
              <a:off x="8559766" y="2773077"/>
              <a:ext cx="62230" cy="92548"/>
            </a:xfrm>
            <a:custGeom>
              <a:avLst/>
              <a:gdLst>
                <a:gd name="T0" fmla="*/ 7 w 8"/>
                <a:gd name="T1" fmla="*/ 7 h 12"/>
                <a:gd name="T2" fmla="*/ 7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7" y="11"/>
                  </a:cubicBezTo>
                  <a:cubicBezTo>
                    <a:pt x="5" y="10"/>
                    <a:pt x="0" y="1"/>
                    <a:pt x="2" y="0"/>
                  </a:cubicBezTo>
                  <a:cubicBezTo>
                    <a:pt x="2" y="0"/>
                    <a:pt x="2" y="0"/>
                    <a:pt x="2" y="0"/>
                  </a:cubicBezTo>
                  <a:cubicBezTo>
                    <a:pt x="4" y="1"/>
                    <a:pt x="6"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8" name="Freeform 2544">
              <a:extLst>
                <a:ext uri="{FF2B5EF4-FFF2-40B4-BE49-F238E27FC236}">
                  <a16:creationId xmlns:a16="http://schemas.microsoft.com/office/drawing/2014/main" id="{A2951943-4394-4F2D-946D-539EB51C276B}"/>
                </a:ext>
              </a:extLst>
            </p:cNvPr>
            <p:cNvSpPr>
              <a:spLocks/>
            </p:cNvSpPr>
            <p:nvPr/>
          </p:nvSpPr>
          <p:spPr bwMode="auto">
            <a:xfrm>
              <a:off x="8637953" y="2889559"/>
              <a:ext cx="52656" cy="90952"/>
            </a:xfrm>
            <a:custGeom>
              <a:avLst/>
              <a:gdLst>
                <a:gd name="T0" fmla="*/ 6 w 7"/>
                <a:gd name="T1" fmla="*/ 7 h 12"/>
                <a:gd name="T2" fmla="*/ 6 w 7"/>
                <a:gd name="T3" fmla="*/ 12 h 12"/>
                <a:gd name="T4" fmla="*/ 1 w 7"/>
                <a:gd name="T5" fmla="*/ 0 h 12"/>
                <a:gd name="T6" fmla="*/ 1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2"/>
                  </a:cubicBezTo>
                  <a:cubicBezTo>
                    <a:pt x="3" y="11"/>
                    <a:pt x="0" y="1"/>
                    <a:pt x="1" y="0"/>
                  </a:cubicBezTo>
                  <a:cubicBezTo>
                    <a:pt x="1" y="0"/>
                    <a:pt x="1" y="0"/>
                    <a:pt x="1" y="0"/>
                  </a:cubicBezTo>
                  <a:cubicBezTo>
                    <a:pt x="3" y="1"/>
                    <a:pt x="5"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699" name="Freeform 2545">
              <a:extLst>
                <a:ext uri="{FF2B5EF4-FFF2-40B4-BE49-F238E27FC236}">
                  <a16:creationId xmlns:a16="http://schemas.microsoft.com/office/drawing/2014/main" id="{001821AE-FEFF-4F39-A261-B075C7265FF4}"/>
                </a:ext>
              </a:extLst>
            </p:cNvPr>
            <p:cNvSpPr>
              <a:spLocks/>
            </p:cNvSpPr>
            <p:nvPr/>
          </p:nvSpPr>
          <p:spPr bwMode="auto">
            <a:xfrm>
              <a:off x="8614018" y="2789033"/>
              <a:ext cx="54252" cy="84569"/>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4" y="10"/>
                    <a:pt x="0" y="0"/>
                    <a:pt x="1" y="0"/>
                  </a:cubicBezTo>
                  <a:cubicBezTo>
                    <a:pt x="1" y="0"/>
                    <a:pt x="1" y="0"/>
                    <a:pt x="1" y="0"/>
                  </a:cubicBezTo>
                  <a:cubicBezTo>
                    <a:pt x="2" y="0"/>
                    <a:pt x="4"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0" name="Freeform 2546">
              <a:extLst>
                <a:ext uri="{FF2B5EF4-FFF2-40B4-BE49-F238E27FC236}">
                  <a16:creationId xmlns:a16="http://schemas.microsoft.com/office/drawing/2014/main" id="{139EEF8D-C52D-4788-A470-9CFF2EC792BD}"/>
                </a:ext>
              </a:extLst>
            </p:cNvPr>
            <p:cNvSpPr>
              <a:spLocks/>
            </p:cNvSpPr>
            <p:nvPr/>
          </p:nvSpPr>
          <p:spPr bwMode="auto">
            <a:xfrm>
              <a:off x="8545406" y="2674146"/>
              <a:ext cx="60635" cy="84569"/>
            </a:xfrm>
            <a:custGeom>
              <a:avLst/>
              <a:gdLst>
                <a:gd name="T0" fmla="*/ 6 w 8"/>
                <a:gd name="T1" fmla="*/ 7 h 11"/>
                <a:gd name="T2" fmla="*/ 7 w 8"/>
                <a:gd name="T3" fmla="*/ 11 h 11"/>
                <a:gd name="T4" fmla="*/ 1 w 8"/>
                <a:gd name="T5" fmla="*/ 0 h 11"/>
                <a:gd name="T6" fmla="*/ 2 w 8"/>
                <a:gd name="T7" fmla="*/ 0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10"/>
                    <a:pt x="8" y="11"/>
                    <a:pt x="7" y="11"/>
                  </a:cubicBezTo>
                  <a:cubicBezTo>
                    <a:pt x="4" y="10"/>
                    <a:pt x="0" y="1"/>
                    <a:pt x="1" y="0"/>
                  </a:cubicBezTo>
                  <a:cubicBezTo>
                    <a:pt x="1" y="0"/>
                    <a:pt x="2" y="0"/>
                    <a:pt x="2" y="0"/>
                  </a:cubicBezTo>
                  <a:cubicBezTo>
                    <a:pt x="3" y="1"/>
                    <a:pt x="5"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1" name="Freeform 2547">
              <a:extLst>
                <a:ext uri="{FF2B5EF4-FFF2-40B4-BE49-F238E27FC236}">
                  <a16:creationId xmlns:a16="http://schemas.microsoft.com/office/drawing/2014/main" id="{9FA2301A-76C8-4B72-A5D6-6B9D1196C108}"/>
                </a:ext>
              </a:extLst>
            </p:cNvPr>
            <p:cNvSpPr>
              <a:spLocks/>
            </p:cNvSpPr>
            <p:nvPr/>
          </p:nvSpPr>
          <p:spPr bwMode="auto">
            <a:xfrm>
              <a:off x="8515088" y="2573620"/>
              <a:ext cx="60635" cy="84569"/>
            </a:xfrm>
            <a:custGeom>
              <a:avLst/>
              <a:gdLst>
                <a:gd name="T0" fmla="*/ 6 w 8"/>
                <a:gd name="T1" fmla="*/ 6 h 11"/>
                <a:gd name="T2" fmla="*/ 7 w 8"/>
                <a:gd name="T3" fmla="*/ 11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7" y="9"/>
                    <a:pt x="8" y="11"/>
                    <a:pt x="7" y="11"/>
                  </a:cubicBezTo>
                  <a:cubicBezTo>
                    <a:pt x="5" y="10"/>
                    <a:pt x="0" y="1"/>
                    <a:pt x="1" y="0"/>
                  </a:cubicBezTo>
                  <a:cubicBezTo>
                    <a:pt x="1" y="0"/>
                    <a:pt x="1" y="0"/>
                    <a:pt x="1" y="0"/>
                  </a:cubicBezTo>
                  <a:cubicBezTo>
                    <a:pt x="2" y="1"/>
                    <a:pt x="4"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2" name="Freeform 2548">
              <a:extLst>
                <a:ext uri="{FF2B5EF4-FFF2-40B4-BE49-F238E27FC236}">
                  <a16:creationId xmlns:a16="http://schemas.microsoft.com/office/drawing/2014/main" id="{6E93CA29-2643-4085-86FB-6C4E3DF1F205}"/>
                </a:ext>
              </a:extLst>
            </p:cNvPr>
            <p:cNvSpPr>
              <a:spLocks/>
            </p:cNvSpPr>
            <p:nvPr/>
          </p:nvSpPr>
          <p:spPr bwMode="auto">
            <a:xfrm>
              <a:off x="8591679" y="2688507"/>
              <a:ext cx="52656" cy="84569"/>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5" y="10"/>
                    <a:pt x="0" y="0"/>
                    <a:pt x="1" y="0"/>
                  </a:cubicBezTo>
                  <a:cubicBezTo>
                    <a:pt x="1" y="0"/>
                    <a:pt x="1" y="0"/>
                    <a:pt x="1" y="0"/>
                  </a:cubicBezTo>
                  <a:cubicBezTo>
                    <a:pt x="2" y="0"/>
                    <a:pt x="4"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3" name="Freeform 2549">
              <a:extLst>
                <a:ext uri="{FF2B5EF4-FFF2-40B4-BE49-F238E27FC236}">
                  <a16:creationId xmlns:a16="http://schemas.microsoft.com/office/drawing/2014/main" id="{28510AF5-CB8D-4B6A-989D-AAD35150B603}"/>
                </a:ext>
              </a:extLst>
            </p:cNvPr>
            <p:cNvSpPr>
              <a:spLocks/>
            </p:cNvSpPr>
            <p:nvPr/>
          </p:nvSpPr>
          <p:spPr bwMode="auto">
            <a:xfrm>
              <a:off x="8660292" y="2811372"/>
              <a:ext cx="54252" cy="84569"/>
            </a:xfrm>
            <a:custGeom>
              <a:avLst/>
              <a:gdLst>
                <a:gd name="T0" fmla="*/ 5 w 7"/>
                <a:gd name="T1" fmla="*/ 7 h 11"/>
                <a:gd name="T2" fmla="*/ 6 w 7"/>
                <a:gd name="T3" fmla="*/ 11 h 11"/>
                <a:gd name="T4" fmla="*/ 1 w 7"/>
                <a:gd name="T5" fmla="*/ 0 h 11"/>
                <a:gd name="T6" fmla="*/ 1 w 7"/>
                <a:gd name="T7" fmla="*/ 0 h 11"/>
                <a:gd name="T8" fmla="*/ 5 w 7"/>
                <a:gd name="T9" fmla="*/ 7 h 11"/>
              </a:gdLst>
              <a:ahLst/>
              <a:cxnLst>
                <a:cxn ang="0">
                  <a:pos x="T0" y="T1"/>
                </a:cxn>
                <a:cxn ang="0">
                  <a:pos x="T2" y="T3"/>
                </a:cxn>
                <a:cxn ang="0">
                  <a:pos x="T4" y="T5"/>
                </a:cxn>
                <a:cxn ang="0">
                  <a:pos x="T6" y="T7"/>
                </a:cxn>
                <a:cxn ang="0">
                  <a:pos x="T8" y="T9"/>
                </a:cxn>
              </a:cxnLst>
              <a:rect l="0" t="0" r="r" b="b"/>
              <a:pathLst>
                <a:path w="7" h="11">
                  <a:moveTo>
                    <a:pt x="5" y="7"/>
                  </a:moveTo>
                  <a:cubicBezTo>
                    <a:pt x="6" y="9"/>
                    <a:pt x="7" y="11"/>
                    <a:pt x="6" y="11"/>
                  </a:cubicBezTo>
                  <a:cubicBezTo>
                    <a:pt x="4" y="11"/>
                    <a:pt x="0" y="1"/>
                    <a:pt x="1" y="0"/>
                  </a:cubicBezTo>
                  <a:cubicBezTo>
                    <a:pt x="1" y="0"/>
                    <a:pt x="1" y="0"/>
                    <a:pt x="1" y="0"/>
                  </a:cubicBezTo>
                  <a:cubicBezTo>
                    <a:pt x="2" y="0"/>
                    <a:pt x="4"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4" name="Freeform 2550">
              <a:extLst>
                <a:ext uri="{FF2B5EF4-FFF2-40B4-BE49-F238E27FC236}">
                  <a16:creationId xmlns:a16="http://schemas.microsoft.com/office/drawing/2014/main" id="{5D39F0F6-6EE3-4A2D-9484-094D1F7AEDE2}"/>
                </a:ext>
              </a:extLst>
            </p:cNvPr>
            <p:cNvSpPr>
              <a:spLocks/>
            </p:cNvSpPr>
            <p:nvPr/>
          </p:nvSpPr>
          <p:spPr bwMode="auto">
            <a:xfrm>
              <a:off x="8676249" y="2903920"/>
              <a:ext cx="52656" cy="84569"/>
            </a:xfrm>
            <a:custGeom>
              <a:avLst/>
              <a:gdLst>
                <a:gd name="T0" fmla="*/ 6 w 7"/>
                <a:gd name="T1" fmla="*/ 6 h 11"/>
                <a:gd name="T2" fmla="*/ 6 w 7"/>
                <a:gd name="T3" fmla="*/ 11 h 11"/>
                <a:gd name="T4" fmla="*/ 2 w 7"/>
                <a:gd name="T5" fmla="*/ 0 h 11"/>
                <a:gd name="T6" fmla="*/ 2 w 7"/>
                <a:gd name="T7" fmla="*/ 0 h 11"/>
                <a:gd name="T8" fmla="*/ 6 w 7"/>
                <a:gd name="T9" fmla="*/ 6 h 11"/>
              </a:gdLst>
              <a:ahLst/>
              <a:cxnLst>
                <a:cxn ang="0">
                  <a:pos x="T0" y="T1"/>
                </a:cxn>
                <a:cxn ang="0">
                  <a:pos x="T2" y="T3"/>
                </a:cxn>
                <a:cxn ang="0">
                  <a:pos x="T4" y="T5"/>
                </a:cxn>
                <a:cxn ang="0">
                  <a:pos x="T6" y="T7"/>
                </a:cxn>
                <a:cxn ang="0">
                  <a:pos x="T8" y="T9"/>
                </a:cxn>
              </a:cxnLst>
              <a:rect l="0" t="0" r="r" b="b"/>
              <a:pathLst>
                <a:path w="7" h="11">
                  <a:moveTo>
                    <a:pt x="6" y="6"/>
                  </a:moveTo>
                  <a:cubicBezTo>
                    <a:pt x="7" y="9"/>
                    <a:pt x="7" y="11"/>
                    <a:pt x="6" y="11"/>
                  </a:cubicBezTo>
                  <a:cubicBezTo>
                    <a:pt x="4" y="10"/>
                    <a:pt x="0" y="0"/>
                    <a:pt x="2" y="0"/>
                  </a:cubicBezTo>
                  <a:cubicBezTo>
                    <a:pt x="2" y="0"/>
                    <a:pt x="2" y="0"/>
                    <a:pt x="2" y="0"/>
                  </a:cubicBezTo>
                  <a:cubicBezTo>
                    <a:pt x="3" y="0"/>
                    <a:pt x="5"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5" name="Freeform 2551">
              <a:extLst>
                <a:ext uri="{FF2B5EF4-FFF2-40B4-BE49-F238E27FC236}">
                  <a16:creationId xmlns:a16="http://schemas.microsoft.com/office/drawing/2014/main" id="{4FF4E1D1-B4E1-457F-BC05-C8BAFF0D5E82}"/>
                </a:ext>
              </a:extLst>
            </p:cNvPr>
            <p:cNvSpPr>
              <a:spLocks/>
            </p:cNvSpPr>
            <p:nvPr/>
          </p:nvSpPr>
          <p:spPr bwMode="auto">
            <a:xfrm>
              <a:off x="8744862" y="3020402"/>
              <a:ext cx="46274" cy="90952"/>
            </a:xfrm>
            <a:custGeom>
              <a:avLst/>
              <a:gdLst>
                <a:gd name="T0" fmla="*/ 5 w 6"/>
                <a:gd name="T1" fmla="*/ 7 h 12"/>
                <a:gd name="T2" fmla="*/ 5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5" y="10"/>
                    <a:pt x="6" y="12"/>
                    <a:pt x="5" y="12"/>
                  </a:cubicBezTo>
                  <a:cubicBezTo>
                    <a:pt x="3" y="11"/>
                    <a:pt x="0" y="1"/>
                    <a:pt x="1" y="0"/>
                  </a:cubicBezTo>
                  <a:cubicBezTo>
                    <a:pt x="1" y="0"/>
                    <a:pt x="1" y="0"/>
                    <a:pt x="1" y="0"/>
                  </a:cubicBezTo>
                  <a:cubicBezTo>
                    <a:pt x="2" y="1"/>
                    <a:pt x="4"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6" name="Freeform 2552">
              <a:extLst>
                <a:ext uri="{FF2B5EF4-FFF2-40B4-BE49-F238E27FC236}">
                  <a16:creationId xmlns:a16="http://schemas.microsoft.com/office/drawing/2014/main" id="{59C1ABDE-B1D4-4EEE-8B64-FD87F24C662F}"/>
                </a:ext>
              </a:extLst>
            </p:cNvPr>
            <p:cNvSpPr>
              <a:spLocks/>
            </p:cNvSpPr>
            <p:nvPr/>
          </p:nvSpPr>
          <p:spPr bwMode="auto">
            <a:xfrm>
              <a:off x="8722523" y="2919876"/>
              <a:ext cx="46274" cy="92548"/>
            </a:xfrm>
            <a:custGeom>
              <a:avLst/>
              <a:gdLst>
                <a:gd name="T0" fmla="*/ 5 w 6"/>
                <a:gd name="T1" fmla="*/ 7 h 12"/>
                <a:gd name="T2" fmla="*/ 6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6" y="10"/>
                    <a:pt x="6" y="12"/>
                    <a:pt x="6" y="12"/>
                  </a:cubicBezTo>
                  <a:cubicBezTo>
                    <a:pt x="4" y="11"/>
                    <a:pt x="0" y="1"/>
                    <a:pt x="1" y="0"/>
                  </a:cubicBezTo>
                  <a:cubicBezTo>
                    <a:pt x="1" y="0"/>
                    <a:pt x="1" y="0"/>
                    <a:pt x="1" y="0"/>
                  </a:cubicBezTo>
                  <a:cubicBezTo>
                    <a:pt x="2" y="1"/>
                    <a:pt x="4"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7" name="Freeform 2553">
              <a:extLst>
                <a:ext uri="{FF2B5EF4-FFF2-40B4-BE49-F238E27FC236}">
                  <a16:creationId xmlns:a16="http://schemas.microsoft.com/office/drawing/2014/main" id="{DD2D37A3-5283-46D5-B6AA-8F098744648A}"/>
                </a:ext>
              </a:extLst>
            </p:cNvPr>
            <p:cNvSpPr>
              <a:spLocks/>
            </p:cNvSpPr>
            <p:nvPr/>
          </p:nvSpPr>
          <p:spPr bwMode="auto">
            <a:xfrm>
              <a:off x="8430519" y="2458734"/>
              <a:ext cx="60635" cy="84569"/>
            </a:xfrm>
            <a:custGeom>
              <a:avLst/>
              <a:gdLst>
                <a:gd name="T0" fmla="*/ 6 w 8"/>
                <a:gd name="T1" fmla="*/ 6 h 11"/>
                <a:gd name="T2" fmla="*/ 7 w 8"/>
                <a:gd name="T3" fmla="*/ 10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8" y="9"/>
                    <a:pt x="8" y="11"/>
                    <a:pt x="7" y="10"/>
                  </a:cubicBezTo>
                  <a:cubicBezTo>
                    <a:pt x="5" y="10"/>
                    <a:pt x="0" y="1"/>
                    <a:pt x="1" y="0"/>
                  </a:cubicBezTo>
                  <a:cubicBezTo>
                    <a:pt x="1" y="0"/>
                    <a:pt x="1" y="0"/>
                    <a:pt x="1" y="0"/>
                  </a:cubicBezTo>
                  <a:cubicBezTo>
                    <a:pt x="2" y="1"/>
                    <a:pt x="5"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8" name="Freeform 2554">
              <a:extLst>
                <a:ext uri="{FF2B5EF4-FFF2-40B4-BE49-F238E27FC236}">
                  <a16:creationId xmlns:a16="http://schemas.microsoft.com/office/drawing/2014/main" id="{1A9719EF-8DC7-494C-8C46-E54FF31ACAF0}"/>
                </a:ext>
              </a:extLst>
            </p:cNvPr>
            <p:cNvSpPr>
              <a:spLocks/>
            </p:cNvSpPr>
            <p:nvPr/>
          </p:nvSpPr>
          <p:spPr bwMode="auto">
            <a:xfrm>
              <a:off x="8345949" y="2342251"/>
              <a:ext cx="60635" cy="76591"/>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8" y="8"/>
                    <a:pt x="8" y="10"/>
                    <a:pt x="7" y="10"/>
                  </a:cubicBezTo>
                  <a:cubicBezTo>
                    <a:pt x="5" y="9"/>
                    <a:pt x="0" y="1"/>
                    <a:pt x="1" y="0"/>
                  </a:cubicBezTo>
                  <a:cubicBezTo>
                    <a:pt x="1" y="0"/>
                    <a:pt x="1" y="0"/>
                    <a:pt x="1" y="0"/>
                  </a:cubicBezTo>
                  <a:cubicBezTo>
                    <a:pt x="2" y="0"/>
                    <a:pt x="5"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09" name="Freeform 2555">
              <a:extLst>
                <a:ext uri="{FF2B5EF4-FFF2-40B4-BE49-F238E27FC236}">
                  <a16:creationId xmlns:a16="http://schemas.microsoft.com/office/drawing/2014/main" id="{0D0D3CC4-9BE8-4C4B-9089-DD4DEC576E08}"/>
                </a:ext>
              </a:extLst>
            </p:cNvPr>
            <p:cNvSpPr>
              <a:spLocks/>
            </p:cNvSpPr>
            <p:nvPr/>
          </p:nvSpPr>
          <p:spPr bwMode="auto">
            <a:xfrm>
              <a:off x="8245423" y="2235343"/>
              <a:ext cx="68613" cy="6861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8"/>
                    <a:pt x="9" y="9"/>
                    <a:pt x="8" y="9"/>
                  </a:cubicBezTo>
                  <a:cubicBezTo>
                    <a:pt x="6" y="9"/>
                    <a:pt x="0" y="1"/>
                    <a:pt x="1" y="0"/>
                  </a:cubicBezTo>
                  <a:cubicBezTo>
                    <a:pt x="1" y="0"/>
                    <a:pt x="1" y="0"/>
                    <a:pt x="1" y="0"/>
                  </a:cubicBezTo>
                  <a:cubicBezTo>
                    <a:pt x="3" y="0"/>
                    <a:pt x="5" y="3"/>
                    <a:pt x="7" y="5"/>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0" name="Freeform 2556">
              <a:extLst>
                <a:ext uri="{FF2B5EF4-FFF2-40B4-BE49-F238E27FC236}">
                  <a16:creationId xmlns:a16="http://schemas.microsoft.com/office/drawing/2014/main" id="{4EC5DA02-C73F-416F-A823-3C0CE9D097C9}"/>
                </a:ext>
              </a:extLst>
            </p:cNvPr>
            <p:cNvSpPr>
              <a:spLocks/>
            </p:cNvSpPr>
            <p:nvPr/>
          </p:nvSpPr>
          <p:spPr bwMode="auto">
            <a:xfrm>
              <a:off x="8468814" y="2565642"/>
              <a:ext cx="60635" cy="84569"/>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3" y="0"/>
                    <a:pt x="5" y="4"/>
                    <a:pt x="7"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1" name="Freeform 2557">
              <a:extLst>
                <a:ext uri="{FF2B5EF4-FFF2-40B4-BE49-F238E27FC236}">
                  <a16:creationId xmlns:a16="http://schemas.microsoft.com/office/drawing/2014/main" id="{8E5FC5F0-15DC-45A7-B03E-1F0027606C0A}"/>
                </a:ext>
              </a:extLst>
            </p:cNvPr>
            <p:cNvSpPr>
              <a:spLocks/>
            </p:cNvSpPr>
            <p:nvPr/>
          </p:nvSpPr>
          <p:spPr bwMode="auto">
            <a:xfrm>
              <a:off x="7915124" y="2942215"/>
              <a:ext cx="84569" cy="100526"/>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0" y="8"/>
                    <a:pt x="0" y="1"/>
                    <a:pt x="4" y="0"/>
                  </a:cubicBezTo>
                  <a:cubicBezTo>
                    <a:pt x="4" y="0"/>
                    <a:pt x="4" y="0"/>
                    <a:pt x="4" y="0"/>
                  </a:cubicBezTo>
                  <a:cubicBezTo>
                    <a:pt x="7" y="1"/>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2" name="Freeform 2558">
              <a:extLst>
                <a:ext uri="{FF2B5EF4-FFF2-40B4-BE49-F238E27FC236}">
                  <a16:creationId xmlns:a16="http://schemas.microsoft.com/office/drawing/2014/main" id="{FDBB7E6A-2223-491F-97D1-4F3AAD0BBD35}"/>
                </a:ext>
              </a:extLst>
            </p:cNvPr>
            <p:cNvSpPr>
              <a:spLocks/>
            </p:cNvSpPr>
            <p:nvPr/>
          </p:nvSpPr>
          <p:spPr bwMode="auto">
            <a:xfrm>
              <a:off x="7907146" y="2804990"/>
              <a:ext cx="84569" cy="98930"/>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3" name="Freeform 2559">
              <a:extLst>
                <a:ext uri="{FF2B5EF4-FFF2-40B4-BE49-F238E27FC236}">
                  <a16:creationId xmlns:a16="http://schemas.microsoft.com/office/drawing/2014/main" id="{AEA6D479-F8B4-4A7E-9A56-420D6DD4CCB7}"/>
                </a:ext>
              </a:extLst>
            </p:cNvPr>
            <p:cNvSpPr>
              <a:spLocks/>
            </p:cNvSpPr>
            <p:nvPr/>
          </p:nvSpPr>
          <p:spPr bwMode="auto">
            <a:xfrm>
              <a:off x="7798642" y="2734781"/>
              <a:ext cx="92548" cy="100526"/>
            </a:xfrm>
            <a:custGeom>
              <a:avLst/>
              <a:gdLst>
                <a:gd name="T0" fmla="*/ 11 w 12"/>
                <a:gd name="T1" fmla="*/ 7 h 13"/>
                <a:gd name="T2" fmla="*/ 5 w 12"/>
                <a:gd name="T3" fmla="*/ 11 h 13"/>
                <a:gd name="T4" fmla="*/ 4 w 12"/>
                <a:gd name="T5" fmla="*/ 0 h 13"/>
                <a:gd name="T6" fmla="*/ 5 w 12"/>
                <a:gd name="T7" fmla="*/ 0 h 13"/>
                <a:gd name="T8" fmla="*/ 11 w 12"/>
                <a:gd name="T9" fmla="*/ 7 h 13"/>
              </a:gdLst>
              <a:ahLst/>
              <a:cxnLst>
                <a:cxn ang="0">
                  <a:pos x="T0" y="T1"/>
                </a:cxn>
                <a:cxn ang="0">
                  <a:pos x="T2" y="T3"/>
                </a:cxn>
                <a:cxn ang="0">
                  <a:pos x="T4" y="T5"/>
                </a:cxn>
                <a:cxn ang="0">
                  <a:pos x="T6" y="T7"/>
                </a:cxn>
                <a:cxn ang="0">
                  <a:pos x="T8" y="T9"/>
                </a:cxn>
              </a:cxnLst>
              <a:rect l="0" t="0" r="r" b="b"/>
              <a:pathLst>
                <a:path w="12" h="13">
                  <a:moveTo>
                    <a:pt x="11" y="7"/>
                  </a:moveTo>
                  <a:cubicBezTo>
                    <a:pt x="12" y="11"/>
                    <a:pt x="9" y="13"/>
                    <a:pt x="5" y="11"/>
                  </a:cubicBezTo>
                  <a:cubicBezTo>
                    <a:pt x="1" y="8"/>
                    <a:pt x="0" y="1"/>
                    <a:pt x="4" y="0"/>
                  </a:cubicBezTo>
                  <a:cubicBezTo>
                    <a:pt x="4" y="0"/>
                    <a:pt x="4" y="0"/>
                    <a:pt x="5" y="0"/>
                  </a:cubicBezTo>
                  <a:cubicBezTo>
                    <a:pt x="8" y="1"/>
                    <a:pt x="10"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4" name="Freeform 2560">
              <a:extLst>
                <a:ext uri="{FF2B5EF4-FFF2-40B4-BE49-F238E27FC236}">
                  <a16:creationId xmlns:a16="http://schemas.microsoft.com/office/drawing/2014/main" id="{97A53627-B6CF-4182-8044-F525D0E4E1D0}"/>
                </a:ext>
              </a:extLst>
            </p:cNvPr>
            <p:cNvSpPr>
              <a:spLocks/>
            </p:cNvSpPr>
            <p:nvPr/>
          </p:nvSpPr>
          <p:spPr bwMode="auto">
            <a:xfrm>
              <a:off x="7945441" y="2718825"/>
              <a:ext cx="84569" cy="9254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7"/>
                    <a:pt x="0" y="1"/>
                    <a:pt x="3" y="0"/>
                  </a:cubicBezTo>
                  <a:cubicBezTo>
                    <a:pt x="4" y="0"/>
                    <a:pt x="4" y="0"/>
                    <a:pt x="4" y="0"/>
                  </a:cubicBezTo>
                  <a:cubicBezTo>
                    <a:pt x="7" y="0"/>
                    <a:pt x="10" y="3"/>
                    <a:pt x="10"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5" name="Freeform 2561">
              <a:extLst>
                <a:ext uri="{FF2B5EF4-FFF2-40B4-BE49-F238E27FC236}">
                  <a16:creationId xmlns:a16="http://schemas.microsoft.com/office/drawing/2014/main" id="{B95236CF-800E-4B4B-A0BB-7777E4400FA0}"/>
                </a:ext>
              </a:extLst>
            </p:cNvPr>
            <p:cNvSpPr>
              <a:spLocks/>
            </p:cNvSpPr>
            <p:nvPr/>
          </p:nvSpPr>
          <p:spPr bwMode="auto">
            <a:xfrm>
              <a:off x="7937463" y="3227837"/>
              <a:ext cx="84569" cy="106908"/>
            </a:xfrm>
            <a:custGeom>
              <a:avLst/>
              <a:gdLst>
                <a:gd name="T0" fmla="*/ 10 w 11"/>
                <a:gd name="T1" fmla="*/ 7 h 14"/>
                <a:gd name="T2" fmla="*/ 4 w 11"/>
                <a:gd name="T3" fmla="*/ 11 h 14"/>
                <a:gd name="T4" fmla="*/ 4 w 11"/>
                <a:gd name="T5" fmla="*/ 0 h 14"/>
                <a:gd name="T6" fmla="*/ 5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5" y="0"/>
                    <a:pt x="5" y="0"/>
                    <a:pt x="5" y="0"/>
                  </a:cubicBezTo>
                  <a:cubicBezTo>
                    <a:pt x="8" y="1"/>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6" name="Freeform 2562">
              <a:extLst>
                <a:ext uri="{FF2B5EF4-FFF2-40B4-BE49-F238E27FC236}">
                  <a16:creationId xmlns:a16="http://schemas.microsoft.com/office/drawing/2014/main" id="{1497E203-29AD-447E-A116-A44B9AEB8948}"/>
                </a:ext>
              </a:extLst>
            </p:cNvPr>
            <p:cNvSpPr>
              <a:spLocks/>
            </p:cNvSpPr>
            <p:nvPr/>
          </p:nvSpPr>
          <p:spPr bwMode="auto">
            <a:xfrm>
              <a:off x="7961398" y="3465588"/>
              <a:ext cx="84569" cy="108504"/>
            </a:xfrm>
            <a:custGeom>
              <a:avLst/>
              <a:gdLst>
                <a:gd name="T0" fmla="*/ 11 w 11"/>
                <a:gd name="T1" fmla="*/ 7 h 14"/>
                <a:gd name="T2" fmla="*/ 4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4" y="11"/>
                  </a:cubicBezTo>
                  <a:cubicBezTo>
                    <a:pt x="0" y="7"/>
                    <a:pt x="1" y="0"/>
                    <a:pt x="6" y="0"/>
                  </a:cubicBezTo>
                  <a:cubicBezTo>
                    <a:pt x="9"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7" name="Freeform 2563">
              <a:extLst>
                <a:ext uri="{FF2B5EF4-FFF2-40B4-BE49-F238E27FC236}">
                  <a16:creationId xmlns:a16="http://schemas.microsoft.com/office/drawing/2014/main" id="{36382852-29E6-4416-9750-3F2CAF8C7EA1}"/>
                </a:ext>
              </a:extLst>
            </p:cNvPr>
            <p:cNvSpPr>
              <a:spLocks/>
            </p:cNvSpPr>
            <p:nvPr/>
          </p:nvSpPr>
          <p:spPr bwMode="auto">
            <a:xfrm>
              <a:off x="8060328" y="3427293"/>
              <a:ext cx="76591" cy="108504"/>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2"/>
                    <a:pt x="6" y="14"/>
                    <a:pt x="3" y="11"/>
                  </a:cubicBezTo>
                  <a:cubicBezTo>
                    <a:pt x="0" y="7"/>
                    <a:pt x="0" y="0"/>
                    <a:pt x="4" y="0"/>
                  </a:cubicBezTo>
                  <a:cubicBezTo>
                    <a:pt x="4" y="0"/>
                    <a:pt x="5" y="0"/>
                    <a:pt x="5" y="0"/>
                  </a:cubicBezTo>
                  <a:cubicBezTo>
                    <a:pt x="8"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8" name="Freeform 2564">
              <a:extLst>
                <a:ext uri="{FF2B5EF4-FFF2-40B4-BE49-F238E27FC236}">
                  <a16:creationId xmlns:a16="http://schemas.microsoft.com/office/drawing/2014/main" id="{DF0F8A9B-2077-4DEB-A396-38772325430E}"/>
                </a:ext>
              </a:extLst>
            </p:cNvPr>
            <p:cNvSpPr>
              <a:spLocks/>
            </p:cNvSpPr>
            <p:nvPr/>
          </p:nvSpPr>
          <p:spPr bwMode="auto">
            <a:xfrm>
              <a:off x="8261380" y="3511862"/>
              <a:ext cx="76591" cy="108504"/>
            </a:xfrm>
            <a:custGeom>
              <a:avLst/>
              <a:gdLst>
                <a:gd name="T0" fmla="*/ 10 w 10"/>
                <a:gd name="T1" fmla="*/ 8 h 14"/>
                <a:gd name="T2" fmla="*/ 4 w 10"/>
                <a:gd name="T3" fmla="*/ 12 h 14"/>
                <a:gd name="T4" fmla="*/ 5 w 10"/>
                <a:gd name="T5" fmla="*/ 0 h 14"/>
                <a:gd name="T6" fmla="*/ 5 w 10"/>
                <a:gd name="T7" fmla="*/ 0 h 14"/>
                <a:gd name="T8" fmla="*/ 10 w 10"/>
                <a:gd name="T9" fmla="*/ 8 h 14"/>
              </a:gdLst>
              <a:ahLst/>
              <a:cxnLst>
                <a:cxn ang="0">
                  <a:pos x="T0" y="T1"/>
                </a:cxn>
                <a:cxn ang="0">
                  <a:pos x="T2" y="T3"/>
                </a:cxn>
                <a:cxn ang="0">
                  <a:pos x="T4" y="T5"/>
                </a:cxn>
                <a:cxn ang="0">
                  <a:pos x="T6" y="T7"/>
                </a:cxn>
                <a:cxn ang="0">
                  <a:pos x="T8" y="T9"/>
                </a:cxn>
              </a:cxnLst>
              <a:rect l="0" t="0" r="r" b="b"/>
              <a:pathLst>
                <a:path w="10" h="14">
                  <a:moveTo>
                    <a:pt x="10" y="8"/>
                  </a:moveTo>
                  <a:cubicBezTo>
                    <a:pt x="10" y="12"/>
                    <a:pt x="7" y="14"/>
                    <a:pt x="4" y="12"/>
                  </a:cubicBezTo>
                  <a:cubicBezTo>
                    <a:pt x="0" y="8"/>
                    <a:pt x="1" y="0"/>
                    <a:pt x="5" y="0"/>
                  </a:cubicBezTo>
                  <a:cubicBezTo>
                    <a:pt x="5" y="0"/>
                    <a:pt x="5" y="0"/>
                    <a:pt x="5" y="0"/>
                  </a:cubicBezTo>
                  <a:cubicBezTo>
                    <a:pt x="8" y="1"/>
                    <a:pt x="9"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19" name="Freeform 2565">
              <a:extLst>
                <a:ext uri="{FF2B5EF4-FFF2-40B4-BE49-F238E27FC236}">
                  <a16:creationId xmlns:a16="http://schemas.microsoft.com/office/drawing/2014/main" id="{EBDAD167-258C-4A1E-B353-7F9B50D45AA0}"/>
                </a:ext>
              </a:extLst>
            </p:cNvPr>
            <p:cNvSpPr>
              <a:spLocks/>
            </p:cNvSpPr>
            <p:nvPr/>
          </p:nvSpPr>
          <p:spPr bwMode="auto">
            <a:xfrm>
              <a:off x="8168832" y="3449632"/>
              <a:ext cx="76591" cy="108504"/>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1"/>
                    <a:pt x="6" y="14"/>
                    <a:pt x="3" y="11"/>
                  </a:cubicBezTo>
                  <a:cubicBezTo>
                    <a:pt x="0" y="7"/>
                    <a:pt x="0" y="0"/>
                    <a:pt x="4" y="0"/>
                  </a:cubicBezTo>
                  <a:cubicBezTo>
                    <a:pt x="4" y="0"/>
                    <a:pt x="5" y="0"/>
                    <a:pt x="5" y="0"/>
                  </a:cubicBezTo>
                  <a:cubicBezTo>
                    <a:pt x="8" y="0"/>
                    <a:pt x="9"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0" name="Freeform 2566">
              <a:extLst>
                <a:ext uri="{FF2B5EF4-FFF2-40B4-BE49-F238E27FC236}">
                  <a16:creationId xmlns:a16="http://schemas.microsoft.com/office/drawing/2014/main" id="{7279CA63-04BE-4C23-A408-1B7281B28F54}"/>
                </a:ext>
              </a:extLst>
            </p:cNvPr>
            <p:cNvSpPr>
              <a:spLocks/>
            </p:cNvSpPr>
            <p:nvPr/>
          </p:nvSpPr>
          <p:spPr bwMode="auto">
            <a:xfrm>
              <a:off x="8237445" y="3373041"/>
              <a:ext cx="76591" cy="108504"/>
            </a:xfrm>
            <a:custGeom>
              <a:avLst/>
              <a:gdLst>
                <a:gd name="T0" fmla="*/ 9 w 10"/>
                <a:gd name="T1" fmla="*/ 8 h 14"/>
                <a:gd name="T2" fmla="*/ 4 w 10"/>
                <a:gd name="T3" fmla="*/ 12 h 14"/>
                <a:gd name="T4" fmla="*/ 4 w 10"/>
                <a:gd name="T5" fmla="*/ 0 h 14"/>
                <a:gd name="T6" fmla="*/ 4 w 10"/>
                <a:gd name="T7" fmla="*/ 0 h 14"/>
                <a:gd name="T8" fmla="*/ 9 w 10"/>
                <a:gd name="T9" fmla="*/ 8 h 14"/>
              </a:gdLst>
              <a:ahLst/>
              <a:cxnLst>
                <a:cxn ang="0">
                  <a:pos x="T0" y="T1"/>
                </a:cxn>
                <a:cxn ang="0">
                  <a:pos x="T2" y="T3"/>
                </a:cxn>
                <a:cxn ang="0">
                  <a:pos x="T4" y="T5"/>
                </a:cxn>
                <a:cxn ang="0">
                  <a:pos x="T6" y="T7"/>
                </a:cxn>
                <a:cxn ang="0">
                  <a:pos x="T8" y="T9"/>
                </a:cxn>
              </a:cxnLst>
              <a:rect l="0" t="0" r="r" b="b"/>
              <a:pathLst>
                <a:path w="10" h="14">
                  <a:moveTo>
                    <a:pt x="9" y="8"/>
                  </a:moveTo>
                  <a:cubicBezTo>
                    <a:pt x="10" y="12"/>
                    <a:pt x="7" y="14"/>
                    <a:pt x="4" y="12"/>
                  </a:cubicBezTo>
                  <a:cubicBezTo>
                    <a:pt x="0" y="8"/>
                    <a:pt x="0" y="1"/>
                    <a:pt x="4" y="0"/>
                  </a:cubicBezTo>
                  <a:cubicBezTo>
                    <a:pt x="4" y="0"/>
                    <a:pt x="4" y="0"/>
                    <a:pt x="4" y="0"/>
                  </a:cubicBezTo>
                  <a:cubicBezTo>
                    <a:pt x="7" y="1"/>
                    <a:pt x="9"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1" name="Freeform 2567">
              <a:extLst>
                <a:ext uri="{FF2B5EF4-FFF2-40B4-BE49-F238E27FC236}">
                  <a16:creationId xmlns:a16="http://schemas.microsoft.com/office/drawing/2014/main" id="{915F4C3F-2B34-4CC0-BFC7-03DE1BFD6C4E}"/>
                </a:ext>
              </a:extLst>
            </p:cNvPr>
            <p:cNvSpPr>
              <a:spLocks/>
            </p:cNvSpPr>
            <p:nvPr/>
          </p:nvSpPr>
          <p:spPr bwMode="auto">
            <a:xfrm>
              <a:off x="8329993" y="3419314"/>
              <a:ext cx="68613" cy="108504"/>
            </a:xfrm>
            <a:custGeom>
              <a:avLst/>
              <a:gdLst>
                <a:gd name="T0" fmla="*/ 9 w 9"/>
                <a:gd name="T1" fmla="*/ 7 h 14"/>
                <a:gd name="T2" fmla="*/ 4 w 9"/>
                <a:gd name="T3" fmla="*/ 11 h 14"/>
                <a:gd name="T4" fmla="*/ 4 w 9"/>
                <a:gd name="T5" fmla="*/ 0 h 14"/>
                <a:gd name="T6" fmla="*/ 4 w 9"/>
                <a:gd name="T7" fmla="*/ 0 h 14"/>
                <a:gd name="T8" fmla="*/ 9 w 9"/>
                <a:gd name="T9" fmla="*/ 7 h 14"/>
              </a:gdLst>
              <a:ahLst/>
              <a:cxnLst>
                <a:cxn ang="0">
                  <a:pos x="T0" y="T1"/>
                </a:cxn>
                <a:cxn ang="0">
                  <a:pos x="T2" y="T3"/>
                </a:cxn>
                <a:cxn ang="0">
                  <a:pos x="T4" y="T5"/>
                </a:cxn>
                <a:cxn ang="0">
                  <a:pos x="T6" y="T7"/>
                </a:cxn>
                <a:cxn ang="0">
                  <a:pos x="T8" y="T9"/>
                </a:cxn>
              </a:cxnLst>
              <a:rect l="0" t="0" r="r" b="b"/>
              <a:pathLst>
                <a:path w="9" h="14">
                  <a:moveTo>
                    <a:pt x="9" y="7"/>
                  </a:moveTo>
                  <a:cubicBezTo>
                    <a:pt x="9" y="12"/>
                    <a:pt x="7" y="14"/>
                    <a:pt x="4" y="11"/>
                  </a:cubicBezTo>
                  <a:cubicBezTo>
                    <a:pt x="0" y="8"/>
                    <a:pt x="1" y="0"/>
                    <a:pt x="4" y="0"/>
                  </a:cubicBezTo>
                  <a:cubicBezTo>
                    <a:pt x="4" y="0"/>
                    <a:pt x="4" y="0"/>
                    <a:pt x="4" y="0"/>
                  </a:cubicBezTo>
                  <a:cubicBezTo>
                    <a:pt x="7"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2" name="Freeform 2568">
              <a:extLst>
                <a:ext uri="{FF2B5EF4-FFF2-40B4-BE49-F238E27FC236}">
                  <a16:creationId xmlns:a16="http://schemas.microsoft.com/office/drawing/2014/main" id="{538CEF51-7717-42A6-A7E5-5E533E5ABD8D}"/>
                </a:ext>
              </a:extLst>
            </p:cNvPr>
            <p:cNvSpPr>
              <a:spLocks/>
            </p:cNvSpPr>
            <p:nvPr/>
          </p:nvSpPr>
          <p:spPr bwMode="auto">
            <a:xfrm>
              <a:off x="7522594" y="4027257"/>
              <a:ext cx="92548" cy="108504"/>
            </a:xfrm>
            <a:custGeom>
              <a:avLst/>
              <a:gdLst>
                <a:gd name="T0" fmla="*/ 12 w 12"/>
                <a:gd name="T1" fmla="*/ 7 h 14"/>
                <a:gd name="T2" fmla="*/ 3 w 12"/>
                <a:gd name="T3" fmla="*/ 10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0"/>
                  </a:cubicBezTo>
                  <a:cubicBezTo>
                    <a:pt x="0" y="6"/>
                    <a:pt x="2" y="0"/>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3" name="Freeform 2569">
              <a:extLst>
                <a:ext uri="{FF2B5EF4-FFF2-40B4-BE49-F238E27FC236}">
                  <a16:creationId xmlns:a16="http://schemas.microsoft.com/office/drawing/2014/main" id="{3366E6D2-EBD3-410A-AB17-6CBD74FD1E17}"/>
                </a:ext>
              </a:extLst>
            </p:cNvPr>
            <p:cNvSpPr>
              <a:spLocks/>
            </p:cNvSpPr>
            <p:nvPr/>
          </p:nvSpPr>
          <p:spPr bwMode="auto">
            <a:xfrm>
              <a:off x="8014054" y="3620366"/>
              <a:ext cx="78187" cy="106908"/>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10" y="12"/>
                    <a:pt x="6" y="14"/>
                    <a:pt x="3" y="11"/>
                  </a:cubicBezTo>
                  <a:cubicBezTo>
                    <a:pt x="0" y="7"/>
                    <a:pt x="0" y="0"/>
                    <a:pt x="5" y="0"/>
                  </a:cubicBezTo>
                  <a:cubicBezTo>
                    <a:pt x="8"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4" name="Freeform 2570">
              <a:extLst>
                <a:ext uri="{FF2B5EF4-FFF2-40B4-BE49-F238E27FC236}">
                  <a16:creationId xmlns:a16="http://schemas.microsoft.com/office/drawing/2014/main" id="{BCA0EE30-10D9-4262-90AF-BD08347B18CA}"/>
                </a:ext>
              </a:extLst>
            </p:cNvPr>
            <p:cNvSpPr>
              <a:spLocks/>
            </p:cNvSpPr>
            <p:nvPr/>
          </p:nvSpPr>
          <p:spPr bwMode="auto">
            <a:xfrm>
              <a:off x="7745985" y="4127783"/>
              <a:ext cx="92548" cy="106908"/>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1" y="0"/>
                    <a:pt x="12" y="4"/>
                    <a:pt x="1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5" name="Freeform 2571">
              <a:extLst>
                <a:ext uri="{FF2B5EF4-FFF2-40B4-BE49-F238E27FC236}">
                  <a16:creationId xmlns:a16="http://schemas.microsoft.com/office/drawing/2014/main" id="{FEC373B1-26B1-49CA-B9A4-205CEEF478D9}"/>
                </a:ext>
              </a:extLst>
            </p:cNvPr>
            <p:cNvSpPr>
              <a:spLocks/>
            </p:cNvSpPr>
            <p:nvPr/>
          </p:nvSpPr>
          <p:spPr bwMode="auto">
            <a:xfrm>
              <a:off x="7844916" y="4212352"/>
              <a:ext cx="84569" cy="114887"/>
            </a:xfrm>
            <a:custGeom>
              <a:avLst/>
              <a:gdLst>
                <a:gd name="T0" fmla="*/ 11 w 11"/>
                <a:gd name="T1" fmla="*/ 7 h 15"/>
                <a:gd name="T2" fmla="*/ 2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0" y="13"/>
                    <a:pt x="5" y="15"/>
                    <a:pt x="2" y="11"/>
                  </a:cubicBezTo>
                  <a:cubicBezTo>
                    <a:pt x="0" y="7"/>
                    <a:pt x="2" y="0"/>
                    <a:pt x="6"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6" name="Freeform 2572">
              <a:extLst>
                <a:ext uri="{FF2B5EF4-FFF2-40B4-BE49-F238E27FC236}">
                  <a16:creationId xmlns:a16="http://schemas.microsoft.com/office/drawing/2014/main" id="{4174A2DB-4508-4321-BCF8-A7047FBB5713}"/>
                </a:ext>
              </a:extLst>
            </p:cNvPr>
            <p:cNvSpPr>
              <a:spLocks/>
            </p:cNvSpPr>
            <p:nvPr/>
          </p:nvSpPr>
          <p:spPr bwMode="auto">
            <a:xfrm>
              <a:off x="7953420" y="4204374"/>
              <a:ext cx="84569" cy="106908"/>
            </a:xfrm>
            <a:custGeom>
              <a:avLst/>
              <a:gdLst>
                <a:gd name="T0" fmla="*/ 11 w 11"/>
                <a:gd name="T1" fmla="*/ 7 h 14"/>
                <a:gd name="T2" fmla="*/ 2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6"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7" name="Freeform 2573">
              <a:extLst>
                <a:ext uri="{FF2B5EF4-FFF2-40B4-BE49-F238E27FC236}">
                  <a16:creationId xmlns:a16="http://schemas.microsoft.com/office/drawing/2014/main" id="{70465500-2437-477F-8155-07DE9A43862E}"/>
                </a:ext>
              </a:extLst>
            </p:cNvPr>
            <p:cNvSpPr>
              <a:spLocks/>
            </p:cNvSpPr>
            <p:nvPr/>
          </p:nvSpPr>
          <p:spPr bwMode="auto">
            <a:xfrm>
              <a:off x="8060328" y="4166078"/>
              <a:ext cx="84569" cy="106908"/>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5" y="14"/>
                    <a:pt x="2" y="11"/>
                  </a:cubicBezTo>
                  <a:cubicBezTo>
                    <a:pt x="0" y="7"/>
                    <a:pt x="2" y="0"/>
                    <a:pt x="6" y="0"/>
                  </a:cubicBezTo>
                  <a:cubicBezTo>
                    <a:pt x="9"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8" name="Freeform 2574">
              <a:extLst>
                <a:ext uri="{FF2B5EF4-FFF2-40B4-BE49-F238E27FC236}">
                  <a16:creationId xmlns:a16="http://schemas.microsoft.com/office/drawing/2014/main" id="{518199A9-42D1-4FAB-B101-3429D7107B67}"/>
                </a:ext>
              </a:extLst>
            </p:cNvPr>
            <p:cNvSpPr>
              <a:spLocks/>
            </p:cNvSpPr>
            <p:nvPr/>
          </p:nvSpPr>
          <p:spPr bwMode="auto">
            <a:xfrm>
              <a:off x="8076285" y="4019278"/>
              <a:ext cx="76591" cy="116482"/>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29" name="Freeform 2575">
              <a:extLst>
                <a:ext uri="{FF2B5EF4-FFF2-40B4-BE49-F238E27FC236}">
                  <a16:creationId xmlns:a16="http://schemas.microsoft.com/office/drawing/2014/main" id="{48DEAD2C-8D36-44DD-A4C5-F5C1AC9CA843}"/>
                </a:ext>
              </a:extLst>
            </p:cNvPr>
            <p:cNvSpPr>
              <a:spLocks/>
            </p:cNvSpPr>
            <p:nvPr/>
          </p:nvSpPr>
          <p:spPr bwMode="auto">
            <a:xfrm>
              <a:off x="8106602" y="3874074"/>
              <a:ext cx="76591" cy="106908"/>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3" y="11"/>
                  </a:cubicBezTo>
                  <a:cubicBezTo>
                    <a:pt x="0" y="7"/>
                    <a:pt x="1" y="0"/>
                    <a:pt x="5" y="0"/>
                  </a:cubicBezTo>
                  <a:cubicBezTo>
                    <a:pt x="9"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0" name="Freeform 2576">
              <a:extLst>
                <a:ext uri="{FF2B5EF4-FFF2-40B4-BE49-F238E27FC236}">
                  <a16:creationId xmlns:a16="http://schemas.microsoft.com/office/drawing/2014/main" id="{86605A05-6C48-4191-BA86-2C2E9B80C13A}"/>
                </a:ext>
              </a:extLst>
            </p:cNvPr>
            <p:cNvSpPr>
              <a:spLocks/>
            </p:cNvSpPr>
            <p:nvPr/>
          </p:nvSpPr>
          <p:spPr bwMode="auto">
            <a:xfrm>
              <a:off x="8122558" y="3727275"/>
              <a:ext cx="76591" cy="114887"/>
            </a:xfrm>
            <a:custGeom>
              <a:avLst/>
              <a:gdLst>
                <a:gd name="T0" fmla="*/ 10 w 10"/>
                <a:gd name="T1" fmla="*/ 8 h 15"/>
                <a:gd name="T2" fmla="*/ 3 w 10"/>
                <a:gd name="T3" fmla="*/ 12 h 15"/>
                <a:gd name="T4" fmla="*/ 5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8"/>
                    <a:pt x="1" y="0"/>
                    <a:pt x="5" y="0"/>
                  </a:cubicBezTo>
                  <a:cubicBezTo>
                    <a:pt x="8"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1" name="Freeform 2577">
              <a:extLst>
                <a:ext uri="{FF2B5EF4-FFF2-40B4-BE49-F238E27FC236}">
                  <a16:creationId xmlns:a16="http://schemas.microsoft.com/office/drawing/2014/main" id="{F7E791A7-BA00-44E8-8EED-7640003E2FD8}"/>
                </a:ext>
              </a:extLst>
            </p:cNvPr>
            <p:cNvSpPr>
              <a:spLocks/>
            </p:cNvSpPr>
            <p:nvPr/>
          </p:nvSpPr>
          <p:spPr bwMode="auto">
            <a:xfrm>
              <a:off x="8114580" y="3566114"/>
              <a:ext cx="76591" cy="114887"/>
            </a:xfrm>
            <a:custGeom>
              <a:avLst/>
              <a:gdLst>
                <a:gd name="T0" fmla="*/ 10 w 10"/>
                <a:gd name="T1" fmla="*/ 8 h 15"/>
                <a:gd name="T2" fmla="*/ 4 w 10"/>
                <a:gd name="T3" fmla="*/ 12 h 15"/>
                <a:gd name="T4" fmla="*/ 5 w 10"/>
                <a:gd name="T5" fmla="*/ 0 h 15"/>
                <a:gd name="T6" fmla="*/ 6 w 10"/>
                <a:gd name="T7" fmla="*/ 0 h 15"/>
                <a:gd name="T8" fmla="*/ 10 w 10"/>
                <a:gd name="T9" fmla="*/ 8 h 15"/>
              </a:gdLst>
              <a:ahLst/>
              <a:cxnLst>
                <a:cxn ang="0">
                  <a:pos x="T0" y="T1"/>
                </a:cxn>
                <a:cxn ang="0">
                  <a:pos x="T2" y="T3"/>
                </a:cxn>
                <a:cxn ang="0">
                  <a:pos x="T4" y="T5"/>
                </a:cxn>
                <a:cxn ang="0">
                  <a:pos x="T6" y="T7"/>
                </a:cxn>
                <a:cxn ang="0">
                  <a:pos x="T8" y="T9"/>
                </a:cxn>
              </a:cxnLst>
              <a:rect l="0" t="0" r="r" b="b"/>
              <a:pathLst>
                <a:path w="10" h="15">
                  <a:moveTo>
                    <a:pt x="10" y="8"/>
                  </a:moveTo>
                  <a:cubicBezTo>
                    <a:pt x="10" y="13"/>
                    <a:pt x="7" y="15"/>
                    <a:pt x="4" y="12"/>
                  </a:cubicBezTo>
                  <a:cubicBezTo>
                    <a:pt x="0" y="8"/>
                    <a:pt x="1" y="0"/>
                    <a:pt x="5" y="0"/>
                  </a:cubicBezTo>
                  <a:cubicBezTo>
                    <a:pt x="5" y="0"/>
                    <a:pt x="5" y="0"/>
                    <a:pt x="6" y="0"/>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2" name="Freeform 2578">
              <a:extLst>
                <a:ext uri="{FF2B5EF4-FFF2-40B4-BE49-F238E27FC236}">
                  <a16:creationId xmlns:a16="http://schemas.microsoft.com/office/drawing/2014/main" id="{60A6F880-3073-4976-9BC8-D6594983C9C7}"/>
                </a:ext>
              </a:extLst>
            </p:cNvPr>
            <p:cNvSpPr>
              <a:spLocks/>
            </p:cNvSpPr>
            <p:nvPr/>
          </p:nvSpPr>
          <p:spPr bwMode="auto">
            <a:xfrm>
              <a:off x="7876829" y="4365534"/>
              <a:ext cx="84569" cy="108504"/>
            </a:xfrm>
            <a:custGeom>
              <a:avLst/>
              <a:gdLst>
                <a:gd name="T0" fmla="*/ 11 w 11"/>
                <a:gd name="T1" fmla="*/ 7 h 14"/>
                <a:gd name="T2" fmla="*/ 2 w 11"/>
                <a:gd name="T3" fmla="*/ 11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7" y="0"/>
                  </a:cubicBezTo>
                  <a:cubicBezTo>
                    <a:pt x="10" y="0"/>
                    <a:pt x="11" y="4"/>
                    <a:pt x="11"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3" name="Freeform 2579">
              <a:extLst>
                <a:ext uri="{FF2B5EF4-FFF2-40B4-BE49-F238E27FC236}">
                  <a16:creationId xmlns:a16="http://schemas.microsoft.com/office/drawing/2014/main" id="{91275B62-599D-4FCE-9DF6-7BBEE2A1640E}"/>
                </a:ext>
              </a:extLst>
            </p:cNvPr>
            <p:cNvSpPr>
              <a:spLocks/>
            </p:cNvSpPr>
            <p:nvPr/>
          </p:nvSpPr>
          <p:spPr bwMode="auto">
            <a:xfrm>
              <a:off x="7991715" y="4351174"/>
              <a:ext cx="84569" cy="106908"/>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10" y="0"/>
                    <a:pt x="11"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4" name="Freeform 2580">
              <a:extLst>
                <a:ext uri="{FF2B5EF4-FFF2-40B4-BE49-F238E27FC236}">
                  <a16:creationId xmlns:a16="http://schemas.microsoft.com/office/drawing/2014/main" id="{79250210-0D9B-4035-AF93-D332AE3610D7}"/>
                </a:ext>
              </a:extLst>
            </p:cNvPr>
            <p:cNvSpPr>
              <a:spLocks/>
            </p:cNvSpPr>
            <p:nvPr/>
          </p:nvSpPr>
          <p:spPr bwMode="auto">
            <a:xfrm>
              <a:off x="8092241" y="4373513"/>
              <a:ext cx="84569" cy="114887"/>
            </a:xfrm>
            <a:custGeom>
              <a:avLst/>
              <a:gdLst>
                <a:gd name="T0" fmla="*/ 10 w 11"/>
                <a:gd name="T1" fmla="*/ 8 h 15"/>
                <a:gd name="T2" fmla="*/ 2 w 11"/>
                <a:gd name="T3" fmla="*/ 11 h 15"/>
                <a:gd name="T4" fmla="*/ 6 w 11"/>
                <a:gd name="T5" fmla="*/ 1 h 15"/>
                <a:gd name="T6" fmla="*/ 10 w 11"/>
                <a:gd name="T7" fmla="*/ 8 h 15"/>
              </a:gdLst>
              <a:ahLst/>
              <a:cxnLst>
                <a:cxn ang="0">
                  <a:pos x="T0" y="T1"/>
                </a:cxn>
                <a:cxn ang="0">
                  <a:pos x="T2" y="T3"/>
                </a:cxn>
                <a:cxn ang="0">
                  <a:pos x="T4" y="T5"/>
                </a:cxn>
                <a:cxn ang="0">
                  <a:pos x="T6" y="T7"/>
                </a:cxn>
              </a:cxnLst>
              <a:rect l="0" t="0" r="r" b="b"/>
              <a:pathLst>
                <a:path w="11" h="15">
                  <a:moveTo>
                    <a:pt x="10" y="8"/>
                  </a:moveTo>
                  <a:cubicBezTo>
                    <a:pt x="9" y="13"/>
                    <a:pt x="4" y="15"/>
                    <a:pt x="2" y="11"/>
                  </a:cubicBezTo>
                  <a:cubicBezTo>
                    <a:pt x="0" y="7"/>
                    <a:pt x="2" y="0"/>
                    <a:pt x="6" y="1"/>
                  </a:cubicBezTo>
                  <a:cubicBezTo>
                    <a:pt x="9" y="1"/>
                    <a:pt x="11"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5" name="Freeform 2581">
              <a:extLst>
                <a:ext uri="{FF2B5EF4-FFF2-40B4-BE49-F238E27FC236}">
                  <a16:creationId xmlns:a16="http://schemas.microsoft.com/office/drawing/2014/main" id="{154A5D11-D52C-425D-BA7F-CB4C5F8C61E6}"/>
                </a:ext>
              </a:extLst>
            </p:cNvPr>
            <p:cNvSpPr>
              <a:spLocks/>
            </p:cNvSpPr>
            <p:nvPr/>
          </p:nvSpPr>
          <p:spPr bwMode="auto">
            <a:xfrm>
              <a:off x="8237445" y="4272987"/>
              <a:ext cx="76591" cy="116482"/>
            </a:xfrm>
            <a:custGeom>
              <a:avLst/>
              <a:gdLst>
                <a:gd name="T0" fmla="*/ 9 w 10"/>
                <a:gd name="T1" fmla="*/ 8 h 15"/>
                <a:gd name="T2" fmla="*/ 2 w 10"/>
                <a:gd name="T3" fmla="*/ 11 h 15"/>
                <a:gd name="T4" fmla="*/ 6 w 10"/>
                <a:gd name="T5" fmla="*/ 1 h 15"/>
                <a:gd name="T6" fmla="*/ 9 w 10"/>
                <a:gd name="T7" fmla="*/ 8 h 15"/>
              </a:gdLst>
              <a:ahLst/>
              <a:cxnLst>
                <a:cxn ang="0">
                  <a:pos x="T0" y="T1"/>
                </a:cxn>
                <a:cxn ang="0">
                  <a:pos x="T2" y="T3"/>
                </a:cxn>
                <a:cxn ang="0">
                  <a:pos x="T4" y="T5"/>
                </a:cxn>
                <a:cxn ang="0">
                  <a:pos x="T6" y="T7"/>
                </a:cxn>
              </a:cxnLst>
              <a:rect l="0" t="0" r="r" b="b"/>
              <a:pathLst>
                <a:path w="10" h="15">
                  <a:moveTo>
                    <a:pt x="9" y="8"/>
                  </a:moveTo>
                  <a:cubicBezTo>
                    <a:pt x="8" y="13"/>
                    <a:pt x="4" y="15"/>
                    <a:pt x="2" y="11"/>
                  </a:cubicBezTo>
                  <a:cubicBezTo>
                    <a:pt x="0" y="8"/>
                    <a:pt x="2" y="0"/>
                    <a:pt x="6" y="1"/>
                  </a:cubicBezTo>
                  <a:cubicBezTo>
                    <a:pt x="9" y="1"/>
                    <a:pt x="10"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6" name="Freeform 2582">
              <a:extLst>
                <a:ext uri="{FF2B5EF4-FFF2-40B4-BE49-F238E27FC236}">
                  <a16:creationId xmlns:a16="http://schemas.microsoft.com/office/drawing/2014/main" id="{4D53EEDA-BE4D-4E6F-9A35-5D74866CCBCC}"/>
                </a:ext>
              </a:extLst>
            </p:cNvPr>
            <p:cNvSpPr>
              <a:spLocks/>
            </p:cNvSpPr>
            <p:nvPr/>
          </p:nvSpPr>
          <p:spPr bwMode="auto">
            <a:xfrm>
              <a:off x="8337971" y="4635199"/>
              <a:ext cx="68613" cy="106908"/>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3" y="14"/>
                    <a:pt x="2" y="11"/>
                  </a:cubicBezTo>
                  <a:cubicBezTo>
                    <a:pt x="0" y="7"/>
                    <a:pt x="2" y="0"/>
                    <a:pt x="6"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7" name="Freeform 2583">
              <a:extLst>
                <a:ext uri="{FF2B5EF4-FFF2-40B4-BE49-F238E27FC236}">
                  <a16:creationId xmlns:a16="http://schemas.microsoft.com/office/drawing/2014/main" id="{0C0ED555-8650-4E81-BDD1-EE5B958ACEC8}"/>
                </a:ext>
              </a:extLst>
            </p:cNvPr>
            <p:cNvSpPr>
              <a:spLocks/>
            </p:cNvSpPr>
            <p:nvPr/>
          </p:nvSpPr>
          <p:spPr bwMode="auto">
            <a:xfrm>
              <a:off x="8422541" y="4635199"/>
              <a:ext cx="68613" cy="106908"/>
            </a:xfrm>
            <a:custGeom>
              <a:avLst/>
              <a:gdLst>
                <a:gd name="T0" fmla="*/ 8 w 9"/>
                <a:gd name="T1" fmla="*/ 8 h 14"/>
                <a:gd name="T2" fmla="*/ 2 w 9"/>
                <a:gd name="T3" fmla="*/ 11 h 14"/>
                <a:gd name="T4" fmla="*/ 7 w 9"/>
                <a:gd name="T5" fmla="*/ 1 h 14"/>
                <a:gd name="T6" fmla="*/ 8 w 9"/>
                <a:gd name="T7" fmla="*/ 8 h 14"/>
              </a:gdLst>
              <a:ahLst/>
              <a:cxnLst>
                <a:cxn ang="0">
                  <a:pos x="T0" y="T1"/>
                </a:cxn>
                <a:cxn ang="0">
                  <a:pos x="T2" y="T3"/>
                </a:cxn>
                <a:cxn ang="0">
                  <a:pos x="T4" y="T5"/>
                </a:cxn>
                <a:cxn ang="0">
                  <a:pos x="T6" y="T7"/>
                </a:cxn>
              </a:cxnLst>
              <a:rect l="0" t="0" r="r" b="b"/>
              <a:pathLst>
                <a:path w="9" h="14">
                  <a:moveTo>
                    <a:pt x="8" y="8"/>
                  </a:moveTo>
                  <a:cubicBezTo>
                    <a:pt x="7" y="12"/>
                    <a:pt x="4" y="14"/>
                    <a:pt x="2" y="11"/>
                  </a:cubicBezTo>
                  <a:cubicBezTo>
                    <a:pt x="0" y="8"/>
                    <a:pt x="3" y="0"/>
                    <a:pt x="7" y="1"/>
                  </a:cubicBezTo>
                  <a:cubicBezTo>
                    <a:pt x="9" y="1"/>
                    <a:pt x="9"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8" name="Freeform 2584">
              <a:extLst>
                <a:ext uri="{FF2B5EF4-FFF2-40B4-BE49-F238E27FC236}">
                  <a16:creationId xmlns:a16="http://schemas.microsoft.com/office/drawing/2014/main" id="{9DA2451C-8D2D-40FA-BA36-D62DB545E8D4}"/>
                </a:ext>
              </a:extLst>
            </p:cNvPr>
            <p:cNvSpPr>
              <a:spLocks/>
            </p:cNvSpPr>
            <p:nvPr/>
          </p:nvSpPr>
          <p:spPr bwMode="auto">
            <a:xfrm>
              <a:off x="8460836" y="4742108"/>
              <a:ext cx="60635" cy="108504"/>
            </a:xfrm>
            <a:custGeom>
              <a:avLst/>
              <a:gdLst>
                <a:gd name="T0" fmla="*/ 7 w 8"/>
                <a:gd name="T1" fmla="*/ 7 h 14"/>
                <a:gd name="T2" fmla="*/ 1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6" y="12"/>
                    <a:pt x="3" y="14"/>
                    <a:pt x="1" y="11"/>
                  </a:cubicBezTo>
                  <a:cubicBezTo>
                    <a:pt x="0" y="8"/>
                    <a:pt x="2" y="0"/>
                    <a:pt x="6" y="0"/>
                  </a:cubicBezTo>
                  <a:cubicBezTo>
                    <a:pt x="8" y="1"/>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39" name="Freeform 2585">
              <a:extLst>
                <a:ext uri="{FF2B5EF4-FFF2-40B4-BE49-F238E27FC236}">
                  <a16:creationId xmlns:a16="http://schemas.microsoft.com/office/drawing/2014/main" id="{2C4D7AA5-1B6E-4305-87B1-B38306E5BDA0}"/>
                </a:ext>
              </a:extLst>
            </p:cNvPr>
            <p:cNvSpPr>
              <a:spLocks/>
            </p:cNvSpPr>
            <p:nvPr/>
          </p:nvSpPr>
          <p:spPr bwMode="auto">
            <a:xfrm>
              <a:off x="8368288" y="4781999"/>
              <a:ext cx="68613" cy="98930"/>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2" y="10"/>
                  </a:cubicBezTo>
                  <a:cubicBezTo>
                    <a:pt x="0" y="7"/>
                    <a:pt x="3" y="0"/>
                    <a:pt x="7" y="0"/>
                  </a:cubicBezTo>
                  <a:cubicBezTo>
                    <a:pt x="9"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0" name="Freeform 2586">
              <a:extLst>
                <a:ext uri="{FF2B5EF4-FFF2-40B4-BE49-F238E27FC236}">
                  <a16:creationId xmlns:a16="http://schemas.microsoft.com/office/drawing/2014/main" id="{7673A6DA-E96C-4732-B5B3-DEBADDCE7BA5}"/>
                </a:ext>
              </a:extLst>
            </p:cNvPr>
            <p:cNvSpPr>
              <a:spLocks/>
            </p:cNvSpPr>
            <p:nvPr/>
          </p:nvSpPr>
          <p:spPr bwMode="auto">
            <a:xfrm>
              <a:off x="8676249" y="4635199"/>
              <a:ext cx="52656" cy="100526"/>
            </a:xfrm>
            <a:custGeom>
              <a:avLst/>
              <a:gdLst>
                <a:gd name="T0" fmla="*/ 6 w 7"/>
                <a:gd name="T1" fmla="*/ 7 h 13"/>
                <a:gd name="T2" fmla="*/ 2 w 7"/>
                <a:gd name="T3" fmla="*/ 11 h 13"/>
                <a:gd name="T4" fmla="*/ 5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3" y="13"/>
                    <a:pt x="2" y="11"/>
                  </a:cubicBezTo>
                  <a:cubicBezTo>
                    <a:pt x="0" y="9"/>
                    <a:pt x="3" y="0"/>
                    <a:pt x="5" y="0"/>
                  </a:cubicBezTo>
                  <a:cubicBezTo>
                    <a:pt x="7" y="0"/>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1" name="Freeform 2587">
              <a:extLst>
                <a:ext uri="{FF2B5EF4-FFF2-40B4-BE49-F238E27FC236}">
                  <a16:creationId xmlns:a16="http://schemas.microsoft.com/office/drawing/2014/main" id="{0AF898B1-9B8A-4A93-8F8C-AF6CBA434D05}"/>
                </a:ext>
              </a:extLst>
            </p:cNvPr>
            <p:cNvSpPr>
              <a:spLocks/>
            </p:cNvSpPr>
            <p:nvPr/>
          </p:nvSpPr>
          <p:spPr bwMode="auto">
            <a:xfrm>
              <a:off x="8614018" y="4665516"/>
              <a:ext cx="54252" cy="108504"/>
            </a:xfrm>
            <a:custGeom>
              <a:avLst/>
              <a:gdLst>
                <a:gd name="T0" fmla="*/ 6 w 7"/>
                <a:gd name="T1" fmla="*/ 7 h 14"/>
                <a:gd name="T2" fmla="*/ 1 w 7"/>
                <a:gd name="T3" fmla="*/ 11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2" y="14"/>
                    <a:pt x="1" y="11"/>
                  </a:cubicBezTo>
                  <a:cubicBezTo>
                    <a:pt x="0" y="8"/>
                    <a:pt x="2" y="0"/>
                    <a:pt x="5" y="0"/>
                  </a:cubicBezTo>
                  <a:cubicBezTo>
                    <a:pt x="7"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2" name="Freeform 2588">
              <a:extLst>
                <a:ext uri="{FF2B5EF4-FFF2-40B4-BE49-F238E27FC236}">
                  <a16:creationId xmlns:a16="http://schemas.microsoft.com/office/drawing/2014/main" id="{A07C2F10-1457-451B-9223-B705D3D58455}"/>
                </a:ext>
              </a:extLst>
            </p:cNvPr>
            <p:cNvSpPr>
              <a:spLocks/>
            </p:cNvSpPr>
            <p:nvPr/>
          </p:nvSpPr>
          <p:spPr bwMode="auto">
            <a:xfrm>
              <a:off x="8537427" y="4681473"/>
              <a:ext cx="62230" cy="106908"/>
            </a:xfrm>
            <a:custGeom>
              <a:avLst/>
              <a:gdLst>
                <a:gd name="T0" fmla="*/ 7 w 8"/>
                <a:gd name="T1" fmla="*/ 7 h 14"/>
                <a:gd name="T2" fmla="*/ 2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5" y="11"/>
                    <a:pt x="3" y="14"/>
                    <a:pt x="2" y="11"/>
                  </a:cubicBezTo>
                  <a:cubicBezTo>
                    <a:pt x="0" y="8"/>
                    <a:pt x="3" y="0"/>
                    <a:pt x="6" y="0"/>
                  </a:cubicBezTo>
                  <a:cubicBezTo>
                    <a:pt x="8" y="1"/>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3" name="Freeform 2589">
              <a:extLst>
                <a:ext uri="{FF2B5EF4-FFF2-40B4-BE49-F238E27FC236}">
                  <a16:creationId xmlns:a16="http://schemas.microsoft.com/office/drawing/2014/main" id="{388E6252-F611-4C24-A735-2BC641B433EC}"/>
                </a:ext>
              </a:extLst>
            </p:cNvPr>
            <p:cNvSpPr>
              <a:spLocks/>
            </p:cNvSpPr>
            <p:nvPr/>
          </p:nvSpPr>
          <p:spPr bwMode="auto">
            <a:xfrm>
              <a:off x="8507110" y="4566586"/>
              <a:ext cx="60635" cy="106908"/>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8"/>
                    <a:pt x="2" y="0"/>
                    <a:pt x="6" y="1"/>
                  </a:cubicBezTo>
                  <a:cubicBezTo>
                    <a:pt x="8" y="1"/>
                    <a:pt x="8"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4" name="Freeform 2590">
              <a:extLst>
                <a:ext uri="{FF2B5EF4-FFF2-40B4-BE49-F238E27FC236}">
                  <a16:creationId xmlns:a16="http://schemas.microsoft.com/office/drawing/2014/main" id="{26E01F7A-02C8-4080-AC9E-99AC258F35D5}"/>
                </a:ext>
              </a:extLst>
            </p:cNvPr>
            <p:cNvSpPr>
              <a:spLocks/>
            </p:cNvSpPr>
            <p:nvPr/>
          </p:nvSpPr>
          <p:spPr bwMode="auto">
            <a:xfrm>
              <a:off x="8583701" y="4542651"/>
              <a:ext cx="60635" cy="108504"/>
            </a:xfrm>
            <a:custGeom>
              <a:avLst/>
              <a:gdLst>
                <a:gd name="T0" fmla="*/ 7 w 8"/>
                <a:gd name="T1" fmla="*/ 8 h 14"/>
                <a:gd name="T2" fmla="*/ 2 w 8"/>
                <a:gd name="T3" fmla="*/ 12 h 14"/>
                <a:gd name="T4" fmla="*/ 5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9"/>
                    <a:pt x="2" y="0"/>
                    <a:pt x="5" y="1"/>
                  </a:cubicBezTo>
                  <a:cubicBezTo>
                    <a:pt x="7" y="1"/>
                    <a:pt x="8"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5" name="Freeform 2591">
              <a:extLst>
                <a:ext uri="{FF2B5EF4-FFF2-40B4-BE49-F238E27FC236}">
                  <a16:creationId xmlns:a16="http://schemas.microsoft.com/office/drawing/2014/main" id="{F15DB9CA-2AE9-453B-94EF-DB7C3C38DDFF}"/>
                </a:ext>
              </a:extLst>
            </p:cNvPr>
            <p:cNvSpPr>
              <a:spLocks/>
            </p:cNvSpPr>
            <p:nvPr/>
          </p:nvSpPr>
          <p:spPr bwMode="auto">
            <a:xfrm>
              <a:off x="8652314" y="4512334"/>
              <a:ext cx="54252" cy="106908"/>
            </a:xfrm>
            <a:custGeom>
              <a:avLst/>
              <a:gdLst>
                <a:gd name="T0" fmla="*/ 6 w 7"/>
                <a:gd name="T1" fmla="*/ 8 h 14"/>
                <a:gd name="T2" fmla="*/ 2 w 7"/>
                <a:gd name="T3" fmla="*/ 12 h 14"/>
                <a:gd name="T4" fmla="*/ 5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0"/>
                  </a:cubicBezTo>
                  <a:cubicBezTo>
                    <a:pt x="7" y="1"/>
                    <a:pt x="7"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6" name="Freeform 2592">
              <a:extLst>
                <a:ext uri="{FF2B5EF4-FFF2-40B4-BE49-F238E27FC236}">
                  <a16:creationId xmlns:a16="http://schemas.microsoft.com/office/drawing/2014/main" id="{463ABDCC-C700-4CDE-89ED-48EB5036DD75}"/>
                </a:ext>
              </a:extLst>
            </p:cNvPr>
            <p:cNvSpPr>
              <a:spLocks/>
            </p:cNvSpPr>
            <p:nvPr/>
          </p:nvSpPr>
          <p:spPr bwMode="auto">
            <a:xfrm>
              <a:off x="8722523" y="4488399"/>
              <a:ext cx="46274" cy="108504"/>
            </a:xfrm>
            <a:custGeom>
              <a:avLst/>
              <a:gdLst>
                <a:gd name="T0" fmla="*/ 6 w 6"/>
                <a:gd name="T1" fmla="*/ 8 h 14"/>
                <a:gd name="T2" fmla="*/ 2 w 6"/>
                <a:gd name="T3" fmla="*/ 12 h 14"/>
                <a:gd name="T4" fmla="*/ 5 w 6"/>
                <a:gd name="T5" fmla="*/ 1 h 14"/>
                <a:gd name="T6" fmla="*/ 6 w 6"/>
                <a:gd name="T7" fmla="*/ 8 h 14"/>
              </a:gdLst>
              <a:ahLst/>
              <a:cxnLst>
                <a:cxn ang="0">
                  <a:pos x="T0" y="T1"/>
                </a:cxn>
                <a:cxn ang="0">
                  <a:pos x="T2" y="T3"/>
                </a:cxn>
                <a:cxn ang="0">
                  <a:pos x="T4" y="T5"/>
                </a:cxn>
                <a:cxn ang="0">
                  <a:pos x="T6" y="T7"/>
                </a:cxn>
              </a:cxnLst>
              <a:rect l="0" t="0" r="r" b="b"/>
              <a:pathLst>
                <a:path w="6" h="14">
                  <a:moveTo>
                    <a:pt x="6" y="8"/>
                  </a:moveTo>
                  <a:cubicBezTo>
                    <a:pt x="5" y="12"/>
                    <a:pt x="3" y="14"/>
                    <a:pt x="2" y="12"/>
                  </a:cubicBezTo>
                  <a:cubicBezTo>
                    <a:pt x="0" y="10"/>
                    <a:pt x="2" y="0"/>
                    <a:pt x="5" y="1"/>
                  </a:cubicBezTo>
                  <a:cubicBezTo>
                    <a:pt x="6" y="1"/>
                    <a:pt x="6"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7" name="Freeform 2593">
              <a:extLst>
                <a:ext uri="{FF2B5EF4-FFF2-40B4-BE49-F238E27FC236}">
                  <a16:creationId xmlns:a16="http://schemas.microsoft.com/office/drawing/2014/main" id="{BD9C5D10-248B-4BA1-A7AA-080F6DAE5748}"/>
                </a:ext>
              </a:extLst>
            </p:cNvPr>
            <p:cNvSpPr>
              <a:spLocks/>
            </p:cNvSpPr>
            <p:nvPr/>
          </p:nvSpPr>
          <p:spPr bwMode="auto">
            <a:xfrm>
              <a:off x="8783157" y="4411808"/>
              <a:ext cx="38296" cy="100526"/>
            </a:xfrm>
            <a:custGeom>
              <a:avLst/>
              <a:gdLst>
                <a:gd name="T0" fmla="*/ 5 w 5"/>
                <a:gd name="T1" fmla="*/ 7 h 13"/>
                <a:gd name="T2" fmla="*/ 1 w 5"/>
                <a:gd name="T3" fmla="*/ 12 h 13"/>
                <a:gd name="T4" fmla="*/ 4 w 5"/>
                <a:gd name="T5" fmla="*/ 0 h 13"/>
                <a:gd name="T6" fmla="*/ 5 w 5"/>
                <a:gd name="T7" fmla="*/ 7 h 13"/>
              </a:gdLst>
              <a:ahLst/>
              <a:cxnLst>
                <a:cxn ang="0">
                  <a:pos x="T0" y="T1"/>
                </a:cxn>
                <a:cxn ang="0">
                  <a:pos x="T2" y="T3"/>
                </a:cxn>
                <a:cxn ang="0">
                  <a:pos x="T4" y="T5"/>
                </a:cxn>
                <a:cxn ang="0">
                  <a:pos x="T6" y="T7"/>
                </a:cxn>
              </a:cxnLst>
              <a:rect l="0" t="0" r="r" b="b"/>
              <a:pathLst>
                <a:path w="5" h="13">
                  <a:moveTo>
                    <a:pt x="5" y="7"/>
                  </a:moveTo>
                  <a:cubicBezTo>
                    <a:pt x="4" y="11"/>
                    <a:pt x="2" y="13"/>
                    <a:pt x="1" y="12"/>
                  </a:cubicBezTo>
                  <a:cubicBezTo>
                    <a:pt x="0" y="9"/>
                    <a:pt x="2" y="0"/>
                    <a:pt x="4" y="0"/>
                  </a:cubicBezTo>
                  <a:cubicBezTo>
                    <a:pt x="5" y="0"/>
                    <a:pt x="5"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8" name="Freeform 2594">
              <a:extLst>
                <a:ext uri="{FF2B5EF4-FFF2-40B4-BE49-F238E27FC236}">
                  <a16:creationId xmlns:a16="http://schemas.microsoft.com/office/drawing/2014/main" id="{990913A1-C1CB-42B3-8706-E99029013533}"/>
                </a:ext>
              </a:extLst>
            </p:cNvPr>
            <p:cNvSpPr>
              <a:spLocks/>
            </p:cNvSpPr>
            <p:nvPr/>
          </p:nvSpPr>
          <p:spPr bwMode="auto">
            <a:xfrm>
              <a:off x="8845388" y="4182035"/>
              <a:ext cx="30317" cy="106908"/>
            </a:xfrm>
            <a:custGeom>
              <a:avLst/>
              <a:gdLst>
                <a:gd name="T0" fmla="*/ 4 w 4"/>
                <a:gd name="T1" fmla="*/ 8 h 14"/>
                <a:gd name="T2" fmla="*/ 2 w 4"/>
                <a:gd name="T3" fmla="*/ 13 h 14"/>
                <a:gd name="T4" fmla="*/ 3 w 4"/>
                <a:gd name="T5" fmla="*/ 0 h 14"/>
                <a:gd name="T6" fmla="*/ 4 w 4"/>
                <a:gd name="T7" fmla="*/ 8 h 14"/>
              </a:gdLst>
              <a:ahLst/>
              <a:cxnLst>
                <a:cxn ang="0">
                  <a:pos x="T0" y="T1"/>
                </a:cxn>
                <a:cxn ang="0">
                  <a:pos x="T2" y="T3"/>
                </a:cxn>
                <a:cxn ang="0">
                  <a:pos x="T4" y="T5"/>
                </a:cxn>
                <a:cxn ang="0">
                  <a:pos x="T6" y="T7"/>
                </a:cxn>
              </a:cxnLst>
              <a:rect l="0" t="0" r="r" b="b"/>
              <a:pathLst>
                <a:path w="4" h="14">
                  <a:moveTo>
                    <a:pt x="4" y="8"/>
                  </a:moveTo>
                  <a:cubicBezTo>
                    <a:pt x="4" y="12"/>
                    <a:pt x="2" y="14"/>
                    <a:pt x="2" y="13"/>
                  </a:cubicBezTo>
                  <a:cubicBezTo>
                    <a:pt x="0" y="10"/>
                    <a:pt x="1" y="0"/>
                    <a:pt x="3" y="0"/>
                  </a:cubicBezTo>
                  <a:cubicBezTo>
                    <a:pt x="4" y="1"/>
                    <a:pt x="4"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49" name="Freeform 2595">
              <a:extLst>
                <a:ext uri="{FF2B5EF4-FFF2-40B4-BE49-F238E27FC236}">
                  <a16:creationId xmlns:a16="http://schemas.microsoft.com/office/drawing/2014/main" id="{16DA3966-C23C-4396-87C5-C64E869303EF}"/>
                </a:ext>
              </a:extLst>
            </p:cNvPr>
            <p:cNvSpPr>
              <a:spLocks/>
            </p:cNvSpPr>
            <p:nvPr/>
          </p:nvSpPr>
          <p:spPr bwMode="auto">
            <a:xfrm>
              <a:off x="8829431" y="4335217"/>
              <a:ext cx="38296" cy="106908"/>
            </a:xfrm>
            <a:custGeom>
              <a:avLst/>
              <a:gdLst>
                <a:gd name="T0" fmla="*/ 5 w 5"/>
                <a:gd name="T1" fmla="*/ 8 h 14"/>
                <a:gd name="T2" fmla="*/ 2 w 5"/>
                <a:gd name="T3" fmla="*/ 12 h 14"/>
                <a:gd name="T4" fmla="*/ 4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1"/>
                    <a:pt x="3" y="14"/>
                    <a:pt x="2" y="12"/>
                  </a:cubicBezTo>
                  <a:cubicBezTo>
                    <a:pt x="0" y="10"/>
                    <a:pt x="2" y="0"/>
                    <a:pt x="4" y="0"/>
                  </a:cubicBezTo>
                  <a:cubicBezTo>
                    <a:pt x="5" y="1"/>
                    <a:pt x="5" y="4"/>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0" name="Freeform 2596">
              <a:extLst>
                <a:ext uri="{FF2B5EF4-FFF2-40B4-BE49-F238E27FC236}">
                  <a16:creationId xmlns:a16="http://schemas.microsoft.com/office/drawing/2014/main" id="{08187875-0220-4DE9-A0BC-0D4D4BAF73AA}"/>
                </a:ext>
              </a:extLst>
            </p:cNvPr>
            <p:cNvSpPr>
              <a:spLocks/>
            </p:cNvSpPr>
            <p:nvPr/>
          </p:nvSpPr>
          <p:spPr bwMode="auto">
            <a:xfrm>
              <a:off x="8799114" y="4242669"/>
              <a:ext cx="38296" cy="108504"/>
            </a:xfrm>
            <a:custGeom>
              <a:avLst/>
              <a:gdLst>
                <a:gd name="T0" fmla="*/ 5 w 5"/>
                <a:gd name="T1" fmla="*/ 8 h 14"/>
                <a:gd name="T2" fmla="*/ 2 w 5"/>
                <a:gd name="T3" fmla="*/ 12 h 14"/>
                <a:gd name="T4" fmla="*/ 3 w 5"/>
                <a:gd name="T5" fmla="*/ 0 h 14"/>
                <a:gd name="T6" fmla="*/ 4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4" y="11"/>
                    <a:pt x="3" y="14"/>
                    <a:pt x="2" y="12"/>
                  </a:cubicBezTo>
                  <a:cubicBezTo>
                    <a:pt x="0" y="10"/>
                    <a:pt x="1" y="0"/>
                    <a:pt x="3" y="0"/>
                  </a:cubicBezTo>
                  <a:cubicBezTo>
                    <a:pt x="3" y="0"/>
                    <a:pt x="3" y="0"/>
                    <a:pt x="4" y="0"/>
                  </a:cubicBezTo>
                  <a:cubicBezTo>
                    <a:pt x="5" y="1"/>
                    <a:pt x="5" y="4"/>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1" name="Freeform 2597">
              <a:extLst>
                <a:ext uri="{FF2B5EF4-FFF2-40B4-BE49-F238E27FC236}">
                  <a16:creationId xmlns:a16="http://schemas.microsoft.com/office/drawing/2014/main" id="{CE3CC667-C87E-4BD6-9CCC-5B09236DEAEF}"/>
                </a:ext>
              </a:extLst>
            </p:cNvPr>
            <p:cNvSpPr>
              <a:spLocks/>
            </p:cNvSpPr>
            <p:nvPr/>
          </p:nvSpPr>
          <p:spPr bwMode="auto">
            <a:xfrm>
              <a:off x="8783157" y="4103848"/>
              <a:ext cx="38296" cy="108504"/>
            </a:xfrm>
            <a:custGeom>
              <a:avLst/>
              <a:gdLst>
                <a:gd name="T0" fmla="*/ 5 w 5"/>
                <a:gd name="T1" fmla="*/ 8 h 14"/>
                <a:gd name="T2" fmla="*/ 2 w 5"/>
                <a:gd name="T3" fmla="*/ 13 h 14"/>
                <a:gd name="T4" fmla="*/ 3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2"/>
                    <a:pt x="3" y="14"/>
                    <a:pt x="2" y="13"/>
                  </a:cubicBezTo>
                  <a:cubicBezTo>
                    <a:pt x="0" y="10"/>
                    <a:pt x="1" y="0"/>
                    <a:pt x="3" y="0"/>
                  </a:cubicBezTo>
                  <a:cubicBezTo>
                    <a:pt x="5" y="1"/>
                    <a:pt x="5"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2" name="Freeform 2598">
              <a:extLst>
                <a:ext uri="{FF2B5EF4-FFF2-40B4-BE49-F238E27FC236}">
                  <a16:creationId xmlns:a16="http://schemas.microsoft.com/office/drawing/2014/main" id="{D64D1089-C40B-40F7-8CA1-D5460879EA88}"/>
                </a:ext>
              </a:extLst>
            </p:cNvPr>
            <p:cNvSpPr>
              <a:spLocks/>
            </p:cNvSpPr>
            <p:nvPr/>
          </p:nvSpPr>
          <p:spPr bwMode="auto">
            <a:xfrm>
              <a:off x="8728905" y="4051191"/>
              <a:ext cx="46274" cy="106908"/>
            </a:xfrm>
            <a:custGeom>
              <a:avLst/>
              <a:gdLst>
                <a:gd name="T0" fmla="*/ 6 w 6"/>
                <a:gd name="T1" fmla="*/ 8 h 14"/>
                <a:gd name="T2" fmla="*/ 2 w 6"/>
                <a:gd name="T3" fmla="*/ 13 h 14"/>
                <a:gd name="T4" fmla="*/ 4 w 6"/>
                <a:gd name="T5" fmla="*/ 0 h 14"/>
                <a:gd name="T6" fmla="*/ 4 w 6"/>
                <a:gd name="T7" fmla="*/ 1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1" y="0"/>
                    <a:pt x="4" y="0"/>
                  </a:cubicBezTo>
                  <a:cubicBezTo>
                    <a:pt x="4" y="0"/>
                    <a:pt x="4" y="0"/>
                    <a:pt x="4" y="1"/>
                  </a:cubicBezTo>
                  <a:cubicBezTo>
                    <a:pt x="6" y="1"/>
                    <a:pt x="6"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3" name="Freeform 2599">
              <a:extLst>
                <a:ext uri="{FF2B5EF4-FFF2-40B4-BE49-F238E27FC236}">
                  <a16:creationId xmlns:a16="http://schemas.microsoft.com/office/drawing/2014/main" id="{49C34DFC-4055-4AB1-A2CD-E9D8AB0FC603}"/>
                </a:ext>
              </a:extLst>
            </p:cNvPr>
            <p:cNvSpPr>
              <a:spLocks/>
            </p:cNvSpPr>
            <p:nvPr/>
          </p:nvSpPr>
          <p:spPr bwMode="auto">
            <a:xfrm>
              <a:off x="8799114" y="3942687"/>
              <a:ext cx="38296" cy="108504"/>
            </a:xfrm>
            <a:custGeom>
              <a:avLst/>
              <a:gdLst>
                <a:gd name="T0" fmla="*/ 4 w 5"/>
                <a:gd name="T1" fmla="*/ 8 h 14"/>
                <a:gd name="T2" fmla="*/ 2 w 5"/>
                <a:gd name="T3" fmla="*/ 12 h 14"/>
                <a:gd name="T4" fmla="*/ 2 w 5"/>
                <a:gd name="T5" fmla="*/ 0 h 14"/>
                <a:gd name="T6" fmla="*/ 2 w 5"/>
                <a:gd name="T7" fmla="*/ 0 h 14"/>
                <a:gd name="T8" fmla="*/ 4 w 5"/>
                <a:gd name="T9" fmla="*/ 8 h 14"/>
              </a:gdLst>
              <a:ahLst/>
              <a:cxnLst>
                <a:cxn ang="0">
                  <a:pos x="T0" y="T1"/>
                </a:cxn>
                <a:cxn ang="0">
                  <a:pos x="T2" y="T3"/>
                </a:cxn>
                <a:cxn ang="0">
                  <a:pos x="T4" y="T5"/>
                </a:cxn>
                <a:cxn ang="0">
                  <a:pos x="T6" y="T7"/>
                </a:cxn>
                <a:cxn ang="0">
                  <a:pos x="T8" y="T9"/>
                </a:cxn>
              </a:cxnLst>
              <a:rect l="0" t="0" r="r" b="b"/>
              <a:pathLst>
                <a:path w="5" h="14">
                  <a:moveTo>
                    <a:pt x="4" y="8"/>
                  </a:moveTo>
                  <a:cubicBezTo>
                    <a:pt x="4" y="11"/>
                    <a:pt x="3" y="14"/>
                    <a:pt x="2" y="12"/>
                  </a:cubicBezTo>
                  <a:cubicBezTo>
                    <a:pt x="0" y="10"/>
                    <a:pt x="0" y="0"/>
                    <a:pt x="2" y="0"/>
                  </a:cubicBezTo>
                  <a:cubicBezTo>
                    <a:pt x="2" y="0"/>
                    <a:pt x="2" y="0"/>
                    <a:pt x="2" y="0"/>
                  </a:cubicBezTo>
                  <a:cubicBezTo>
                    <a:pt x="4" y="0"/>
                    <a:pt x="5" y="4"/>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754" name="Freeform 2600">
              <a:extLst>
                <a:ext uri="{FF2B5EF4-FFF2-40B4-BE49-F238E27FC236}">
                  <a16:creationId xmlns:a16="http://schemas.microsoft.com/office/drawing/2014/main" id="{9286FEAA-129D-47F6-83CA-CF1AB14292BA}"/>
                </a:ext>
              </a:extLst>
            </p:cNvPr>
            <p:cNvSpPr>
              <a:spLocks/>
            </p:cNvSpPr>
            <p:nvPr/>
          </p:nvSpPr>
          <p:spPr bwMode="auto">
            <a:xfrm>
              <a:off x="8821453" y="3773549"/>
              <a:ext cx="31913" cy="100526"/>
            </a:xfrm>
            <a:custGeom>
              <a:avLst/>
              <a:gdLst>
                <a:gd name="T0" fmla="*/ 4 w 4"/>
                <a:gd name="T1" fmla="*/ 7 h 13"/>
                <a:gd name="T2" fmla="*/ 2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1"/>
                    <a:pt x="3" y="13"/>
                    <a:pt x="2" y="12"/>
                  </a:cubicBezTo>
                  <a:cubicBezTo>
                    <a:pt x="0" y="10"/>
                    <a:pt x="0" y="0"/>
                    <a:pt x="2" y="0"/>
                  </a:cubicBezTo>
                  <a:cubicBezTo>
                    <a:pt x="2" y="0"/>
                    <a:pt x="2" y="0"/>
                    <a:pt x="2" y="0"/>
                  </a:cubicBezTo>
                  <a:cubicBezTo>
                    <a:pt x="3" y="0"/>
                    <a:pt x="4"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67" name="Freeform 2602">
              <a:extLst>
                <a:ext uri="{FF2B5EF4-FFF2-40B4-BE49-F238E27FC236}">
                  <a16:creationId xmlns:a16="http://schemas.microsoft.com/office/drawing/2014/main" id="{A1713414-C978-44A9-A28A-9010E035A0BF}"/>
                </a:ext>
              </a:extLst>
            </p:cNvPr>
            <p:cNvSpPr>
              <a:spLocks/>
            </p:cNvSpPr>
            <p:nvPr/>
          </p:nvSpPr>
          <p:spPr bwMode="auto">
            <a:xfrm>
              <a:off x="8829431" y="4043213"/>
              <a:ext cx="38296" cy="106908"/>
            </a:xfrm>
            <a:custGeom>
              <a:avLst/>
              <a:gdLst>
                <a:gd name="T0" fmla="*/ 5 w 5"/>
                <a:gd name="T1" fmla="*/ 8 h 14"/>
                <a:gd name="T2" fmla="*/ 2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3" y="14"/>
                    <a:pt x="2" y="13"/>
                  </a:cubicBezTo>
                  <a:cubicBezTo>
                    <a:pt x="0" y="10"/>
                    <a:pt x="1" y="0"/>
                    <a:pt x="3" y="0"/>
                  </a:cubicBezTo>
                  <a:cubicBezTo>
                    <a:pt x="3" y="0"/>
                    <a:pt x="3" y="0"/>
                    <a:pt x="3" y="0"/>
                  </a:cubicBezTo>
                  <a:cubicBezTo>
                    <a:pt x="5" y="1"/>
                    <a:pt x="5"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68" name="Freeform 2603">
              <a:extLst>
                <a:ext uri="{FF2B5EF4-FFF2-40B4-BE49-F238E27FC236}">
                  <a16:creationId xmlns:a16="http://schemas.microsoft.com/office/drawing/2014/main" id="{1E5E5967-6B36-45A4-952E-C4C78C02C35D}"/>
                </a:ext>
              </a:extLst>
            </p:cNvPr>
            <p:cNvSpPr>
              <a:spLocks/>
            </p:cNvSpPr>
            <p:nvPr/>
          </p:nvSpPr>
          <p:spPr bwMode="auto">
            <a:xfrm>
              <a:off x="8706566" y="3751209"/>
              <a:ext cx="46274" cy="106908"/>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0" y="0"/>
                    <a:pt x="3" y="0"/>
                  </a:cubicBezTo>
                  <a:cubicBezTo>
                    <a:pt x="3" y="0"/>
                    <a:pt x="3" y="0"/>
                    <a:pt x="3" y="0"/>
                  </a:cubicBezTo>
                  <a:cubicBezTo>
                    <a:pt x="4" y="1"/>
                    <a:pt x="6"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69" name="Freeform 2604">
              <a:extLst>
                <a:ext uri="{FF2B5EF4-FFF2-40B4-BE49-F238E27FC236}">
                  <a16:creationId xmlns:a16="http://schemas.microsoft.com/office/drawing/2014/main" id="{5AC20D43-0249-4E84-B42F-C6723C64A5C2}"/>
                </a:ext>
              </a:extLst>
            </p:cNvPr>
            <p:cNvSpPr>
              <a:spLocks/>
            </p:cNvSpPr>
            <p:nvPr/>
          </p:nvSpPr>
          <p:spPr bwMode="auto">
            <a:xfrm>
              <a:off x="8768797" y="3781527"/>
              <a:ext cx="38296" cy="106908"/>
            </a:xfrm>
            <a:custGeom>
              <a:avLst/>
              <a:gdLst>
                <a:gd name="T0" fmla="*/ 5 w 5"/>
                <a:gd name="T1" fmla="*/ 8 h 14"/>
                <a:gd name="T2" fmla="*/ 3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4" y="14"/>
                    <a:pt x="3" y="13"/>
                  </a:cubicBezTo>
                  <a:cubicBezTo>
                    <a:pt x="0" y="10"/>
                    <a:pt x="0" y="0"/>
                    <a:pt x="3" y="0"/>
                  </a:cubicBezTo>
                  <a:cubicBezTo>
                    <a:pt x="3" y="0"/>
                    <a:pt x="3" y="0"/>
                    <a:pt x="3" y="0"/>
                  </a:cubicBezTo>
                  <a:cubicBezTo>
                    <a:pt x="4" y="1"/>
                    <a:pt x="5"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0" name="Freeform 2605">
              <a:extLst>
                <a:ext uri="{FF2B5EF4-FFF2-40B4-BE49-F238E27FC236}">
                  <a16:creationId xmlns:a16="http://schemas.microsoft.com/office/drawing/2014/main" id="{D1394D8C-6840-4C92-8520-F20D25078AA7}"/>
                </a:ext>
              </a:extLst>
            </p:cNvPr>
            <p:cNvSpPr>
              <a:spLocks/>
            </p:cNvSpPr>
            <p:nvPr/>
          </p:nvSpPr>
          <p:spPr bwMode="auto">
            <a:xfrm>
              <a:off x="8736884" y="3896414"/>
              <a:ext cx="46274" cy="108504"/>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5" y="12"/>
                    <a:pt x="4" y="14"/>
                    <a:pt x="2" y="13"/>
                  </a:cubicBezTo>
                  <a:cubicBezTo>
                    <a:pt x="0" y="10"/>
                    <a:pt x="0" y="0"/>
                    <a:pt x="3" y="0"/>
                  </a:cubicBezTo>
                  <a:cubicBezTo>
                    <a:pt x="3" y="0"/>
                    <a:pt x="3" y="0"/>
                    <a:pt x="3" y="0"/>
                  </a:cubicBezTo>
                  <a:cubicBezTo>
                    <a:pt x="5" y="1"/>
                    <a:pt x="6"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1" name="Freeform 2606">
              <a:extLst>
                <a:ext uri="{FF2B5EF4-FFF2-40B4-BE49-F238E27FC236}">
                  <a16:creationId xmlns:a16="http://schemas.microsoft.com/office/drawing/2014/main" id="{9C482423-37DF-4EF2-A614-48E5EAE8AF1C}"/>
                </a:ext>
              </a:extLst>
            </p:cNvPr>
            <p:cNvSpPr>
              <a:spLocks/>
            </p:cNvSpPr>
            <p:nvPr/>
          </p:nvSpPr>
          <p:spPr bwMode="auto">
            <a:xfrm>
              <a:off x="8668271" y="4095870"/>
              <a:ext cx="54252" cy="108504"/>
            </a:xfrm>
            <a:custGeom>
              <a:avLst/>
              <a:gdLst>
                <a:gd name="T0" fmla="*/ 7 w 7"/>
                <a:gd name="T1" fmla="*/ 8 h 14"/>
                <a:gd name="T2" fmla="*/ 2 w 7"/>
                <a:gd name="T3" fmla="*/ 12 h 14"/>
                <a:gd name="T4" fmla="*/ 4 w 7"/>
                <a:gd name="T5" fmla="*/ 0 h 14"/>
                <a:gd name="T6" fmla="*/ 7 w 7"/>
                <a:gd name="T7" fmla="*/ 8 h 14"/>
              </a:gdLst>
              <a:ahLst/>
              <a:cxnLst>
                <a:cxn ang="0">
                  <a:pos x="T0" y="T1"/>
                </a:cxn>
                <a:cxn ang="0">
                  <a:pos x="T2" y="T3"/>
                </a:cxn>
                <a:cxn ang="0">
                  <a:pos x="T4" y="T5"/>
                </a:cxn>
                <a:cxn ang="0">
                  <a:pos x="T6" y="T7"/>
                </a:cxn>
              </a:cxnLst>
              <a:rect l="0" t="0" r="r" b="b"/>
              <a:pathLst>
                <a:path w="7" h="14">
                  <a:moveTo>
                    <a:pt x="7" y="8"/>
                  </a:moveTo>
                  <a:cubicBezTo>
                    <a:pt x="6" y="12"/>
                    <a:pt x="4" y="14"/>
                    <a:pt x="2" y="12"/>
                  </a:cubicBezTo>
                  <a:cubicBezTo>
                    <a:pt x="0" y="9"/>
                    <a:pt x="1" y="0"/>
                    <a:pt x="4" y="0"/>
                  </a:cubicBezTo>
                  <a:cubicBezTo>
                    <a:pt x="6" y="1"/>
                    <a:pt x="7"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2" name="Freeform 2607">
              <a:extLst>
                <a:ext uri="{FF2B5EF4-FFF2-40B4-BE49-F238E27FC236}">
                  <a16:creationId xmlns:a16="http://schemas.microsoft.com/office/drawing/2014/main" id="{297BE86B-FF10-4F39-A0CC-26BDA5FF0676}"/>
                </a:ext>
              </a:extLst>
            </p:cNvPr>
            <p:cNvSpPr>
              <a:spLocks/>
            </p:cNvSpPr>
            <p:nvPr/>
          </p:nvSpPr>
          <p:spPr bwMode="auto">
            <a:xfrm>
              <a:off x="8676249" y="3942687"/>
              <a:ext cx="52656" cy="108504"/>
            </a:xfrm>
            <a:custGeom>
              <a:avLst/>
              <a:gdLst>
                <a:gd name="T0" fmla="*/ 7 w 7"/>
                <a:gd name="T1" fmla="*/ 8 h 14"/>
                <a:gd name="T2" fmla="*/ 3 w 7"/>
                <a:gd name="T3" fmla="*/ 12 h 14"/>
                <a:gd name="T4" fmla="*/ 4 w 7"/>
                <a:gd name="T5" fmla="*/ 0 h 14"/>
                <a:gd name="T6" fmla="*/ 4 w 7"/>
                <a:gd name="T7" fmla="*/ 0 h 14"/>
                <a:gd name="T8" fmla="*/ 7 w 7"/>
                <a:gd name="T9" fmla="*/ 8 h 14"/>
              </a:gdLst>
              <a:ahLst/>
              <a:cxnLst>
                <a:cxn ang="0">
                  <a:pos x="T0" y="T1"/>
                </a:cxn>
                <a:cxn ang="0">
                  <a:pos x="T2" y="T3"/>
                </a:cxn>
                <a:cxn ang="0">
                  <a:pos x="T4" y="T5"/>
                </a:cxn>
                <a:cxn ang="0">
                  <a:pos x="T6" y="T7"/>
                </a:cxn>
                <a:cxn ang="0">
                  <a:pos x="T8" y="T9"/>
                </a:cxn>
              </a:cxnLst>
              <a:rect l="0" t="0" r="r" b="b"/>
              <a:pathLst>
                <a:path w="7" h="14">
                  <a:moveTo>
                    <a:pt x="7" y="8"/>
                  </a:moveTo>
                  <a:cubicBezTo>
                    <a:pt x="6" y="12"/>
                    <a:pt x="4" y="14"/>
                    <a:pt x="3" y="12"/>
                  </a:cubicBezTo>
                  <a:cubicBezTo>
                    <a:pt x="0" y="9"/>
                    <a:pt x="1" y="0"/>
                    <a:pt x="4" y="0"/>
                  </a:cubicBezTo>
                  <a:cubicBezTo>
                    <a:pt x="4" y="0"/>
                    <a:pt x="4" y="0"/>
                    <a:pt x="4" y="0"/>
                  </a:cubicBezTo>
                  <a:cubicBezTo>
                    <a:pt x="6" y="0"/>
                    <a:pt x="7" y="4"/>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3" name="Freeform 2608">
              <a:extLst>
                <a:ext uri="{FF2B5EF4-FFF2-40B4-BE49-F238E27FC236}">
                  <a16:creationId xmlns:a16="http://schemas.microsoft.com/office/drawing/2014/main" id="{3840F442-7E88-4AD6-B267-32714F70FC0A}"/>
                </a:ext>
              </a:extLst>
            </p:cNvPr>
            <p:cNvSpPr>
              <a:spLocks/>
            </p:cNvSpPr>
            <p:nvPr/>
          </p:nvSpPr>
          <p:spPr bwMode="auto">
            <a:xfrm>
              <a:off x="8637953" y="3803866"/>
              <a:ext cx="52656" cy="116482"/>
            </a:xfrm>
            <a:custGeom>
              <a:avLst/>
              <a:gdLst>
                <a:gd name="T0" fmla="*/ 7 w 7"/>
                <a:gd name="T1" fmla="*/ 8 h 15"/>
                <a:gd name="T2" fmla="*/ 3 w 7"/>
                <a:gd name="T3" fmla="*/ 13 h 15"/>
                <a:gd name="T4" fmla="*/ 4 w 7"/>
                <a:gd name="T5" fmla="*/ 0 h 15"/>
                <a:gd name="T6" fmla="*/ 4 w 7"/>
                <a:gd name="T7" fmla="*/ 0 h 15"/>
                <a:gd name="T8" fmla="*/ 7 w 7"/>
                <a:gd name="T9" fmla="*/ 8 h 15"/>
              </a:gdLst>
              <a:ahLst/>
              <a:cxnLst>
                <a:cxn ang="0">
                  <a:pos x="T0" y="T1"/>
                </a:cxn>
                <a:cxn ang="0">
                  <a:pos x="T2" y="T3"/>
                </a:cxn>
                <a:cxn ang="0">
                  <a:pos x="T4" y="T5"/>
                </a:cxn>
                <a:cxn ang="0">
                  <a:pos x="T6" y="T7"/>
                </a:cxn>
                <a:cxn ang="0">
                  <a:pos x="T8" y="T9"/>
                </a:cxn>
              </a:cxnLst>
              <a:rect l="0" t="0" r="r" b="b"/>
              <a:pathLst>
                <a:path w="7" h="15">
                  <a:moveTo>
                    <a:pt x="7" y="8"/>
                  </a:moveTo>
                  <a:cubicBezTo>
                    <a:pt x="7" y="12"/>
                    <a:pt x="5" y="15"/>
                    <a:pt x="3" y="13"/>
                  </a:cubicBezTo>
                  <a:cubicBezTo>
                    <a:pt x="0" y="9"/>
                    <a:pt x="1" y="0"/>
                    <a:pt x="4" y="0"/>
                  </a:cubicBezTo>
                  <a:cubicBezTo>
                    <a:pt x="4" y="0"/>
                    <a:pt x="4" y="0"/>
                    <a:pt x="4" y="0"/>
                  </a:cubicBezTo>
                  <a:cubicBezTo>
                    <a:pt x="6" y="1"/>
                    <a:pt x="7"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4" name="Freeform 2609">
              <a:extLst>
                <a:ext uri="{FF2B5EF4-FFF2-40B4-BE49-F238E27FC236}">
                  <a16:creationId xmlns:a16="http://schemas.microsoft.com/office/drawing/2014/main" id="{4597FA70-166C-4662-96FB-0E17E1B9F22B}"/>
                </a:ext>
              </a:extLst>
            </p:cNvPr>
            <p:cNvSpPr>
              <a:spLocks/>
            </p:cNvSpPr>
            <p:nvPr/>
          </p:nvSpPr>
          <p:spPr bwMode="auto">
            <a:xfrm>
              <a:off x="8567745" y="3850140"/>
              <a:ext cx="62230" cy="108504"/>
            </a:xfrm>
            <a:custGeom>
              <a:avLst/>
              <a:gdLst>
                <a:gd name="T0" fmla="*/ 7 w 8"/>
                <a:gd name="T1" fmla="*/ 8 h 14"/>
                <a:gd name="T2" fmla="*/ 3 w 8"/>
                <a:gd name="T3" fmla="*/ 12 h 14"/>
                <a:gd name="T4" fmla="*/ 4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4" y="0"/>
                  </a:cubicBezTo>
                  <a:cubicBezTo>
                    <a:pt x="6" y="1"/>
                    <a:pt x="8" y="4"/>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5" name="Freeform 2610">
              <a:extLst>
                <a:ext uri="{FF2B5EF4-FFF2-40B4-BE49-F238E27FC236}">
                  <a16:creationId xmlns:a16="http://schemas.microsoft.com/office/drawing/2014/main" id="{707BA5B8-AAA1-49F2-8505-73E18130E05F}"/>
                </a:ext>
              </a:extLst>
            </p:cNvPr>
            <p:cNvSpPr>
              <a:spLocks/>
            </p:cNvSpPr>
            <p:nvPr/>
          </p:nvSpPr>
          <p:spPr bwMode="auto">
            <a:xfrm>
              <a:off x="8529449" y="3988961"/>
              <a:ext cx="62230" cy="114887"/>
            </a:xfrm>
            <a:custGeom>
              <a:avLst/>
              <a:gdLst>
                <a:gd name="T0" fmla="*/ 8 w 8"/>
                <a:gd name="T1" fmla="*/ 8 h 15"/>
                <a:gd name="T2" fmla="*/ 3 w 8"/>
                <a:gd name="T3" fmla="*/ 12 h 15"/>
                <a:gd name="T4" fmla="*/ 5 w 8"/>
                <a:gd name="T5" fmla="*/ 0 h 15"/>
                <a:gd name="T6" fmla="*/ 5 w 8"/>
                <a:gd name="T7" fmla="*/ 0 h 15"/>
                <a:gd name="T8" fmla="*/ 8 w 8"/>
                <a:gd name="T9" fmla="*/ 8 h 15"/>
              </a:gdLst>
              <a:ahLst/>
              <a:cxnLst>
                <a:cxn ang="0">
                  <a:pos x="T0" y="T1"/>
                </a:cxn>
                <a:cxn ang="0">
                  <a:pos x="T2" y="T3"/>
                </a:cxn>
                <a:cxn ang="0">
                  <a:pos x="T4" y="T5"/>
                </a:cxn>
                <a:cxn ang="0">
                  <a:pos x="T6" y="T7"/>
                </a:cxn>
                <a:cxn ang="0">
                  <a:pos x="T8" y="T9"/>
                </a:cxn>
              </a:cxnLst>
              <a:rect l="0" t="0" r="r" b="b"/>
              <a:pathLst>
                <a:path w="8" h="15">
                  <a:moveTo>
                    <a:pt x="8" y="8"/>
                  </a:moveTo>
                  <a:cubicBezTo>
                    <a:pt x="7" y="12"/>
                    <a:pt x="5" y="15"/>
                    <a:pt x="3" y="12"/>
                  </a:cubicBezTo>
                  <a:cubicBezTo>
                    <a:pt x="0" y="9"/>
                    <a:pt x="1" y="0"/>
                    <a:pt x="5" y="0"/>
                  </a:cubicBezTo>
                  <a:cubicBezTo>
                    <a:pt x="5" y="0"/>
                    <a:pt x="5" y="0"/>
                    <a:pt x="5" y="0"/>
                  </a:cubicBezTo>
                  <a:cubicBezTo>
                    <a:pt x="7" y="1"/>
                    <a:pt x="8"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6" name="Freeform 2611">
              <a:extLst>
                <a:ext uri="{FF2B5EF4-FFF2-40B4-BE49-F238E27FC236}">
                  <a16:creationId xmlns:a16="http://schemas.microsoft.com/office/drawing/2014/main" id="{7EB14A55-002E-4A91-BE1E-9216B182A2C8}"/>
                </a:ext>
              </a:extLst>
            </p:cNvPr>
            <p:cNvSpPr>
              <a:spLocks/>
            </p:cNvSpPr>
            <p:nvPr/>
          </p:nvSpPr>
          <p:spPr bwMode="auto">
            <a:xfrm>
              <a:off x="8515088" y="4150122"/>
              <a:ext cx="60635" cy="108504"/>
            </a:xfrm>
            <a:custGeom>
              <a:avLst/>
              <a:gdLst>
                <a:gd name="T0" fmla="*/ 7 w 8"/>
                <a:gd name="T1" fmla="*/ 8 h 14"/>
                <a:gd name="T2" fmla="*/ 2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4" y="14"/>
                    <a:pt x="2" y="12"/>
                  </a:cubicBezTo>
                  <a:cubicBezTo>
                    <a:pt x="0" y="8"/>
                    <a:pt x="1" y="0"/>
                    <a:pt x="5" y="0"/>
                  </a:cubicBezTo>
                  <a:cubicBezTo>
                    <a:pt x="7" y="0"/>
                    <a:pt x="8" y="4"/>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7" name="Freeform 2612">
              <a:extLst>
                <a:ext uri="{FF2B5EF4-FFF2-40B4-BE49-F238E27FC236}">
                  <a16:creationId xmlns:a16="http://schemas.microsoft.com/office/drawing/2014/main" id="{514B5A10-FE6D-4402-91A6-318F4292B729}"/>
                </a:ext>
              </a:extLst>
            </p:cNvPr>
            <p:cNvSpPr>
              <a:spLocks/>
            </p:cNvSpPr>
            <p:nvPr/>
          </p:nvSpPr>
          <p:spPr bwMode="auto">
            <a:xfrm>
              <a:off x="8422541" y="4204374"/>
              <a:ext cx="68613" cy="114887"/>
            </a:xfrm>
            <a:custGeom>
              <a:avLst/>
              <a:gdLst>
                <a:gd name="T0" fmla="*/ 9 w 9"/>
                <a:gd name="T1" fmla="*/ 8 h 15"/>
                <a:gd name="T2" fmla="*/ 3 w 9"/>
                <a:gd name="T3" fmla="*/ 12 h 15"/>
                <a:gd name="T4" fmla="*/ 6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3" y="12"/>
                  </a:cubicBezTo>
                  <a:cubicBezTo>
                    <a:pt x="0" y="8"/>
                    <a:pt x="2" y="0"/>
                    <a:pt x="6" y="0"/>
                  </a:cubicBezTo>
                  <a:cubicBezTo>
                    <a:pt x="8" y="1"/>
                    <a:pt x="9"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8" name="Freeform 2613">
              <a:extLst>
                <a:ext uri="{FF2B5EF4-FFF2-40B4-BE49-F238E27FC236}">
                  <a16:creationId xmlns:a16="http://schemas.microsoft.com/office/drawing/2014/main" id="{26A52710-8619-4298-8717-C510E83AFE99}"/>
                </a:ext>
              </a:extLst>
            </p:cNvPr>
            <p:cNvSpPr>
              <a:spLocks/>
            </p:cNvSpPr>
            <p:nvPr/>
          </p:nvSpPr>
          <p:spPr bwMode="auto">
            <a:xfrm>
              <a:off x="8291698" y="4395852"/>
              <a:ext cx="68613" cy="108504"/>
            </a:xfrm>
            <a:custGeom>
              <a:avLst/>
              <a:gdLst>
                <a:gd name="T0" fmla="*/ 9 w 9"/>
                <a:gd name="T1" fmla="*/ 7 h 14"/>
                <a:gd name="T2" fmla="*/ 2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4" y="14"/>
                    <a:pt x="2" y="11"/>
                  </a:cubicBezTo>
                  <a:cubicBezTo>
                    <a:pt x="0" y="7"/>
                    <a:pt x="2" y="0"/>
                    <a:pt x="6" y="0"/>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79" name="Freeform 2614">
              <a:extLst>
                <a:ext uri="{FF2B5EF4-FFF2-40B4-BE49-F238E27FC236}">
                  <a16:creationId xmlns:a16="http://schemas.microsoft.com/office/drawing/2014/main" id="{CA154DF8-9FCA-4C81-B95C-9977D3C6C463}"/>
                </a:ext>
              </a:extLst>
            </p:cNvPr>
            <p:cNvSpPr>
              <a:spLocks/>
            </p:cNvSpPr>
            <p:nvPr/>
          </p:nvSpPr>
          <p:spPr bwMode="auto">
            <a:xfrm>
              <a:off x="8337971" y="4258626"/>
              <a:ext cx="76591" cy="106908"/>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5" y="14"/>
                    <a:pt x="3" y="11"/>
                  </a:cubicBezTo>
                  <a:cubicBezTo>
                    <a:pt x="0" y="8"/>
                    <a:pt x="2" y="0"/>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0" name="Freeform 2615">
              <a:extLst>
                <a:ext uri="{FF2B5EF4-FFF2-40B4-BE49-F238E27FC236}">
                  <a16:creationId xmlns:a16="http://schemas.microsoft.com/office/drawing/2014/main" id="{41B97C47-7EA1-4B01-B894-EE1259B8792A}"/>
                </a:ext>
              </a:extLst>
            </p:cNvPr>
            <p:cNvSpPr>
              <a:spLocks/>
            </p:cNvSpPr>
            <p:nvPr/>
          </p:nvSpPr>
          <p:spPr bwMode="auto">
            <a:xfrm>
              <a:off x="8261380" y="4135761"/>
              <a:ext cx="76591" cy="106908"/>
            </a:xfrm>
            <a:custGeom>
              <a:avLst/>
              <a:gdLst>
                <a:gd name="T0" fmla="*/ 9 w 10"/>
                <a:gd name="T1" fmla="*/ 8 h 14"/>
                <a:gd name="T2" fmla="*/ 2 w 10"/>
                <a:gd name="T3" fmla="*/ 11 h 14"/>
                <a:gd name="T4" fmla="*/ 5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7"/>
                    <a:pt x="1" y="0"/>
                    <a:pt x="5" y="0"/>
                  </a:cubicBezTo>
                  <a:cubicBezTo>
                    <a:pt x="8" y="0"/>
                    <a:pt x="10"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1" name="Freeform 2616">
              <a:extLst>
                <a:ext uri="{FF2B5EF4-FFF2-40B4-BE49-F238E27FC236}">
                  <a16:creationId xmlns:a16="http://schemas.microsoft.com/office/drawing/2014/main" id="{F5F672DC-8042-49F1-8406-D0A346CF8C4B}"/>
                </a:ext>
              </a:extLst>
            </p:cNvPr>
            <p:cNvSpPr>
              <a:spLocks/>
            </p:cNvSpPr>
            <p:nvPr/>
          </p:nvSpPr>
          <p:spPr bwMode="auto">
            <a:xfrm>
              <a:off x="8283719" y="3988961"/>
              <a:ext cx="68613" cy="114887"/>
            </a:xfrm>
            <a:custGeom>
              <a:avLst/>
              <a:gdLst>
                <a:gd name="T0" fmla="*/ 9 w 9"/>
                <a:gd name="T1" fmla="*/ 8 h 15"/>
                <a:gd name="T2" fmla="*/ 2 w 9"/>
                <a:gd name="T3" fmla="*/ 12 h 15"/>
                <a:gd name="T4" fmla="*/ 5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2" y="12"/>
                  </a:cubicBezTo>
                  <a:cubicBezTo>
                    <a:pt x="0" y="8"/>
                    <a:pt x="1" y="0"/>
                    <a:pt x="5" y="0"/>
                  </a:cubicBezTo>
                  <a:cubicBezTo>
                    <a:pt x="8" y="1"/>
                    <a:pt x="9"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2" name="Freeform 2617">
              <a:extLst>
                <a:ext uri="{FF2B5EF4-FFF2-40B4-BE49-F238E27FC236}">
                  <a16:creationId xmlns:a16="http://schemas.microsoft.com/office/drawing/2014/main" id="{CA142AB7-438D-4E5A-93B8-074C5BD58CA3}"/>
                </a:ext>
              </a:extLst>
            </p:cNvPr>
            <p:cNvSpPr>
              <a:spLocks/>
            </p:cNvSpPr>
            <p:nvPr/>
          </p:nvSpPr>
          <p:spPr bwMode="auto">
            <a:xfrm>
              <a:off x="8144898" y="4242669"/>
              <a:ext cx="76591" cy="108504"/>
            </a:xfrm>
            <a:custGeom>
              <a:avLst/>
              <a:gdLst>
                <a:gd name="T0" fmla="*/ 10 w 10"/>
                <a:gd name="T1" fmla="*/ 7 h 14"/>
                <a:gd name="T2" fmla="*/ 2 w 10"/>
                <a:gd name="T3" fmla="*/ 11 h 14"/>
                <a:gd name="T4" fmla="*/ 6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2" y="11"/>
                  </a:cubicBezTo>
                  <a:cubicBezTo>
                    <a:pt x="0" y="7"/>
                    <a:pt x="2" y="0"/>
                    <a:pt x="6" y="0"/>
                  </a:cubicBezTo>
                  <a:cubicBezTo>
                    <a:pt x="9" y="0"/>
                    <a:pt x="10" y="4"/>
                    <a:pt x="10"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3" name="Freeform 2618">
              <a:extLst>
                <a:ext uri="{FF2B5EF4-FFF2-40B4-BE49-F238E27FC236}">
                  <a16:creationId xmlns:a16="http://schemas.microsoft.com/office/drawing/2014/main" id="{1BA824D5-8679-4BA0-A017-81DC59C57E73}"/>
                </a:ext>
              </a:extLst>
            </p:cNvPr>
            <p:cNvSpPr>
              <a:spLocks/>
            </p:cNvSpPr>
            <p:nvPr/>
          </p:nvSpPr>
          <p:spPr bwMode="auto">
            <a:xfrm>
              <a:off x="8168833" y="4081509"/>
              <a:ext cx="76591" cy="114887"/>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2" y="0"/>
                    <a:pt x="6" y="1"/>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4" name="Freeform 2619">
              <a:extLst>
                <a:ext uri="{FF2B5EF4-FFF2-40B4-BE49-F238E27FC236}">
                  <a16:creationId xmlns:a16="http://schemas.microsoft.com/office/drawing/2014/main" id="{7A5FAD1F-9CC4-41B9-B351-41D31CCE9E07}"/>
                </a:ext>
              </a:extLst>
            </p:cNvPr>
            <p:cNvSpPr>
              <a:spLocks/>
            </p:cNvSpPr>
            <p:nvPr/>
          </p:nvSpPr>
          <p:spPr bwMode="auto">
            <a:xfrm>
              <a:off x="8199150" y="3926731"/>
              <a:ext cx="76591" cy="116482"/>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5" name="Freeform 2620">
              <a:extLst>
                <a:ext uri="{FF2B5EF4-FFF2-40B4-BE49-F238E27FC236}">
                  <a16:creationId xmlns:a16="http://schemas.microsoft.com/office/drawing/2014/main" id="{533A7D4C-F826-4717-B204-01615B0BC9E9}"/>
                </a:ext>
              </a:extLst>
            </p:cNvPr>
            <p:cNvSpPr>
              <a:spLocks/>
            </p:cNvSpPr>
            <p:nvPr/>
          </p:nvSpPr>
          <p:spPr bwMode="auto">
            <a:xfrm>
              <a:off x="8360310" y="4089487"/>
              <a:ext cx="76591" cy="106908"/>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3" y="11"/>
                  </a:cubicBezTo>
                  <a:cubicBezTo>
                    <a:pt x="0" y="8"/>
                    <a:pt x="2" y="0"/>
                    <a:pt x="6" y="0"/>
                  </a:cubicBezTo>
                  <a:cubicBezTo>
                    <a:pt x="9"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6" name="Freeform 2621">
              <a:extLst>
                <a:ext uri="{FF2B5EF4-FFF2-40B4-BE49-F238E27FC236}">
                  <a16:creationId xmlns:a16="http://schemas.microsoft.com/office/drawing/2014/main" id="{2775F11F-D1C7-40A0-B276-4DBBE6A6A9AD}"/>
                </a:ext>
              </a:extLst>
            </p:cNvPr>
            <p:cNvSpPr>
              <a:spLocks/>
            </p:cNvSpPr>
            <p:nvPr/>
          </p:nvSpPr>
          <p:spPr bwMode="auto">
            <a:xfrm>
              <a:off x="8376267" y="3934709"/>
              <a:ext cx="76591" cy="116482"/>
            </a:xfrm>
            <a:custGeom>
              <a:avLst/>
              <a:gdLst>
                <a:gd name="T0" fmla="*/ 9 w 10"/>
                <a:gd name="T1" fmla="*/ 8 h 15"/>
                <a:gd name="T2" fmla="*/ 3 w 10"/>
                <a:gd name="T3" fmla="*/ 12 h 15"/>
                <a:gd name="T4" fmla="*/ 6 w 10"/>
                <a:gd name="T5" fmla="*/ 0 h 15"/>
                <a:gd name="T6" fmla="*/ 9 w 10"/>
                <a:gd name="T7" fmla="*/ 8 h 15"/>
              </a:gdLst>
              <a:ahLst/>
              <a:cxnLst>
                <a:cxn ang="0">
                  <a:pos x="T0" y="T1"/>
                </a:cxn>
                <a:cxn ang="0">
                  <a:pos x="T2" y="T3"/>
                </a:cxn>
                <a:cxn ang="0">
                  <a:pos x="T4" y="T5"/>
                </a:cxn>
                <a:cxn ang="0">
                  <a:pos x="T6" y="T7"/>
                </a:cxn>
              </a:cxnLst>
              <a:rect l="0" t="0" r="r" b="b"/>
              <a:pathLst>
                <a:path w="10" h="15">
                  <a:moveTo>
                    <a:pt x="9" y="8"/>
                  </a:moveTo>
                  <a:cubicBezTo>
                    <a:pt x="9" y="13"/>
                    <a:pt x="6" y="15"/>
                    <a:pt x="3" y="12"/>
                  </a:cubicBezTo>
                  <a:cubicBezTo>
                    <a:pt x="0" y="8"/>
                    <a:pt x="2" y="0"/>
                    <a:pt x="6" y="0"/>
                  </a:cubicBezTo>
                  <a:cubicBezTo>
                    <a:pt x="8" y="1"/>
                    <a:pt x="10"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7" name="Freeform 2622">
              <a:extLst>
                <a:ext uri="{FF2B5EF4-FFF2-40B4-BE49-F238E27FC236}">
                  <a16:creationId xmlns:a16="http://schemas.microsoft.com/office/drawing/2014/main" id="{14680180-07C8-4DBA-B808-4B536D8C64D8}"/>
                </a:ext>
              </a:extLst>
            </p:cNvPr>
            <p:cNvSpPr>
              <a:spLocks/>
            </p:cNvSpPr>
            <p:nvPr/>
          </p:nvSpPr>
          <p:spPr bwMode="auto">
            <a:xfrm>
              <a:off x="8406584" y="3773549"/>
              <a:ext cx="68613" cy="106908"/>
            </a:xfrm>
            <a:custGeom>
              <a:avLst/>
              <a:gdLst>
                <a:gd name="T0" fmla="*/ 9 w 9"/>
                <a:gd name="T1" fmla="*/ 8 h 14"/>
                <a:gd name="T2" fmla="*/ 3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8" y="12"/>
                    <a:pt x="5" y="14"/>
                    <a:pt x="3" y="12"/>
                  </a:cubicBezTo>
                  <a:cubicBezTo>
                    <a:pt x="0" y="8"/>
                    <a:pt x="1" y="0"/>
                    <a:pt x="4" y="0"/>
                  </a:cubicBezTo>
                  <a:cubicBezTo>
                    <a:pt x="5" y="0"/>
                    <a:pt x="5" y="0"/>
                    <a:pt x="5" y="0"/>
                  </a:cubicBezTo>
                  <a:cubicBezTo>
                    <a:pt x="7" y="0"/>
                    <a:pt x="9"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8" name="Freeform 2623">
              <a:extLst>
                <a:ext uri="{FF2B5EF4-FFF2-40B4-BE49-F238E27FC236}">
                  <a16:creationId xmlns:a16="http://schemas.microsoft.com/office/drawing/2014/main" id="{953DDD8D-DAF2-41CD-8500-D7C7AA390D89}"/>
                </a:ext>
              </a:extLst>
            </p:cNvPr>
            <p:cNvSpPr>
              <a:spLocks/>
            </p:cNvSpPr>
            <p:nvPr/>
          </p:nvSpPr>
          <p:spPr bwMode="auto">
            <a:xfrm>
              <a:off x="8444880" y="3626749"/>
              <a:ext cx="62230" cy="108504"/>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3" y="12"/>
                  </a:cubicBezTo>
                  <a:cubicBezTo>
                    <a:pt x="0" y="8"/>
                    <a:pt x="0" y="0"/>
                    <a:pt x="4" y="0"/>
                  </a:cubicBezTo>
                  <a:cubicBezTo>
                    <a:pt x="4" y="0"/>
                    <a:pt x="4" y="0"/>
                    <a:pt x="4" y="0"/>
                  </a:cubicBezTo>
                  <a:cubicBezTo>
                    <a:pt x="6" y="0"/>
                    <a:pt x="8" y="4"/>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89" name="Freeform 2624">
              <a:extLst>
                <a:ext uri="{FF2B5EF4-FFF2-40B4-BE49-F238E27FC236}">
                  <a16:creationId xmlns:a16="http://schemas.microsoft.com/office/drawing/2014/main" id="{5916808D-6C88-433B-BE0A-C6FE84B6BD3E}"/>
                </a:ext>
              </a:extLst>
            </p:cNvPr>
            <p:cNvSpPr>
              <a:spLocks/>
            </p:cNvSpPr>
            <p:nvPr/>
          </p:nvSpPr>
          <p:spPr bwMode="auto">
            <a:xfrm>
              <a:off x="8352332" y="3566114"/>
              <a:ext cx="70209" cy="106908"/>
            </a:xfrm>
            <a:custGeom>
              <a:avLst/>
              <a:gdLst>
                <a:gd name="T0" fmla="*/ 9 w 9"/>
                <a:gd name="T1" fmla="*/ 8 h 14"/>
                <a:gd name="T2" fmla="*/ 4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4" y="12"/>
                  </a:cubicBezTo>
                  <a:cubicBezTo>
                    <a:pt x="0" y="8"/>
                    <a:pt x="1" y="0"/>
                    <a:pt x="4" y="0"/>
                  </a:cubicBezTo>
                  <a:cubicBezTo>
                    <a:pt x="4" y="0"/>
                    <a:pt x="5" y="0"/>
                    <a:pt x="5" y="0"/>
                  </a:cubicBezTo>
                  <a:cubicBezTo>
                    <a:pt x="7" y="1"/>
                    <a:pt x="9"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0" name="Freeform 2625">
              <a:extLst>
                <a:ext uri="{FF2B5EF4-FFF2-40B4-BE49-F238E27FC236}">
                  <a16:creationId xmlns:a16="http://schemas.microsoft.com/office/drawing/2014/main" id="{FA91BC16-89A0-4771-B589-E258A1A4CF8E}"/>
                </a:ext>
              </a:extLst>
            </p:cNvPr>
            <p:cNvSpPr>
              <a:spLocks/>
            </p:cNvSpPr>
            <p:nvPr/>
          </p:nvSpPr>
          <p:spPr bwMode="auto">
            <a:xfrm>
              <a:off x="8314037" y="3688979"/>
              <a:ext cx="70209" cy="106908"/>
            </a:xfrm>
            <a:custGeom>
              <a:avLst/>
              <a:gdLst>
                <a:gd name="T0" fmla="*/ 9 w 9"/>
                <a:gd name="T1" fmla="*/ 8 h 14"/>
                <a:gd name="T2" fmla="*/ 3 w 9"/>
                <a:gd name="T3" fmla="*/ 12 h 14"/>
                <a:gd name="T4" fmla="*/ 5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3" y="12"/>
                  </a:cubicBezTo>
                  <a:cubicBezTo>
                    <a:pt x="0" y="8"/>
                    <a:pt x="1" y="0"/>
                    <a:pt x="5" y="0"/>
                  </a:cubicBezTo>
                  <a:cubicBezTo>
                    <a:pt x="5" y="0"/>
                    <a:pt x="5" y="0"/>
                    <a:pt x="5" y="0"/>
                  </a:cubicBezTo>
                  <a:cubicBezTo>
                    <a:pt x="8" y="0"/>
                    <a:pt x="9"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1" name="Freeform 2626">
              <a:extLst>
                <a:ext uri="{FF2B5EF4-FFF2-40B4-BE49-F238E27FC236}">
                  <a16:creationId xmlns:a16="http://schemas.microsoft.com/office/drawing/2014/main" id="{9D9AD968-A7C5-4361-B17B-D02EF43CA2B1}"/>
                </a:ext>
              </a:extLst>
            </p:cNvPr>
            <p:cNvSpPr>
              <a:spLocks/>
            </p:cNvSpPr>
            <p:nvPr/>
          </p:nvSpPr>
          <p:spPr bwMode="auto">
            <a:xfrm>
              <a:off x="8221489" y="3634727"/>
              <a:ext cx="70209" cy="108504"/>
            </a:xfrm>
            <a:custGeom>
              <a:avLst/>
              <a:gdLst>
                <a:gd name="T0" fmla="*/ 9 w 9"/>
                <a:gd name="T1" fmla="*/ 7 h 14"/>
                <a:gd name="T2" fmla="*/ 3 w 9"/>
                <a:gd name="T3" fmla="*/ 11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9" y="12"/>
                    <a:pt x="6" y="14"/>
                    <a:pt x="3" y="11"/>
                  </a:cubicBezTo>
                  <a:cubicBezTo>
                    <a:pt x="0" y="8"/>
                    <a:pt x="0" y="0"/>
                    <a:pt x="5" y="0"/>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2" name="Freeform 2627">
              <a:extLst>
                <a:ext uri="{FF2B5EF4-FFF2-40B4-BE49-F238E27FC236}">
                  <a16:creationId xmlns:a16="http://schemas.microsoft.com/office/drawing/2014/main" id="{3371B9C7-F7A0-4BD9-A20E-4177DA2A7A8C}"/>
                </a:ext>
              </a:extLst>
            </p:cNvPr>
            <p:cNvSpPr>
              <a:spLocks/>
            </p:cNvSpPr>
            <p:nvPr/>
          </p:nvSpPr>
          <p:spPr bwMode="auto">
            <a:xfrm>
              <a:off x="8215106" y="3765570"/>
              <a:ext cx="76591" cy="114887"/>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9"/>
                    <a:pt x="1" y="0"/>
                    <a:pt x="6" y="1"/>
                  </a:cubicBezTo>
                  <a:cubicBezTo>
                    <a:pt x="9" y="1"/>
                    <a:pt x="10" y="5"/>
                    <a:pt x="10"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3" name="Freeform 2628">
              <a:extLst>
                <a:ext uri="{FF2B5EF4-FFF2-40B4-BE49-F238E27FC236}">
                  <a16:creationId xmlns:a16="http://schemas.microsoft.com/office/drawing/2014/main" id="{AD62CDD7-E4B4-4B0A-B43F-5820C5EDA231}"/>
                </a:ext>
              </a:extLst>
            </p:cNvPr>
            <p:cNvSpPr>
              <a:spLocks/>
            </p:cNvSpPr>
            <p:nvPr/>
          </p:nvSpPr>
          <p:spPr bwMode="auto">
            <a:xfrm>
              <a:off x="8306058" y="3827801"/>
              <a:ext cx="70209" cy="114887"/>
            </a:xfrm>
            <a:custGeom>
              <a:avLst/>
              <a:gdLst>
                <a:gd name="T0" fmla="*/ 9 w 9"/>
                <a:gd name="T1" fmla="*/ 8 h 15"/>
                <a:gd name="T2" fmla="*/ 3 w 9"/>
                <a:gd name="T3" fmla="*/ 12 h 15"/>
                <a:gd name="T4" fmla="*/ 5 w 9"/>
                <a:gd name="T5" fmla="*/ 1 h 15"/>
                <a:gd name="T6" fmla="*/ 9 w 9"/>
                <a:gd name="T7" fmla="*/ 8 h 15"/>
              </a:gdLst>
              <a:ahLst/>
              <a:cxnLst>
                <a:cxn ang="0">
                  <a:pos x="T0" y="T1"/>
                </a:cxn>
                <a:cxn ang="0">
                  <a:pos x="T2" y="T3"/>
                </a:cxn>
                <a:cxn ang="0">
                  <a:pos x="T4" y="T5"/>
                </a:cxn>
                <a:cxn ang="0">
                  <a:pos x="T6" y="T7"/>
                </a:cxn>
              </a:cxnLst>
              <a:rect l="0" t="0" r="r" b="b"/>
              <a:pathLst>
                <a:path w="9" h="15">
                  <a:moveTo>
                    <a:pt x="9" y="8"/>
                  </a:moveTo>
                  <a:cubicBezTo>
                    <a:pt x="9" y="13"/>
                    <a:pt x="5" y="15"/>
                    <a:pt x="3" y="12"/>
                  </a:cubicBezTo>
                  <a:cubicBezTo>
                    <a:pt x="0" y="9"/>
                    <a:pt x="1" y="0"/>
                    <a:pt x="5" y="1"/>
                  </a:cubicBezTo>
                  <a:cubicBezTo>
                    <a:pt x="8" y="1"/>
                    <a:pt x="9" y="5"/>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4" name="Freeform 2629">
              <a:extLst>
                <a:ext uri="{FF2B5EF4-FFF2-40B4-BE49-F238E27FC236}">
                  <a16:creationId xmlns:a16="http://schemas.microsoft.com/office/drawing/2014/main" id="{4AEC34EA-287F-4201-BFF9-D8BD13194B56}"/>
                </a:ext>
              </a:extLst>
            </p:cNvPr>
            <p:cNvSpPr>
              <a:spLocks/>
            </p:cNvSpPr>
            <p:nvPr/>
          </p:nvSpPr>
          <p:spPr bwMode="auto">
            <a:xfrm>
              <a:off x="8452858" y="4035235"/>
              <a:ext cx="62230" cy="114887"/>
            </a:xfrm>
            <a:custGeom>
              <a:avLst/>
              <a:gdLst>
                <a:gd name="T0" fmla="*/ 8 w 8"/>
                <a:gd name="T1" fmla="*/ 8 h 15"/>
                <a:gd name="T2" fmla="*/ 2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3"/>
                    <a:pt x="4" y="15"/>
                    <a:pt x="2" y="12"/>
                  </a:cubicBezTo>
                  <a:cubicBezTo>
                    <a:pt x="0" y="9"/>
                    <a:pt x="1" y="0"/>
                    <a:pt x="5" y="1"/>
                  </a:cubicBezTo>
                  <a:cubicBezTo>
                    <a:pt x="7" y="1"/>
                    <a:pt x="8"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5" name="Freeform 2630">
              <a:extLst>
                <a:ext uri="{FF2B5EF4-FFF2-40B4-BE49-F238E27FC236}">
                  <a16:creationId xmlns:a16="http://schemas.microsoft.com/office/drawing/2014/main" id="{8C15C273-57B2-43EB-A56F-E23D54952AD1}"/>
                </a:ext>
              </a:extLst>
            </p:cNvPr>
            <p:cNvSpPr>
              <a:spLocks/>
            </p:cNvSpPr>
            <p:nvPr/>
          </p:nvSpPr>
          <p:spPr bwMode="auto">
            <a:xfrm>
              <a:off x="8468815" y="3880457"/>
              <a:ext cx="68613" cy="108504"/>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6" y="14"/>
                    <a:pt x="3" y="12"/>
                  </a:cubicBezTo>
                  <a:cubicBezTo>
                    <a:pt x="0" y="8"/>
                    <a:pt x="2" y="0"/>
                    <a:pt x="5" y="0"/>
                  </a:cubicBezTo>
                  <a:cubicBezTo>
                    <a:pt x="8" y="0"/>
                    <a:pt x="9"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6" name="Freeform 2631">
              <a:extLst>
                <a:ext uri="{FF2B5EF4-FFF2-40B4-BE49-F238E27FC236}">
                  <a16:creationId xmlns:a16="http://schemas.microsoft.com/office/drawing/2014/main" id="{3AB4F2F7-713F-466C-9A2F-19C318194FBF}"/>
                </a:ext>
              </a:extLst>
            </p:cNvPr>
            <p:cNvSpPr>
              <a:spLocks/>
            </p:cNvSpPr>
            <p:nvPr/>
          </p:nvSpPr>
          <p:spPr bwMode="auto">
            <a:xfrm>
              <a:off x="8507110" y="3743231"/>
              <a:ext cx="60635" cy="106908"/>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5" y="14"/>
                    <a:pt x="3" y="12"/>
                  </a:cubicBezTo>
                  <a:cubicBezTo>
                    <a:pt x="0" y="9"/>
                    <a:pt x="0" y="0"/>
                    <a:pt x="4" y="0"/>
                  </a:cubicBezTo>
                  <a:cubicBezTo>
                    <a:pt x="4" y="0"/>
                    <a:pt x="4" y="0"/>
                    <a:pt x="4" y="0"/>
                  </a:cubicBezTo>
                  <a:cubicBezTo>
                    <a:pt x="6" y="0"/>
                    <a:pt x="8" y="4"/>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7" name="Freeform 2632">
              <a:extLst>
                <a:ext uri="{FF2B5EF4-FFF2-40B4-BE49-F238E27FC236}">
                  <a16:creationId xmlns:a16="http://schemas.microsoft.com/office/drawing/2014/main" id="{2D68C549-2AE2-4C91-B431-6868F9B4789D}"/>
                </a:ext>
              </a:extLst>
            </p:cNvPr>
            <p:cNvSpPr>
              <a:spLocks/>
            </p:cNvSpPr>
            <p:nvPr/>
          </p:nvSpPr>
          <p:spPr bwMode="auto">
            <a:xfrm>
              <a:off x="8652314" y="3650684"/>
              <a:ext cx="46274" cy="100526"/>
            </a:xfrm>
            <a:custGeom>
              <a:avLst/>
              <a:gdLst>
                <a:gd name="T0" fmla="*/ 6 w 6"/>
                <a:gd name="T1" fmla="*/ 7 h 13"/>
                <a:gd name="T2" fmla="*/ 3 w 6"/>
                <a:gd name="T3" fmla="*/ 12 h 13"/>
                <a:gd name="T4" fmla="*/ 2 w 6"/>
                <a:gd name="T5" fmla="*/ 0 h 13"/>
                <a:gd name="T6" fmla="*/ 3 w 6"/>
                <a:gd name="T7" fmla="*/ 0 h 13"/>
                <a:gd name="T8" fmla="*/ 6 w 6"/>
                <a:gd name="T9" fmla="*/ 7 h 13"/>
              </a:gdLst>
              <a:ahLst/>
              <a:cxnLst>
                <a:cxn ang="0">
                  <a:pos x="T0" y="T1"/>
                </a:cxn>
                <a:cxn ang="0">
                  <a:pos x="T2" y="T3"/>
                </a:cxn>
                <a:cxn ang="0">
                  <a:pos x="T4" y="T5"/>
                </a:cxn>
                <a:cxn ang="0">
                  <a:pos x="T6" y="T7"/>
                </a:cxn>
                <a:cxn ang="0">
                  <a:pos x="T8" y="T9"/>
                </a:cxn>
              </a:cxnLst>
              <a:rect l="0" t="0" r="r" b="b"/>
              <a:pathLst>
                <a:path w="6" h="13">
                  <a:moveTo>
                    <a:pt x="6" y="7"/>
                  </a:moveTo>
                  <a:cubicBezTo>
                    <a:pt x="6" y="11"/>
                    <a:pt x="4" y="13"/>
                    <a:pt x="3" y="12"/>
                  </a:cubicBezTo>
                  <a:cubicBezTo>
                    <a:pt x="0" y="9"/>
                    <a:pt x="0" y="0"/>
                    <a:pt x="2" y="0"/>
                  </a:cubicBezTo>
                  <a:cubicBezTo>
                    <a:pt x="2" y="0"/>
                    <a:pt x="3" y="0"/>
                    <a:pt x="3" y="0"/>
                  </a:cubicBezTo>
                  <a:cubicBezTo>
                    <a:pt x="5" y="0"/>
                    <a:pt x="6"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8" name="Freeform 2633">
              <a:extLst>
                <a:ext uri="{FF2B5EF4-FFF2-40B4-BE49-F238E27FC236}">
                  <a16:creationId xmlns:a16="http://schemas.microsoft.com/office/drawing/2014/main" id="{61CD8688-7735-4D84-B051-BA1D2E60F942}"/>
                </a:ext>
              </a:extLst>
            </p:cNvPr>
            <p:cNvSpPr>
              <a:spLocks/>
            </p:cNvSpPr>
            <p:nvPr/>
          </p:nvSpPr>
          <p:spPr bwMode="auto">
            <a:xfrm>
              <a:off x="8583701" y="3704936"/>
              <a:ext cx="60635" cy="106908"/>
            </a:xfrm>
            <a:custGeom>
              <a:avLst/>
              <a:gdLst>
                <a:gd name="T0" fmla="*/ 8 w 8"/>
                <a:gd name="T1" fmla="*/ 8 h 14"/>
                <a:gd name="T2" fmla="*/ 4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4" y="12"/>
                  </a:cubicBezTo>
                  <a:cubicBezTo>
                    <a:pt x="0" y="9"/>
                    <a:pt x="1" y="0"/>
                    <a:pt x="4" y="0"/>
                  </a:cubicBezTo>
                  <a:cubicBezTo>
                    <a:pt x="4" y="0"/>
                    <a:pt x="4" y="0"/>
                    <a:pt x="4" y="0"/>
                  </a:cubicBezTo>
                  <a:cubicBezTo>
                    <a:pt x="6" y="1"/>
                    <a:pt x="8"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499" name="Freeform 2634">
              <a:extLst>
                <a:ext uri="{FF2B5EF4-FFF2-40B4-BE49-F238E27FC236}">
                  <a16:creationId xmlns:a16="http://schemas.microsoft.com/office/drawing/2014/main" id="{4FD2BE46-18F8-4A21-BBC6-FB971B06EF29}"/>
                </a:ext>
              </a:extLst>
            </p:cNvPr>
            <p:cNvSpPr>
              <a:spLocks/>
            </p:cNvSpPr>
            <p:nvPr/>
          </p:nvSpPr>
          <p:spPr bwMode="auto">
            <a:xfrm>
              <a:off x="8114580" y="5058046"/>
              <a:ext cx="76591" cy="100526"/>
            </a:xfrm>
            <a:custGeom>
              <a:avLst/>
              <a:gdLst>
                <a:gd name="T0" fmla="*/ 9 w 10"/>
                <a:gd name="T1" fmla="*/ 7 h 13"/>
                <a:gd name="T2" fmla="*/ 2 w 10"/>
                <a:gd name="T3" fmla="*/ 10 h 13"/>
                <a:gd name="T4" fmla="*/ 8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4" y="0"/>
                    <a:pt x="8" y="0"/>
                  </a:cubicBezTo>
                  <a:cubicBezTo>
                    <a:pt x="10" y="0"/>
                    <a:pt x="10" y="4"/>
                    <a:pt x="9"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0" name="Freeform 2635">
              <a:extLst>
                <a:ext uri="{FF2B5EF4-FFF2-40B4-BE49-F238E27FC236}">
                  <a16:creationId xmlns:a16="http://schemas.microsoft.com/office/drawing/2014/main" id="{BE3F8474-670D-4476-AECA-A60544F7E50E}"/>
                </a:ext>
              </a:extLst>
            </p:cNvPr>
            <p:cNvSpPr>
              <a:spLocks/>
            </p:cNvSpPr>
            <p:nvPr/>
          </p:nvSpPr>
          <p:spPr bwMode="auto">
            <a:xfrm>
              <a:off x="8267763" y="5627693"/>
              <a:ext cx="70209" cy="84569"/>
            </a:xfrm>
            <a:custGeom>
              <a:avLst/>
              <a:gdLst>
                <a:gd name="T0" fmla="*/ 6 w 9"/>
                <a:gd name="T1" fmla="*/ 6 h 11"/>
                <a:gd name="T2" fmla="*/ 1 w 9"/>
                <a:gd name="T3" fmla="*/ 10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10"/>
                    <a:pt x="1" y="11"/>
                    <a:pt x="1" y="10"/>
                  </a:cubicBezTo>
                  <a:cubicBezTo>
                    <a:pt x="0" y="8"/>
                    <a:pt x="5" y="0"/>
                    <a:pt x="8" y="0"/>
                  </a:cubicBezTo>
                  <a:cubicBezTo>
                    <a:pt x="9" y="1"/>
                    <a:pt x="7" y="4"/>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1" name="Freeform 2636">
              <a:extLst>
                <a:ext uri="{FF2B5EF4-FFF2-40B4-BE49-F238E27FC236}">
                  <a16:creationId xmlns:a16="http://schemas.microsoft.com/office/drawing/2014/main" id="{2451D946-4B0B-429A-98BB-ABB984E10DBD}"/>
                </a:ext>
              </a:extLst>
            </p:cNvPr>
            <p:cNvSpPr>
              <a:spLocks/>
            </p:cNvSpPr>
            <p:nvPr/>
          </p:nvSpPr>
          <p:spPr bwMode="auto">
            <a:xfrm>
              <a:off x="8160854" y="5750558"/>
              <a:ext cx="68613" cy="84569"/>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1" y="9"/>
                  </a:cubicBezTo>
                  <a:cubicBezTo>
                    <a:pt x="0" y="7"/>
                    <a:pt x="6" y="0"/>
                    <a:pt x="8" y="0"/>
                  </a:cubicBezTo>
                  <a:cubicBezTo>
                    <a:pt x="9" y="0"/>
                    <a:pt x="8" y="3"/>
                    <a:pt x="6"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2" name="Freeform 2637">
              <a:extLst>
                <a:ext uri="{FF2B5EF4-FFF2-40B4-BE49-F238E27FC236}">
                  <a16:creationId xmlns:a16="http://schemas.microsoft.com/office/drawing/2014/main" id="{09731F76-683B-4559-BFFB-B4CF26275399}"/>
                </a:ext>
              </a:extLst>
            </p:cNvPr>
            <p:cNvSpPr>
              <a:spLocks/>
            </p:cNvSpPr>
            <p:nvPr/>
          </p:nvSpPr>
          <p:spPr bwMode="auto">
            <a:xfrm>
              <a:off x="8368289" y="5512806"/>
              <a:ext cx="62230" cy="90952"/>
            </a:xfrm>
            <a:custGeom>
              <a:avLst/>
              <a:gdLst>
                <a:gd name="T0" fmla="*/ 5 w 8"/>
                <a:gd name="T1" fmla="*/ 7 h 12"/>
                <a:gd name="T2" fmla="*/ 0 w 8"/>
                <a:gd name="T3" fmla="*/ 10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0" y="10"/>
                  </a:cubicBezTo>
                  <a:cubicBezTo>
                    <a:pt x="0" y="8"/>
                    <a:pt x="5" y="0"/>
                    <a:pt x="7" y="1"/>
                  </a:cubicBezTo>
                  <a:cubicBezTo>
                    <a:pt x="8" y="1"/>
                    <a:pt x="7"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3" name="Freeform 2638">
              <a:extLst>
                <a:ext uri="{FF2B5EF4-FFF2-40B4-BE49-F238E27FC236}">
                  <a16:creationId xmlns:a16="http://schemas.microsoft.com/office/drawing/2014/main" id="{CB67CF90-F3A4-481C-8D4A-FBFDE34ABDE1}"/>
                </a:ext>
              </a:extLst>
            </p:cNvPr>
            <p:cNvSpPr>
              <a:spLocks/>
            </p:cNvSpPr>
            <p:nvPr/>
          </p:nvSpPr>
          <p:spPr bwMode="auto">
            <a:xfrm>
              <a:off x="8406584" y="5527167"/>
              <a:ext cx="62230" cy="84569"/>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0" y="10"/>
                  </a:cubicBezTo>
                  <a:cubicBezTo>
                    <a:pt x="0" y="8"/>
                    <a:pt x="5" y="0"/>
                    <a:pt x="7" y="0"/>
                  </a:cubicBezTo>
                  <a:cubicBezTo>
                    <a:pt x="8" y="0"/>
                    <a:pt x="7"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4" name="Freeform 2639">
              <a:extLst>
                <a:ext uri="{FF2B5EF4-FFF2-40B4-BE49-F238E27FC236}">
                  <a16:creationId xmlns:a16="http://schemas.microsoft.com/office/drawing/2014/main" id="{434B5CEA-B68B-4B7B-8807-FB7B4A8DD413}"/>
                </a:ext>
              </a:extLst>
            </p:cNvPr>
            <p:cNvSpPr>
              <a:spLocks/>
            </p:cNvSpPr>
            <p:nvPr/>
          </p:nvSpPr>
          <p:spPr bwMode="auto">
            <a:xfrm>
              <a:off x="8452858" y="5396324"/>
              <a:ext cx="62230" cy="84569"/>
            </a:xfrm>
            <a:custGeom>
              <a:avLst/>
              <a:gdLst>
                <a:gd name="T0" fmla="*/ 5 w 8"/>
                <a:gd name="T1" fmla="*/ 6 h 11"/>
                <a:gd name="T2" fmla="*/ 1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1" y="10"/>
                  </a:cubicBezTo>
                  <a:cubicBezTo>
                    <a:pt x="0" y="8"/>
                    <a:pt x="5" y="0"/>
                    <a:pt x="7" y="0"/>
                  </a:cubicBezTo>
                  <a:cubicBezTo>
                    <a:pt x="8" y="0"/>
                    <a:pt x="7" y="3"/>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5" name="Freeform 2640">
              <a:extLst>
                <a:ext uri="{FF2B5EF4-FFF2-40B4-BE49-F238E27FC236}">
                  <a16:creationId xmlns:a16="http://schemas.microsoft.com/office/drawing/2014/main" id="{88542674-4DA1-4C61-B944-FC6C20FA62EC}"/>
                </a:ext>
              </a:extLst>
            </p:cNvPr>
            <p:cNvSpPr>
              <a:spLocks/>
            </p:cNvSpPr>
            <p:nvPr/>
          </p:nvSpPr>
          <p:spPr bwMode="auto">
            <a:xfrm>
              <a:off x="8491154" y="5257502"/>
              <a:ext cx="62230" cy="92548"/>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1"/>
                    <a:pt x="2" y="12"/>
                    <a:pt x="1" y="11"/>
                  </a:cubicBezTo>
                  <a:cubicBezTo>
                    <a:pt x="0" y="9"/>
                    <a:pt x="5" y="0"/>
                    <a:pt x="7" y="1"/>
                  </a:cubicBezTo>
                  <a:cubicBezTo>
                    <a:pt x="8"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6" name="Freeform 2641">
              <a:extLst>
                <a:ext uri="{FF2B5EF4-FFF2-40B4-BE49-F238E27FC236}">
                  <a16:creationId xmlns:a16="http://schemas.microsoft.com/office/drawing/2014/main" id="{7B9467C3-5936-45E8-9BDE-71A1FA311818}"/>
                </a:ext>
              </a:extLst>
            </p:cNvPr>
            <p:cNvSpPr>
              <a:spLocks/>
            </p:cNvSpPr>
            <p:nvPr/>
          </p:nvSpPr>
          <p:spPr bwMode="auto">
            <a:xfrm>
              <a:off x="8406584" y="5381963"/>
              <a:ext cx="62230" cy="90952"/>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5" y="0"/>
                    <a:pt x="7" y="1"/>
                  </a:cubicBezTo>
                  <a:cubicBezTo>
                    <a:pt x="8"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7" name="Freeform 2642">
              <a:extLst>
                <a:ext uri="{FF2B5EF4-FFF2-40B4-BE49-F238E27FC236}">
                  <a16:creationId xmlns:a16="http://schemas.microsoft.com/office/drawing/2014/main" id="{91AFCF8E-C205-46BC-814E-27B492256882}"/>
                </a:ext>
              </a:extLst>
            </p:cNvPr>
            <p:cNvSpPr>
              <a:spLocks/>
            </p:cNvSpPr>
            <p:nvPr/>
          </p:nvSpPr>
          <p:spPr bwMode="auto">
            <a:xfrm>
              <a:off x="8521471" y="5134637"/>
              <a:ext cx="62230" cy="100526"/>
            </a:xfrm>
            <a:custGeom>
              <a:avLst/>
              <a:gdLst>
                <a:gd name="T0" fmla="*/ 6 w 8"/>
                <a:gd name="T1" fmla="*/ 7 h 13"/>
                <a:gd name="T2" fmla="*/ 1 w 8"/>
                <a:gd name="T3" fmla="*/ 11 h 13"/>
                <a:gd name="T4" fmla="*/ 6 w 8"/>
                <a:gd name="T5" fmla="*/ 1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9"/>
                    <a:pt x="4" y="0"/>
                    <a:pt x="6" y="1"/>
                  </a:cubicBezTo>
                  <a:cubicBezTo>
                    <a:pt x="8" y="1"/>
                    <a:pt x="7" y="5"/>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8" name="Freeform 2643">
              <a:extLst>
                <a:ext uri="{FF2B5EF4-FFF2-40B4-BE49-F238E27FC236}">
                  <a16:creationId xmlns:a16="http://schemas.microsoft.com/office/drawing/2014/main" id="{55FA8095-CB88-4506-B5F5-05E85D48BED9}"/>
                </a:ext>
              </a:extLst>
            </p:cNvPr>
            <p:cNvSpPr>
              <a:spLocks/>
            </p:cNvSpPr>
            <p:nvPr/>
          </p:nvSpPr>
          <p:spPr bwMode="auto">
            <a:xfrm>
              <a:off x="8444880" y="5243141"/>
              <a:ext cx="62230" cy="92548"/>
            </a:xfrm>
            <a:custGeom>
              <a:avLst/>
              <a:gdLst>
                <a:gd name="T0" fmla="*/ 6 w 8"/>
                <a:gd name="T1" fmla="*/ 7 h 12"/>
                <a:gd name="T2" fmla="*/ 1 w 8"/>
                <a:gd name="T3" fmla="*/ 11 h 12"/>
                <a:gd name="T4" fmla="*/ 6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4" y="0"/>
                    <a:pt x="6" y="0"/>
                  </a:cubicBezTo>
                  <a:cubicBezTo>
                    <a:pt x="8" y="1"/>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09" name="Freeform 2644">
              <a:extLst>
                <a:ext uri="{FF2B5EF4-FFF2-40B4-BE49-F238E27FC236}">
                  <a16:creationId xmlns:a16="http://schemas.microsoft.com/office/drawing/2014/main" id="{69EC1E62-3BFE-473A-91E0-E663F0AFDE71}"/>
                </a:ext>
              </a:extLst>
            </p:cNvPr>
            <p:cNvSpPr>
              <a:spLocks/>
            </p:cNvSpPr>
            <p:nvPr/>
          </p:nvSpPr>
          <p:spPr bwMode="auto">
            <a:xfrm>
              <a:off x="8491154" y="5404302"/>
              <a:ext cx="62230" cy="92548"/>
            </a:xfrm>
            <a:custGeom>
              <a:avLst/>
              <a:gdLst>
                <a:gd name="T0" fmla="*/ 5 w 8"/>
                <a:gd name="T1" fmla="*/ 7 h 12"/>
                <a:gd name="T2" fmla="*/ 1 w 8"/>
                <a:gd name="T3" fmla="*/ 11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1" y="11"/>
                  </a:cubicBezTo>
                  <a:cubicBezTo>
                    <a:pt x="0" y="9"/>
                    <a:pt x="5" y="0"/>
                    <a:pt x="7" y="1"/>
                  </a:cubicBezTo>
                  <a:cubicBezTo>
                    <a:pt x="8" y="1"/>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0" name="Freeform 2645">
              <a:extLst>
                <a:ext uri="{FF2B5EF4-FFF2-40B4-BE49-F238E27FC236}">
                  <a16:creationId xmlns:a16="http://schemas.microsoft.com/office/drawing/2014/main" id="{08A053B1-DD30-40CB-9FA5-321D11DBA72B}"/>
                </a:ext>
              </a:extLst>
            </p:cNvPr>
            <p:cNvSpPr>
              <a:spLocks/>
            </p:cNvSpPr>
            <p:nvPr/>
          </p:nvSpPr>
          <p:spPr bwMode="auto">
            <a:xfrm>
              <a:off x="8575723" y="5289415"/>
              <a:ext cx="54252" cy="92548"/>
            </a:xfrm>
            <a:custGeom>
              <a:avLst/>
              <a:gdLst>
                <a:gd name="T0" fmla="*/ 4 w 7"/>
                <a:gd name="T1" fmla="*/ 7 h 12"/>
                <a:gd name="T2" fmla="*/ 0 w 7"/>
                <a:gd name="T3" fmla="*/ 11 h 12"/>
                <a:gd name="T4" fmla="*/ 6 w 7"/>
                <a:gd name="T5" fmla="*/ 0 h 12"/>
                <a:gd name="T6" fmla="*/ 4 w 7"/>
                <a:gd name="T7" fmla="*/ 7 h 12"/>
              </a:gdLst>
              <a:ahLst/>
              <a:cxnLst>
                <a:cxn ang="0">
                  <a:pos x="T0" y="T1"/>
                </a:cxn>
                <a:cxn ang="0">
                  <a:pos x="T2" y="T3"/>
                </a:cxn>
                <a:cxn ang="0">
                  <a:pos x="T4" y="T5"/>
                </a:cxn>
                <a:cxn ang="0">
                  <a:pos x="T6" y="T7"/>
                </a:cxn>
              </a:cxnLst>
              <a:rect l="0" t="0" r="r" b="b"/>
              <a:pathLst>
                <a:path w="7" h="12">
                  <a:moveTo>
                    <a:pt x="4" y="7"/>
                  </a:moveTo>
                  <a:cubicBezTo>
                    <a:pt x="2" y="10"/>
                    <a:pt x="0" y="12"/>
                    <a:pt x="0" y="11"/>
                  </a:cubicBezTo>
                  <a:cubicBezTo>
                    <a:pt x="0" y="8"/>
                    <a:pt x="4" y="0"/>
                    <a:pt x="6" y="0"/>
                  </a:cubicBezTo>
                  <a:cubicBezTo>
                    <a:pt x="7" y="0"/>
                    <a:pt x="6"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1" name="Freeform 2646">
              <a:extLst>
                <a:ext uri="{FF2B5EF4-FFF2-40B4-BE49-F238E27FC236}">
                  <a16:creationId xmlns:a16="http://schemas.microsoft.com/office/drawing/2014/main" id="{CFA9AC7F-254B-4715-8691-5EE01A1F7F96}"/>
                </a:ext>
              </a:extLst>
            </p:cNvPr>
            <p:cNvSpPr>
              <a:spLocks/>
            </p:cNvSpPr>
            <p:nvPr/>
          </p:nvSpPr>
          <p:spPr bwMode="auto">
            <a:xfrm>
              <a:off x="8621997" y="5150594"/>
              <a:ext cx="54252" cy="9254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1" y="12"/>
                    <a:pt x="1" y="11"/>
                  </a:cubicBezTo>
                  <a:cubicBezTo>
                    <a:pt x="0" y="9"/>
                    <a:pt x="4" y="0"/>
                    <a:pt x="6" y="0"/>
                  </a:cubicBezTo>
                  <a:cubicBezTo>
                    <a:pt x="7" y="0"/>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2" name="Freeform 2647">
              <a:extLst>
                <a:ext uri="{FF2B5EF4-FFF2-40B4-BE49-F238E27FC236}">
                  <a16:creationId xmlns:a16="http://schemas.microsoft.com/office/drawing/2014/main" id="{22341E6F-B5C3-4BFF-AB29-4106485D5A2F}"/>
                </a:ext>
              </a:extLst>
            </p:cNvPr>
            <p:cNvSpPr>
              <a:spLocks/>
            </p:cNvSpPr>
            <p:nvPr/>
          </p:nvSpPr>
          <p:spPr bwMode="auto">
            <a:xfrm>
              <a:off x="8575723" y="5158572"/>
              <a:ext cx="54252" cy="98930"/>
            </a:xfrm>
            <a:custGeom>
              <a:avLst/>
              <a:gdLst>
                <a:gd name="T0" fmla="*/ 5 w 7"/>
                <a:gd name="T1" fmla="*/ 7 h 13"/>
                <a:gd name="T2" fmla="*/ 0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3" y="11"/>
                    <a:pt x="1" y="13"/>
                    <a:pt x="0" y="11"/>
                  </a:cubicBezTo>
                  <a:cubicBezTo>
                    <a:pt x="0" y="9"/>
                    <a:pt x="4" y="0"/>
                    <a:pt x="6" y="0"/>
                  </a:cubicBezTo>
                  <a:cubicBezTo>
                    <a:pt x="7" y="1"/>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3" name="Freeform 2648">
              <a:extLst>
                <a:ext uri="{FF2B5EF4-FFF2-40B4-BE49-F238E27FC236}">
                  <a16:creationId xmlns:a16="http://schemas.microsoft.com/office/drawing/2014/main" id="{1AAA7544-55EF-4425-8421-6DF39BA684F7}"/>
                </a:ext>
              </a:extLst>
            </p:cNvPr>
            <p:cNvSpPr>
              <a:spLocks/>
            </p:cNvSpPr>
            <p:nvPr/>
          </p:nvSpPr>
          <p:spPr bwMode="auto">
            <a:xfrm>
              <a:off x="8706566" y="4957520"/>
              <a:ext cx="46274" cy="100526"/>
            </a:xfrm>
            <a:custGeom>
              <a:avLst/>
              <a:gdLst>
                <a:gd name="T0" fmla="*/ 4 w 6"/>
                <a:gd name="T1" fmla="*/ 8 h 13"/>
                <a:gd name="T2" fmla="*/ 1 w 6"/>
                <a:gd name="T3" fmla="*/ 12 h 13"/>
                <a:gd name="T4" fmla="*/ 5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1" y="13"/>
                    <a:pt x="1" y="12"/>
                  </a:cubicBezTo>
                  <a:cubicBezTo>
                    <a:pt x="0" y="9"/>
                    <a:pt x="3" y="0"/>
                    <a:pt x="5" y="1"/>
                  </a:cubicBezTo>
                  <a:cubicBezTo>
                    <a:pt x="6" y="1"/>
                    <a:pt x="5"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4" name="Freeform 2649">
              <a:extLst>
                <a:ext uri="{FF2B5EF4-FFF2-40B4-BE49-F238E27FC236}">
                  <a16:creationId xmlns:a16="http://schemas.microsoft.com/office/drawing/2014/main" id="{A29978E1-0BD5-4A01-964C-B8E01EAF902D}"/>
                </a:ext>
              </a:extLst>
            </p:cNvPr>
            <p:cNvSpPr>
              <a:spLocks/>
            </p:cNvSpPr>
            <p:nvPr/>
          </p:nvSpPr>
          <p:spPr bwMode="auto">
            <a:xfrm>
              <a:off x="8760818" y="4880929"/>
              <a:ext cx="38296" cy="100526"/>
            </a:xfrm>
            <a:custGeom>
              <a:avLst/>
              <a:gdLst>
                <a:gd name="T0" fmla="*/ 3 w 5"/>
                <a:gd name="T1" fmla="*/ 8 h 13"/>
                <a:gd name="T2" fmla="*/ 0 w 5"/>
                <a:gd name="T3" fmla="*/ 12 h 13"/>
                <a:gd name="T4" fmla="*/ 4 w 5"/>
                <a:gd name="T5" fmla="*/ 1 h 13"/>
                <a:gd name="T6" fmla="*/ 3 w 5"/>
                <a:gd name="T7" fmla="*/ 8 h 13"/>
              </a:gdLst>
              <a:ahLst/>
              <a:cxnLst>
                <a:cxn ang="0">
                  <a:pos x="T0" y="T1"/>
                </a:cxn>
                <a:cxn ang="0">
                  <a:pos x="T2" y="T3"/>
                </a:cxn>
                <a:cxn ang="0">
                  <a:pos x="T4" y="T5"/>
                </a:cxn>
                <a:cxn ang="0">
                  <a:pos x="T6" y="T7"/>
                </a:cxn>
              </a:cxnLst>
              <a:rect l="0" t="0" r="r" b="b"/>
              <a:pathLst>
                <a:path w="5" h="13">
                  <a:moveTo>
                    <a:pt x="3" y="8"/>
                  </a:moveTo>
                  <a:cubicBezTo>
                    <a:pt x="2" y="11"/>
                    <a:pt x="1" y="13"/>
                    <a:pt x="0" y="12"/>
                  </a:cubicBezTo>
                  <a:cubicBezTo>
                    <a:pt x="0" y="10"/>
                    <a:pt x="3" y="0"/>
                    <a:pt x="4" y="1"/>
                  </a:cubicBezTo>
                  <a:cubicBezTo>
                    <a:pt x="5" y="1"/>
                    <a:pt x="5" y="5"/>
                    <a:pt x="3"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5" name="Freeform 2650">
              <a:extLst>
                <a:ext uri="{FF2B5EF4-FFF2-40B4-BE49-F238E27FC236}">
                  <a16:creationId xmlns:a16="http://schemas.microsoft.com/office/drawing/2014/main" id="{2B70F0BC-3DC4-410B-AA3B-3BC196779E70}"/>
                </a:ext>
              </a:extLst>
            </p:cNvPr>
            <p:cNvSpPr>
              <a:spLocks/>
            </p:cNvSpPr>
            <p:nvPr/>
          </p:nvSpPr>
          <p:spPr bwMode="auto">
            <a:xfrm>
              <a:off x="8684227" y="5074003"/>
              <a:ext cx="52656" cy="9254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2" y="12"/>
                    <a:pt x="1" y="11"/>
                  </a:cubicBezTo>
                  <a:cubicBezTo>
                    <a:pt x="0" y="9"/>
                    <a:pt x="5" y="0"/>
                    <a:pt x="6" y="0"/>
                  </a:cubicBezTo>
                  <a:cubicBezTo>
                    <a:pt x="7" y="0"/>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6" name="Freeform 2651">
              <a:extLst>
                <a:ext uri="{FF2B5EF4-FFF2-40B4-BE49-F238E27FC236}">
                  <a16:creationId xmlns:a16="http://schemas.microsoft.com/office/drawing/2014/main" id="{1917C1CD-D307-4E62-89BD-9201CC08BB7C}"/>
                </a:ext>
              </a:extLst>
            </p:cNvPr>
            <p:cNvSpPr>
              <a:spLocks/>
            </p:cNvSpPr>
            <p:nvPr/>
          </p:nvSpPr>
          <p:spPr bwMode="auto">
            <a:xfrm>
              <a:off x="8744862" y="4973477"/>
              <a:ext cx="46274" cy="100526"/>
            </a:xfrm>
            <a:custGeom>
              <a:avLst/>
              <a:gdLst>
                <a:gd name="T0" fmla="*/ 4 w 6"/>
                <a:gd name="T1" fmla="*/ 8 h 13"/>
                <a:gd name="T2" fmla="*/ 1 w 6"/>
                <a:gd name="T3" fmla="*/ 12 h 13"/>
                <a:gd name="T4" fmla="*/ 6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1"/>
                    <a:pt x="4" y="0"/>
                    <a:pt x="6" y="1"/>
                  </a:cubicBezTo>
                  <a:cubicBezTo>
                    <a:pt x="6" y="1"/>
                    <a:pt x="5"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7" name="Freeform 2652">
              <a:extLst>
                <a:ext uri="{FF2B5EF4-FFF2-40B4-BE49-F238E27FC236}">
                  <a16:creationId xmlns:a16="http://schemas.microsoft.com/office/drawing/2014/main" id="{412A1AF3-7B35-43DF-918D-87B6E5489886}"/>
                </a:ext>
              </a:extLst>
            </p:cNvPr>
            <p:cNvSpPr>
              <a:spLocks/>
            </p:cNvSpPr>
            <p:nvPr/>
          </p:nvSpPr>
          <p:spPr bwMode="auto">
            <a:xfrm>
              <a:off x="8791136" y="4927203"/>
              <a:ext cx="38296" cy="84569"/>
            </a:xfrm>
            <a:custGeom>
              <a:avLst/>
              <a:gdLst>
                <a:gd name="T0" fmla="*/ 3 w 5"/>
                <a:gd name="T1" fmla="*/ 7 h 11"/>
                <a:gd name="T2" fmla="*/ 0 w 5"/>
                <a:gd name="T3" fmla="*/ 11 h 11"/>
                <a:gd name="T4" fmla="*/ 2 w 5"/>
                <a:gd name="T5" fmla="*/ 6 h 11"/>
                <a:gd name="T6" fmla="*/ 4 w 5"/>
                <a:gd name="T7" fmla="*/ 0 h 11"/>
                <a:gd name="T8" fmla="*/ 4 w 5"/>
                <a:gd name="T9" fmla="*/ 0 h 11"/>
                <a:gd name="T10" fmla="*/ 3 w 5"/>
                <a:gd name="T11" fmla="*/ 7 h 11"/>
              </a:gdLst>
              <a:ahLst/>
              <a:cxnLst>
                <a:cxn ang="0">
                  <a:pos x="T0" y="T1"/>
                </a:cxn>
                <a:cxn ang="0">
                  <a:pos x="T2" y="T3"/>
                </a:cxn>
                <a:cxn ang="0">
                  <a:pos x="T4" y="T5"/>
                </a:cxn>
                <a:cxn ang="0">
                  <a:pos x="T6" y="T7"/>
                </a:cxn>
                <a:cxn ang="0">
                  <a:pos x="T8" y="T9"/>
                </a:cxn>
                <a:cxn ang="0">
                  <a:pos x="T10" y="T11"/>
                </a:cxn>
              </a:cxnLst>
              <a:rect l="0" t="0" r="r" b="b"/>
              <a:pathLst>
                <a:path w="5" h="11">
                  <a:moveTo>
                    <a:pt x="3" y="7"/>
                  </a:moveTo>
                  <a:cubicBezTo>
                    <a:pt x="3" y="8"/>
                    <a:pt x="1" y="11"/>
                    <a:pt x="0" y="11"/>
                  </a:cubicBezTo>
                  <a:cubicBezTo>
                    <a:pt x="0" y="11"/>
                    <a:pt x="1" y="7"/>
                    <a:pt x="2" y="6"/>
                  </a:cubicBezTo>
                  <a:cubicBezTo>
                    <a:pt x="3" y="2"/>
                    <a:pt x="4" y="0"/>
                    <a:pt x="4" y="0"/>
                  </a:cubicBezTo>
                  <a:cubicBezTo>
                    <a:pt x="4" y="0"/>
                    <a:pt x="4" y="0"/>
                    <a:pt x="4" y="0"/>
                  </a:cubicBezTo>
                  <a:cubicBezTo>
                    <a:pt x="5" y="1"/>
                    <a:pt x="4" y="5"/>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8" name="Freeform 2653">
              <a:extLst>
                <a:ext uri="{FF2B5EF4-FFF2-40B4-BE49-F238E27FC236}">
                  <a16:creationId xmlns:a16="http://schemas.microsoft.com/office/drawing/2014/main" id="{574B9524-52B4-47C1-8853-7740D22551EC}"/>
                </a:ext>
              </a:extLst>
            </p:cNvPr>
            <p:cNvSpPr>
              <a:spLocks/>
            </p:cNvSpPr>
            <p:nvPr/>
          </p:nvSpPr>
          <p:spPr bwMode="auto">
            <a:xfrm>
              <a:off x="8807092" y="4812316"/>
              <a:ext cx="38296" cy="9254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2" y="10"/>
                    <a:pt x="1" y="12"/>
                    <a:pt x="1" y="12"/>
                  </a:cubicBezTo>
                  <a:cubicBezTo>
                    <a:pt x="0" y="10"/>
                    <a:pt x="3" y="0"/>
                    <a:pt x="4" y="0"/>
                  </a:cubicBezTo>
                  <a:cubicBezTo>
                    <a:pt x="4" y="0"/>
                    <a:pt x="4" y="0"/>
                    <a:pt x="4" y="0"/>
                  </a:cubicBezTo>
                  <a:cubicBezTo>
                    <a:pt x="5" y="0"/>
                    <a:pt x="4"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19" name="Freeform 2654">
              <a:extLst>
                <a:ext uri="{FF2B5EF4-FFF2-40B4-BE49-F238E27FC236}">
                  <a16:creationId xmlns:a16="http://schemas.microsoft.com/office/drawing/2014/main" id="{85FBB330-C3BA-48C3-BDDC-24BE1E90CE36}"/>
                </a:ext>
              </a:extLst>
            </p:cNvPr>
            <p:cNvSpPr>
              <a:spLocks/>
            </p:cNvSpPr>
            <p:nvPr/>
          </p:nvSpPr>
          <p:spPr bwMode="auto">
            <a:xfrm>
              <a:off x="8853366" y="4727747"/>
              <a:ext cx="30317" cy="92548"/>
            </a:xfrm>
            <a:custGeom>
              <a:avLst/>
              <a:gdLst>
                <a:gd name="T0" fmla="*/ 3 w 4"/>
                <a:gd name="T1" fmla="*/ 7 h 12"/>
                <a:gd name="T2" fmla="*/ 1 w 4"/>
                <a:gd name="T3" fmla="*/ 12 h 12"/>
                <a:gd name="T4" fmla="*/ 2 w 4"/>
                <a:gd name="T5" fmla="*/ 6 h 12"/>
                <a:gd name="T6" fmla="*/ 4 w 4"/>
                <a:gd name="T7" fmla="*/ 0 h 12"/>
                <a:gd name="T8" fmla="*/ 4 w 4"/>
                <a:gd name="T9" fmla="*/ 0 h 12"/>
                <a:gd name="T10" fmla="*/ 3 w 4"/>
                <a:gd name="T11" fmla="*/ 7 h 12"/>
              </a:gdLst>
              <a:ahLst/>
              <a:cxnLst>
                <a:cxn ang="0">
                  <a:pos x="T0" y="T1"/>
                </a:cxn>
                <a:cxn ang="0">
                  <a:pos x="T2" y="T3"/>
                </a:cxn>
                <a:cxn ang="0">
                  <a:pos x="T4" y="T5"/>
                </a:cxn>
                <a:cxn ang="0">
                  <a:pos x="T6" y="T7"/>
                </a:cxn>
                <a:cxn ang="0">
                  <a:pos x="T8" y="T9"/>
                </a:cxn>
                <a:cxn ang="0">
                  <a:pos x="T10" y="T11"/>
                </a:cxn>
              </a:cxnLst>
              <a:rect l="0" t="0" r="r" b="b"/>
              <a:pathLst>
                <a:path w="4" h="12">
                  <a:moveTo>
                    <a:pt x="3" y="7"/>
                  </a:moveTo>
                  <a:cubicBezTo>
                    <a:pt x="3" y="8"/>
                    <a:pt x="1" y="12"/>
                    <a:pt x="1" y="12"/>
                  </a:cubicBezTo>
                  <a:cubicBezTo>
                    <a:pt x="0" y="11"/>
                    <a:pt x="1" y="6"/>
                    <a:pt x="2" y="6"/>
                  </a:cubicBezTo>
                  <a:cubicBezTo>
                    <a:pt x="2" y="3"/>
                    <a:pt x="3" y="0"/>
                    <a:pt x="4" y="0"/>
                  </a:cubicBezTo>
                  <a:cubicBezTo>
                    <a:pt x="4" y="0"/>
                    <a:pt x="4" y="0"/>
                    <a:pt x="4" y="0"/>
                  </a:cubicBezTo>
                  <a:cubicBezTo>
                    <a:pt x="4" y="0"/>
                    <a:pt x="4"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0" name="Freeform 2655">
              <a:extLst>
                <a:ext uri="{FF2B5EF4-FFF2-40B4-BE49-F238E27FC236}">
                  <a16:creationId xmlns:a16="http://schemas.microsoft.com/office/drawing/2014/main" id="{13B22B66-1458-4D38-8AA8-3AF5CCDB0670}"/>
                </a:ext>
              </a:extLst>
            </p:cNvPr>
            <p:cNvSpPr>
              <a:spLocks/>
            </p:cNvSpPr>
            <p:nvPr/>
          </p:nvSpPr>
          <p:spPr bwMode="auto">
            <a:xfrm>
              <a:off x="8829431" y="4842634"/>
              <a:ext cx="38296" cy="9254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7"/>
                    <a:pt x="1" y="11"/>
                    <a:pt x="1" y="12"/>
                  </a:cubicBezTo>
                  <a:cubicBezTo>
                    <a:pt x="0" y="11"/>
                    <a:pt x="4" y="0"/>
                    <a:pt x="4" y="0"/>
                  </a:cubicBezTo>
                  <a:cubicBezTo>
                    <a:pt x="4" y="0"/>
                    <a:pt x="4" y="0"/>
                    <a:pt x="4" y="0"/>
                  </a:cubicBezTo>
                  <a:cubicBezTo>
                    <a:pt x="5" y="0"/>
                    <a:pt x="4"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1" name="Freeform 2656">
              <a:extLst>
                <a:ext uri="{FF2B5EF4-FFF2-40B4-BE49-F238E27FC236}">
                  <a16:creationId xmlns:a16="http://schemas.microsoft.com/office/drawing/2014/main" id="{E27DF90D-ADBC-4742-ACA5-0872D256C789}"/>
                </a:ext>
              </a:extLst>
            </p:cNvPr>
            <p:cNvSpPr>
              <a:spLocks/>
            </p:cNvSpPr>
            <p:nvPr/>
          </p:nvSpPr>
          <p:spPr bwMode="auto">
            <a:xfrm>
              <a:off x="8821453" y="4566586"/>
              <a:ext cx="38296" cy="98930"/>
            </a:xfrm>
            <a:custGeom>
              <a:avLst/>
              <a:gdLst>
                <a:gd name="T0" fmla="*/ 4 w 5"/>
                <a:gd name="T1" fmla="*/ 8 h 13"/>
                <a:gd name="T2" fmla="*/ 1 w 5"/>
                <a:gd name="T3" fmla="*/ 12 h 13"/>
                <a:gd name="T4" fmla="*/ 4 w 5"/>
                <a:gd name="T5" fmla="*/ 0 h 13"/>
                <a:gd name="T6" fmla="*/ 4 w 5"/>
                <a:gd name="T7" fmla="*/ 8 h 13"/>
              </a:gdLst>
              <a:ahLst/>
              <a:cxnLst>
                <a:cxn ang="0">
                  <a:pos x="T0" y="T1"/>
                </a:cxn>
                <a:cxn ang="0">
                  <a:pos x="T2" y="T3"/>
                </a:cxn>
                <a:cxn ang="0">
                  <a:pos x="T4" y="T5"/>
                </a:cxn>
                <a:cxn ang="0">
                  <a:pos x="T6" y="T7"/>
                </a:cxn>
              </a:cxnLst>
              <a:rect l="0" t="0" r="r" b="b"/>
              <a:pathLst>
                <a:path w="5" h="13">
                  <a:moveTo>
                    <a:pt x="4" y="8"/>
                  </a:moveTo>
                  <a:cubicBezTo>
                    <a:pt x="3" y="11"/>
                    <a:pt x="2" y="13"/>
                    <a:pt x="1" y="12"/>
                  </a:cubicBezTo>
                  <a:cubicBezTo>
                    <a:pt x="0" y="10"/>
                    <a:pt x="3" y="0"/>
                    <a:pt x="4" y="0"/>
                  </a:cubicBezTo>
                  <a:cubicBezTo>
                    <a:pt x="5" y="1"/>
                    <a:pt x="5" y="5"/>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2" name="Freeform 2657">
              <a:extLst>
                <a:ext uri="{FF2B5EF4-FFF2-40B4-BE49-F238E27FC236}">
                  <a16:creationId xmlns:a16="http://schemas.microsoft.com/office/drawing/2014/main" id="{A927C7FE-EDAC-4D6B-A5BE-36207E835374}"/>
                </a:ext>
              </a:extLst>
            </p:cNvPr>
            <p:cNvSpPr>
              <a:spLocks/>
            </p:cNvSpPr>
            <p:nvPr/>
          </p:nvSpPr>
          <p:spPr bwMode="auto">
            <a:xfrm>
              <a:off x="8768797" y="4681473"/>
              <a:ext cx="44678" cy="100526"/>
            </a:xfrm>
            <a:custGeom>
              <a:avLst/>
              <a:gdLst>
                <a:gd name="T0" fmla="*/ 4 w 6"/>
                <a:gd name="T1" fmla="*/ 8 h 13"/>
                <a:gd name="T2" fmla="*/ 1 w 6"/>
                <a:gd name="T3" fmla="*/ 12 h 13"/>
                <a:gd name="T4" fmla="*/ 4 w 6"/>
                <a:gd name="T5" fmla="*/ 0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0"/>
                    <a:pt x="3" y="0"/>
                    <a:pt x="4" y="0"/>
                  </a:cubicBezTo>
                  <a:cubicBezTo>
                    <a:pt x="6" y="1"/>
                    <a:pt x="5" y="4"/>
                    <a:pt x="4"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3" name="Freeform 2658">
              <a:extLst>
                <a:ext uri="{FF2B5EF4-FFF2-40B4-BE49-F238E27FC236}">
                  <a16:creationId xmlns:a16="http://schemas.microsoft.com/office/drawing/2014/main" id="{78DAA59A-AEEE-4F1E-89AA-124D9D914AE5}"/>
                </a:ext>
              </a:extLst>
            </p:cNvPr>
            <p:cNvSpPr>
              <a:spLocks/>
            </p:cNvSpPr>
            <p:nvPr/>
          </p:nvSpPr>
          <p:spPr bwMode="auto">
            <a:xfrm>
              <a:off x="8684227" y="4888907"/>
              <a:ext cx="44678" cy="100526"/>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3" y="11"/>
                    <a:pt x="2" y="13"/>
                    <a:pt x="1" y="11"/>
                  </a:cubicBezTo>
                  <a:cubicBezTo>
                    <a:pt x="0" y="8"/>
                    <a:pt x="3" y="0"/>
                    <a:pt x="5" y="0"/>
                  </a:cubicBezTo>
                  <a:cubicBezTo>
                    <a:pt x="6" y="0"/>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4" name="Freeform 2659">
              <a:extLst>
                <a:ext uri="{FF2B5EF4-FFF2-40B4-BE49-F238E27FC236}">
                  <a16:creationId xmlns:a16="http://schemas.microsoft.com/office/drawing/2014/main" id="{9CE6751D-8CEB-4C1C-AFEB-15A43E6F73F7}"/>
                </a:ext>
              </a:extLst>
            </p:cNvPr>
            <p:cNvSpPr>
              <a:spLocks/>
            </p:cNvSpPr>
            <p:nvPr/>
          </p:nvSpPr>
          <p:spPr bwMode="auto">
            <a:xfrm>
              <a:off x="8744862" y="4820294"/>
              <a:ext cx="46274" cy="98930"/>
            </a:xfrm>
            <a:custGeom>
              <a:avLst/>
              <a:gdLst>
                <a:gd name="T0" fmla="*/ 4 w 6"/>
                <a:gd name="T1" fmla="*/ 7 h 13"/>
                <a:gd name="T2" fmla="*/ 1 w 6"/>
                <a:gd name="T3" fmla="*/ 12 h 13"/>
                <a:gd name="T4" fmla="*/ 5 w 6"/>
                <a:gd name="T5" fmla="*/ 0 h 13"/>
                <a:gd name="T6" fmla="*/ 4 w 6"/>
                <a:gd name="T7" fmla="*/ 7 h 13"/>
              </a:gdLst>
              <a:ahLst/>
              <a:cxnLst>
                <a:cxn ang="0">
                  <a:pos x="T0" y="T1"/>
                </a:cxn>
                <a:cxn ang="0">
                  <a:pos x="T2" y="T3"/>
                </a:cxn>
                <a:cxn ang="0">
                  <a:pos x="T4" y="T5"/>
                </a:cxn>
                <a:cxn ang="0">
                  <a:pos x="T6" y="T7"/>
                </a:cxn>
              </a:cxnLst>
              <a:rect l="0" t="0" r="r" b="b"/>
              <a:pathLst>
                <a:path w="6" h="13">
                  <a:moveTo>
                    <a:pt x="4" y="7"/>
                  </a:moveTo>
                  <a:cubicBezTo>
                    <a:pt x="3" y="11"/>
                    <a:pt x="1" y="13"/>
                    <a:pt x="1" y="12"/>
                  </a:cubicBezTo>
                  <a:cubicBezTo>
                    <a:pt x="0" y="9"/>
                    <a:pt x="3" y="0"/>
                    <a:pt x="5" y="0"/>
                  </a:cubicBezTo>
                  <a:cubicBezTo>
                    <a:pt x="6" y="0"/>
                    <a:pt x="5"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5" name="Freeform 2660">
              <a:extLst>
                <a:ext uri="{FF2B5EF4-FFF2-40B4-BE49-F238E27FC236}">
                  <a16:creationId xmlns:a16="http://schemas.microsoft.com/office/drawing/2014/main" id="{480DB42D-086D-432F-A0AB-505259EC1137}"/>
                </a:ext>
              </a:extLst>
            </p:cNvPr>
            <p:cNvSpPr>
              <a:spLocks/>
            </p:cNvSpPr>
            <p:nvPr/>
          </p:nvSpPr>
          <p:spPr bwMode="auto">
            <a:xfrm>
              <a:off x="8599658" y="5035707"/>
              <a:ext cx="52656" cy="92548"/>
            </a:xfrm>
            <a:custGeom>
              <a:avLst/>
              <a:gdLst>
                <a:gd name="T0" fmla="*/ 6 w 7"/>
                <a:gd name="T1" fmla="*/ 7 h 12"/>
                <a:gd name="T2" fmla="*/ 1 w 7"/>
                <a:gd name="T3" fmla="*/ 11 h 12"/>
                <a:gd name="T4" fmla="*/ 6 w 7"/>
                <a:gd name="T5" fmla="*/ 0 h 12"/>
                <a:gd name="T6" fmla="*/ 6 w 7"/>
                <a:gd name="T7" fmla="*/ 7 h 12"/>
              </a:gdLst>
              <a:ahLst/>
              <a:cxnLst>
                <a:cxn ang="0">
                  <a:pos x="T0" y="T1"/>
                </a:cxn>
                <a:cxn ang="0">
                  <a:pos x="T2" y="T3"/>
                </a:cxn>
                <a:cxn ang="0">
                  <a:pos x="T4" y="T5"/>
                </a:cxn>
                <a:cxn ang="0">
                  <a:pos x="T6" y="T7"/>
                </a:cxn>
              </a:cxnLst>
              <a:rect l="0" t="0" r="r" b="b"/>
              <a:pathLst>
                <a:path w="7" h="12">
                  <a:moveTo>
                    <a:pt x="6" y="7"/>
                  </a:moveTo>
                  <a:cubicBezTo>
                    <a:pt x="4" y="10"/>
                    <a:pt x="2" y="12"/>
                    <a:pt x="1" y="11"/>
                  </a:cubicBezTo>
                  <a:cubicBezTo>
                    <a:pt x="0" y="9"/>
                    <a:pt x="4" y="0"/>
                    <a:pt x="6" y="0"/>
                  </a:cubicBezTo>
                  <a:cubicBezTo>
                    <a:pt x="7" y="0"/>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6" name="Freeform 2661">
              <a:extLst>
                <a:ext uri="{FF2B5EF4-FFF2-40B4-BE49-F238E27FC236}">
                  <a16:creationId xmlns:a16="http://schemas.microsoft.com/office/drawing/2014/main" id="{D818DD4D-FF59-4AAA-BCF1-0DE1E77DEF56}"/>
                </a:ext>
              </a:extLst>
            </p:cNvPr>
            <p:cNvSpPr>
              <a:spLocks/>
            </p:cNvSpPr>
            <p:nvPr/>
          </p:nvSpPr>
          <p:spPr bwMode="auto">
            <a:xfrm>
              <a:off x="8644336" y="5027729"/>
              <a:ext cx="54252" cy="100526"/>
            </a:xfrm>
            <a:custGeom>
              <a:avLst/>
              <a:gdLst>
                <a:gd name="T0" fmla="*/ 5 w 7"/>
                <a:gd name="T1" fmla="*/ 7 h 13"/>
                <a:gd name="T2" fmla="*/ 1 w 7"/>
                <a:gd name="T3" fmla="*/ 12 h 13"/>
                <a:gd name="T4" fmla="*/ 6 w 7"/>
                <a:gd name="T5" fmla="*/ 1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2"/>
                  </a:cubicBezTo>
                  <a:cubicBezTo>
                    <a:pt x="0" y="9"/>
                    <a:pt x="4" y="0"/>
                    <a:pt x="6" y="1"/>
                  </a:cubicBezTo>
                  <a:cubicBezTo>
                    <a:pt x="7" y="1"/>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7" name="Freeform 2662">
              <a:extLst>
                <a:ext uri="{FF2B5EF4-FFF2-40B4-BE49-F238E27FC236}">
                  <a16:creationId xmlns:a16="http://schemas.microsoft.com/office/drawing/2014/main" id="{258ADB86-CC3F-4CCC-8D8A-AE8D6F01C516}"/>
                </a:ext>
              </a:extLst>
            </p:cNvPr>
            <p:cNvSpPr>
              <a:spLocks/>
            </p:cNvSpPr>
            <p:nvPr/>
          </p:nvSpPr>
          <p:spPr bwMode="auto">
            <a:xfrm>
              <a:off x="8537427" y="5289415"/>
              <a:ext cx="54252" cy="92548"/>
            </a:xfrm>
            <a:custGeom>
              <a:avLst/>
              <a:gdLst>
                <a:gd name="T0" fmla="*/ 4 w 7"/>
                <a:gd name="T1" fmla="*/ 6 h 12"/>
                <a:gd name="T2" fmla="*/ 0 w 7"/>
                <a:gd name="T3" fmla="*/ 10 h 12"/>
                <a:gd name="T4" fmla="*/ 6 w 7"/>
                <a:gd name="T5" fmla="*/ 0 h 12"/>
                <a:gd name="T6" fmla="*/ 4 w 7"/>
                <a:gd name="T7" fmla="*/ 6 h 12"/>
              </a:gdLst>
              <a:ahLst/>
              <a:cxnLst>
                <a:cxn ang="0">
                  <a:pos x="T0" y="T1"/>
                </a:cxn>
                <a:cxn ang="0">
                  <a:pos x="T2" y="T3"/>
                </a:cxn>
                <a:cxn ang="0">
                  <a:pos x="T4" y="T5"/>
                </a:cxn>
                <a:cxn ang="0">
                  <a:pos x="T6" y="T7"/>
                </a:cxn>
              </a:cxnLst>
              <a:rect l="0" t="0" r="r" b="b"/>
              <a:pathLst>
                <a:path w="7" h="12">
                  <a:moveTo>
                    <a:pt x="4" y="6"/>
                  </a:moveTo>
                  <a:cubicBezTo>
                    <a:pt x="2" y="10"/>
                    <a:pt x="0" y="12"/>
                    <a:pt x="0" y="10"/>
                  </a:cubicBezTo>
                  <a:cubicBezTo>
                    <a:pt x="0" y="8"/>
                    <a:pt x="4" y="0"/>
                    <a:pt x="6" y="0"/>
                  </a:cubicBezTo>
                  <a:cubicBezTo>
                    <a:pt x="7" y="0"/>
                    <a:pt x="6"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8" name="Freeform 2663">
              <a:extLst>
                <a:ext uri="{FF2B5EF4-FFF2-40B4-BE49-F238E27FC236}">
                  <a16:creationId xmlns:a16="http://schemas.microsoft.com/office/drawing/2014/main" id="{66C73B3F-9451-4F99-BEDE-48F4B9DB5790}"/>
                </a:ext>
              </a:extLst>
            </p:cNvPr>
            <p:cNvSpPr>
              <a:spLocks/>
            </p:cNvSpPr>
            <p:nvPr/>
          </p:nvSpPr>
          <p:spPr bwMode="auto">
            <a:xfrm>
              <a:off x="8875705" y="4703812"/>
              <a:ext cx="30317" cy="92548"/>
            </a:xfrm>
            <a:custGeom>
              <a:avLst/>
              <a:gdLst>
                <a:gd name="T0" fmla="*/ 2 w 4"/>
                <a:gd name="T1" fmla="*/ 7 h 12"/>
                <a:gd name="T2" fmla="*/ 1 w 4"/>
                <a:gd name="T3" fmla="*/ 12 h 12"/>
                <a:gd name="T4" fmla="*/ 4 w 4"/>
                <a:gd name="T5" fmla="*/ 0 h 12"/>
                <a:gd name="T6" fmla="*/ 4 w 4"/>
                <a:gd name="T7" fmla="*/ 0 h 12"/>
                <a:gd name="T8" fmla="*/ 2 w 4"/>
                <a:gd name="T9" fmla="*/ 7 h 12"/>
              </a:gdLst>
              <a:ahLst/>
              <a:cxnLst>
                <a:cxn ang="0">
                  <a:pos x="T0" y="T1"/>
                </a:cxn>
                <a:cxn ang="0">
                  <a:pos x="T2" y="T3"/>
                </a:cxn>
                <a:cxn ang="0">
                  <a:pos x="T4" y="T5"/>
                </a:cxn>
                <a:cxn ang="0">
                  <a:pos x="T6" y="T7"/>
                </a:cxn>
                <a:cxn ang="0">
                  <a:pos x="T8" y="T9"/>
                </a:cxn>
              </a:cxnLst>
              <a:rect l="0" t="0" r="r" b="b"/>
              <a:pathLst>
                <a:path w="4" h="12">
                  <a:moveTo>
                    <a:pt x="2" y="7"/>
                  </a:moveTo>
                  <a:cubicBezTo>
                    <a:pt x="2" y="8"/>
                    <a:pt x="1" y="12"/>
                    <a:pt x="1" y="12"/>
                  </a:cubicBezTo>
                  <a:cubicBezTo>
                    <a:pt x="0" y="12"/>
                    <a:pt x="3" y="1"/>
                    <a:pt x="4" y="0"/>
                  </a:cubicBezTo>
                  <a:cubicBezTo>
                    <a:pt x="4" y="0"/>
                    <a:pt x="4" y="0"/>
                    <a:pt x="4" y="0"/>
                  </a:cubicBezTo>
                  <a:cubicBezTo>
                    <a:pt x="4" y="1"/>
                    <a:pt x="3" y="5"/>
                    <a:pt x="2"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29" name="Freeform 2664">
              <a:extLst>
                <a:ext uri="{FF2B5EF4-FFF2-40B4-BE49-F238E27FC236}">
                  <a16:creationId xmlns:a16="http://schemas.microsoft.com/office/drawing/2014/main" id="{F6ED3C58-30C7-4F04-9C8D-103AEA790384}"/>
                </a:ext>
              </a:extLst>
            </p:cNvPr>
            <p:cNvSpPr>
              <a:spLocks/>
            </p:cNvSpPr>
            <p:nvPr/>
          </p:nvSpPr>
          <p:spPr bwMode="auto">
            <a:xfrm>
              <a:off x="8853366" y="4435743"/>
              <a:ext cx="30317" cy="98930"/>
            </a:xfrm>
            <a:custGeom>
              <a:avLst/>
              <a:gdLst>
                <a:gd name="T0" fmla="*/ 4 w 4"/>
                <a:gd name="T1" fmla="*/ 7 h 13"/>
                <a:gd name="T2" fmla="*/ 1 w 4"/>
                <a:gd name="T3" fmla="*/ 12 h 13"/>
                <a:gd name="T4" fmla="*/ 3 w 4"/>
                <a:gd name="T5" fmla="*/ 0 h 13"/>
                <a:gd name="T6" fmla="*/ 3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3" y="11"/>
                    <a:pt x="2" y="13"/>
                    <a:pt x="1" y="12"/>
                  </a:cubicBezTo>
                  <a:cubicBezTo>
                    <a:pt x="0" y="10"/>
                    <a:pt x="2" y="0"/>
                    <a:pt x="3" y="0"/>
                  </a:cubicBezTo>
                  <a:cubicBezTo>
                    <a:pt x="3" y="0"/>
                    <a:pt x="3" y="0"/>
                    <a:pt x="3" y="0"/>
                  </a:cubicBezTo>
                  <a:cubicBezTo>
                    <a:pt x="4" y="0"/>
                    <a:pt x="4" y="4"/>
                    <a:pt x="4"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0" name="Freeform 2665">
              <a:extLst>
                <a:ext uri="{FF2B5EF4-FFF2-40B4-BE49-F238E27FC236}">
                  <a16:creationId xmlns:a16="http://schemas.microsoft.com/office/drawing/2014/main" id="{FCEC4D67-8CBE-49BE-8DC9-5C50E31E469B}"/>
                </a:ext>
              </a:extLst>
            </p:cNvPr>
            <p:cNvSpPr>
              <a:spLocks/>
            </p:cNvSpPr>
            <p:nvPr/>
          </p:nvSpPr>
          <p:spPr bwMode="auto">
            <a:xfrm>
              <a:off x="8706566" y="4750086"/>
              <a:ext cx="46274" cy="100526"/>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1" y="11"/>
                  </a:cubicBezTo>
                  <a:cubicBezTo>
                    <a:pt x="0" y="9"/>
                    <a:pt x="3" y="0"/>
                    <a:pt x="5" y="0"/>
                  </a:cubicBezTo>
                  <a:cubicBezTo>
                    <a:pt x="6" y="0"/>
                    <a:pt x="6"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1" name="Freeform 2666">
              <a:extLst>
                <a:ext uri="{FF2B5EF4-FFF2-40B4-BE49-F238E27FC236}">
                  <a16:creationId xmlns:a16="http://schemas.microsoft.com/office/drawing/2014/main" id="{AD85C700-F8AB-4C20-A7E8-D873CE6C4121}"/>
                </a:ext>
              </a:extLst>
            </p:cNvPr>
            <p:cNvSpPr>
              <a:spLocks/>
            </p:cNvSpPr>
            <p:nvPr/>
          </p:nvSpPr>
          <p:spPr bwMode="auto">
            <a:xfrm>
              <a:off x="8807092" y="4735725"/>
              <a:ext cx="38296" cy="98930"/>
            </a:xfrm>
            <a:custGeom>
              <a:avLst/>
              <a:gdLst>
                <a:gd name="T0" fmla="*/ 3 w 5"/>
                <a:gd name="T1" fmla="*/ 7 h 13"/>
                <a:gd name="T2" fmla="*/ 1 w 5"/>
                <a:gd name="T3" fmla="*/ 12 h 13"/>
                <a:gd name="T4" fmla="*/ 4 w 5"/>
                <a:gd name="T5" fmla="*/ 0 h 13"/>
                <a:gd name="T6" fmla="*/ 3 w 5"/>
                <a:gd name="T7" fmla="*/ 7 h 13"/>
              </a:gdLst>
              <a:ahLst/>
              <a:cxnLst>
                <a:cxn ang="0">
                  <a:pos x="T0" y="T1"/>
                </a:cxn>
                <a:cxn ang="0">
                  <a:pos x="T2" y="T3"/>
                </a:cxn>
                <a:cxn ang="0">
                  <a:pos x="T4" y="T5"/>
                </a:cxn>
                <a:cxn ang="0">
                  <a:pos x="T6" y="T7"/>
                </a:cxn>
              </a:cxnLst>
              <a:rect l="0" t="0" r="r" b="b"/>
              <a:pathLst>
                <a:path w="5" h="13">
                  <a:moveTo>
                    <a:pt x="3" y="7"/>
                  </a:moveTo>
                  <a:cubicBezTo>
                    <a:pt x="2" y="11"/>
                    <a:pt x="1" y="13"/>
                    <a:pt x="1" y="12"/>
                  </a:cubicBezTo>
                  <a:cubicBezTo>
                    <a:pt x="0" y="10"/>
                    <a:pt x="3" y="0"/>
                    <a:pt x="4" y="0"/>
                  </a:cubicBezTo>
                  <a:cubicBezTo>
                    <a:pt x="5" y="0"/>
                    <a:pt x="4" y="4"/>
                    <a:pt x="3"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2" name="Freeform 2667">
              <a:extLst>
                <a:ext uri="{FF2B5EF4-FFF2-40B4-BE49-F238E27FC236}">
                  <a16:creationId xmlns:a16="http://schemas.microsoft.com/office/drawing/2014/main" id="{1AA283D5-E77F-4FDE-8F08-CE7D846524F6}"/>
                </a:ext>
              </a:extLst>
            </p:cNvPr>
            <p:cNvSpPr>
              <a:spLocks/>
            </p:cNvSpPr>
            <p:nvPr/>
          </p:nvSpPr>
          <p:spPr bwMode="auto">
            <a:xfrm>
              <a:off x="8736884" y="4604882"/>
              <a:ext cx="46274" cy="106908"/>
            </a:xfrm>
            <a:custGeom>
              <a:avLst/>
              <a:gdLst>
                <a:gd name="T0" fmla="*/ 5 w 6"/>
                <a:gd name="T1" fmla="*/ 8 h 14"/>
                <a:gd name="T2" fmla="*/ 1 w 6"/>
                <a:gd name="T3" fmla="*/ 12 h 14"/>
                <a:gd name="T4" fmla="*/ 5 w 6"/>
                <a:gd name="T5" fmla="*/ 1 h 14"/>
                <a:gd name="T6" fmla="*/ 5 w 6"/>
                <a:gd name="T7" fmla="*/ 8 h 14"/>
              </a:gdLst>
              <a:ahLst/>
              <a:cxnLst>
                <a:cxn ang="0">
                  <a:pos x="T0" y="T1"/>
                </a:cxn>
                <a:cxn ang="0">
                  <a:pos x="T2" y="T3"/>
                </a:cxn>
                <a:cxn ang="0">
                  <a:pos x="T4" y="T5"/>
                </a:cxn>
                <a:cxn ang="0">
                  <a:pos x="T6" y="T7"/>
                </a:cxn>
              </a:cxnLst>
              <a:rect l="0" t="0" r="r" b="b"/>
              <a:pathLst>
                <a:path w="6" h="14">
                  <a:moveTo>
                    <a:pt x="5" y="8"/>
                  </a:moveTo>
                  <a:cubicBezTo>
                    <a:pt x="4" y="12"/>
                    <a:pt x="2" y="14"/>
                    <a:pt x="1" y="12"/>
                  </a:cubicBezTo>
                  <a:cubicBezTo>
                    <a:pt x="0" y="9"/>
                    <a:pt x="2" y="0"/>
                    <a:pt x="5" y="1"/>
                  </a:cubicBezTo>
                  <a:cubicBezTo>
                    <a:pt x="6" y="1"/>
                    <a:pt x="6"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3" name="Freeform 2668">
              <a:extLst>
                <a:ext uri="{FF2B5EF4-FFF2-40B4-BE49-F238E27FC236}">
                  <a16:creationId xmlns:a16="http://schemas.microsoft.com/office/drawing/2014/main" id="{5412BDF1-C22E-4349-98A0-89DAFE636C65}"/>
                </a:ext>
              </a:extLst>
            </p:cNvPr>
            <p:cNvSpPr>
              <a:spLocks/>
            </p:cNvSpPr>
            <p:nvPr/>
          </p:nvSpPr>
          <p:spPr bwMode="auto">
            <a:xfrm>
              <a:off x="8136920" y="5981927"/>
              <a:ext cx="62230" cy="76591"/>
            </a:xfrm>
            <a:custGeom>
              <a:avLst/>
              <a:gdLst>
                <a:gd name="T0" fmla="*/ 4 w 8"/>
                <a:gd name="T1" fmla="*/ 6 h 10"/>
                <a:gd name="T2" fmla="*/ 0 w 8"/>
                <a:gd name="T3" fmla="*/ 9 h 10"/>
                <a:gd name="T4" fmla="*/ 8 w 8"/>
                <a:gd name="T5" fmla="*/ 0 h 10"/>
                <a:gd name="T6" fmla="*/ 4 w 8"/>
                <a:gd name="T7" fmla="*/ 6 h 10"/>
              </a:gdLst>
              <a:ahLst/>
              <a:cxnLst>
                <a:cxn ang="0">
                  <a:pos x="T0" y="T1"/>
                </a:cxn>
                <a:cxn ang="0">
                  <a:pos x="T2" y="T3"/>
                </a:cxn>
                <a:cxn ang="0">
                  <a:pos x="T4" y="T5"/>
                </a:cxn>
                <a:cxn ang="0">
                  <a:pos x="T6" y="T7"/>
                </a:cxn>
              </a:cxnLst>
              <a:rect l="0" t="0" r="r" b="b"/>
              <a:pathLst>
                <a:path w="8" h="10">
                  <a:moveTo>
                    <a:pt x="4" y="6"/>
                  </a:moveTo>
                  <a:cubicBezTo>
                    <a:pt x="3" y="7"/>
                    <a:pt x="0" y="10"/>
                    <a:pt x="0" y="9"/>
                  </a:cubicBezTo>
                  <a:cubicBezTo>
                    <a:pt x="0" y="8"/>
                    <a:pt x="7" y="0"/>
                    <a:pt x="8" y="0"/>
                  </a:cubicBezTo>
                  <a:cubicBezTo>
                    <a:pt x="8" y="1"/>
                    <a:pt x="6"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4" name="Freeform 2669">
              <a:extLst>
                <a:ext uri="{FF2B5EF4-FFF2-40B4-BE49-F238E27FC236}">
                  <a16:creationId xmlns:a16="http://schemas.microsoft.com/office/drawing/2014/main" id="{816441A1-58A5-4FBE-B806-D0851C360448}"/>
                </a:ext>
              </a:extLst>
            </p:cNvPr>
            <p:cNvSpPr>
              <a:spLocks/>
            </p:cNvSpPr>
            <p:nvPr/>
          </p:nvSpPr>
          <p:spPr bwMode="auto">
            <a:xfrm>
              <a:off x="8299676" y="5780875"/>
              <a:ext cx="60635" cy="84569"/>
            </a:xfrm>
            <a:custGeom>
              <a:avLst/>
              <a:gdLst>
                <a:gd name="T0" fmla="*/ 5 w 8"/>
                <a:gd name="T1" fmla="*/ 6 h 11"/>
                <a:gd name="T2" fmla="*/ 1 w 8"/>
                <a:gd name="T3" fmla="*/ 10 h 11"/>
                <a:gd name="T4" fmla="*/ 8 w 8"/>
                <a:gd name="T5" fmla="*/ 1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1" y="10"/>
                  </a:cubicBezTo>
                  <a:cubicBezTo>
                    <a:pt x="0" y="9"/>
                    <a:pt x="7" y="0"/>
                    <a:pt x="8" y="1"/>
                  </a:cubicBezTo>
                  <a:cubicBezTo>
                    <a:pt x="8" y="1"/>
                    <a:pt x="6"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5" name="Freeform 2670">
              <a:extLst>
                <a:ext uri="{FF2B5EF4-FFF2-40B4-BE49-F238E27FC236}">
                  <a16:creationId xmlns:a16="http://schemas.microsoft.com/office/drawing/2014/main" id="{BDE6D8C3-2002-442B-AE6B-C77BF658A09C}"/>
                </a:ext>
              </a:extLst>
            </p:cNvPr>
            <p:cNvSpPr>
              <a:spLocks/>
            </p:cNvSpPr>
            <p:nvPr/>
          </p:nvSpPr>
          <p:spPr bwMode="auto">
            <a:xfrm>
              <a:off x="8221489" y="5881401"/>
              <a:ext cx="70209" cy="76591"/>
            </a:xfrm>
            <a:custGeom>
              <a:avLst/>
              <a:gdLst>
                <a:gd name="T0" fmla="*/ 4 w 9"/>
                <a:gd name="T1" fmla="*/ 6 h 10"/>
                <a:gd name="T2" fmla="*/ 0 w 9"/>
                <a:gd name="T3" fmla="*/ 10 h 10"/>
                <a:gd name="T4" fmla="*/ 8 w 9"/>
                <a:gd name="T5" fmla="*/ 1 h 10"/>
                <a:gd name="T6" fmla="*/ 4 w 9"/>
                <a:gd name="T7" fmla="*/ 6 h 10"/>
              </a:gdLst>
              <a:ahLst/>
              <a:cxnLst>
                <a:cxn ang="0">
                  <a:pos x="T0" y="T1"/>
                </a:cxn>
                <a:cxn ang="0">
                  <a:pos x="T2" y="T3"/>
                </a:cxn>
                <a:cxn ang="0">
                  <a:pos x="T4" y="T5"/>
                </a:cxn>
                <a:cxn ang="0">
                  <a:pos x="T6" y="T7"/>
                </a:cxn>
              </a:cxnLst>
              <a:rect l="0" t="0" r="r" b="b"/>
              <a:pathLst>
                <a:path w="9" h="10">
                  <a:moveTo>
                    <a:pt x="4" y="6"/>
                  </a:moveTo>
                  <a:cubicBezTo>
                    <a:pt x="2" y="9"/>
                    <a:pt x="0" y="10"/>
                    <a:pt x="0" y="10"/>
                  </a:cubicBezTo>
                  <a:cubicBezTo>
                    <a:pt x="0" y="9"/>
                    <a:pt x="7" y="0"/>
                    <a:pt x="8" y="1"/>
                  </a:cubicBezTo>
                  <a:cubicBezTo>
                    <a:pt x="9" y="1"/>
                    <a:pt x="7" y="4"/>
                    <a:pt x="4"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6" name="Freeform 2671">
              <a:extLst>
                <a:ext uri="{FF2B5EF4-FFF2-40B4-BE49-F238E27FC236}">
                  <a16:creationId xmlns:a16="http://schemas.microsoft.com/office/drawing/2014/main" id="{71368E5B-7F5B-4994-9A37-88BDD09ACD28}"/>
                </a:ext>
              </a:extLst>
            </p:cNvPr>
            <p:cNvSpPr>
              <a:spLocks/>
            </p:cNvSpPr>
            <p:nvPr/>
          </p:nvSpPr>
          <p:spPr bwMode="auto">
            <a:xfrm>
              <a:off x="8352332" y="5650032"/>
              <a:ext cx="62230" cy="84569"/>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6" y="0"/>
                    <a:pt x="7" y="0"/>
                  </a:cubicBezTo>
                  <a:cubicBezTo>
                    <a:pt x="8" y="1"/>
                    <a:pt x="6"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7" name="Freeform 2672">
              <a:extLst>
                <a:ext uri="{FF2B5EF4-FFF2-40B4-BE49-F238E27FC236}">
                  <a16:creationId xmlns:a16="http://schemas.microsoft.com/office/drawing/2014/main" id="{5E00EF21-E9C7-4D08-B72A-6362469C1A20}"/>
                </a:ext>
              </a:extLst>
            </p:cNvPr>
            <p:cNvSpPr>
              <a:spLocks/>
            </p:cNvSpPr>
            <p:nvPr/>
          </p:nvSpPr>
          <p:spPr bwMode="auto">
            <a:xfrm>
              <a:off x="8322015" y="5635671"/>
              <a:ext cx="62230" cy="84569"/>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5" y="0"/>
                    <a:pt x="7" y="0"/>
                  </a:cubicBezTo>
                  <a:cubicBezTo>
                    <a:pt x="8" y="1"/>
                    <a:pt x="7"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8" name="Freeform 2673">
              <a:extLst>
                <a:ext uri="{FF2B5EF4-FFF2-40B4-BE49-F238E27FC236}">
                  <a16:creationId xmlns:a16="http://schemas.microsoft.com/office/drawing/2014/main" id="{FD08C444-1236-4D05-B296-07C4738D8A0D}"/>
                </a:ext>
              </a:extLst>
            </p:cNvPr>
            <p:cNvSpPr>
              <a:spLocks/>
            </p:cNvSpPr>
            <p:nvPr/>
          </p:nvSpPr>
          <p:spPr bwMode="auto">
            <a:xfrm>
              <a:off x="8261380" y="5750558"/>
              <a:ext cx="60635" cy="84569"/>
            </a:xfrm>
            <a:custGeom>
              <a:avLst/>
              <a:gdLst>
                <a:gd name="T0" fmla="*/ 5 w 8"/>
                <a:gd name="T1" fmla="*/ 6 h 11"/>
                <a:gd name="T2" fmla="*/ 0 w 8"/>
                <a:gd name="T3" fmla="*/ 10 h 11"/>
                <a:gd name="T4" fmla="*/ 8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0" y="11"/>
                    <a:pt x="0" y="10"/>
                  </a:cubicBezTo>
                  <a:cubicBezTo>
                    <a:pt x="0" y="8"/>
                    <a:pt x="6" y="0"/>
                    <a:pt x="8" y="0"/>
                  </a:cubicBezTo>
                  <a:cubicBezTo>
                    <a:pt x="8" y="1"/>
                    <a:pt x="7" y="4"/>
                    <a:pt x="5" y="6"/>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39" name="Freeform 2674">
              <a:extLst>
                <a:ext uri="{FF2B5EF4-FFF2-40B4-BE49-F238E27FC236}">
                  <a16:creationId xmlns:a16="http://schemas.microsoft.com/office/drawing/2014/main" id="{97AC2422-230D-4531-BBCB-3574B154818E}"/>
                </a:ext>
              </a:extLst>
            </p:cNvPr>
            <p:cNvSpPr>
              <a:spLocks/>
            </p:cNvSpPr>
            <p:nvPr/>
          </p:nvSpPr>
          <p:spPr bwMode="auto">
            <a:xfrm>
              <a:off x="8637953" y="4872951"/>
              <a:ext cx="52656" cy="100526"/>
            </a:xfrm>
            <a:custGeom>
              <a:avLst/>
              <a:gdLst>
                <a:gd name="T0" fmla="*/ 5 w 7"/>
                <a:gd name="T1" fmla="*/ 8 h 13"/>
                <a:gd name="T2" fmla="*/ 1 w 7"/>
                <a:gd name="T3" fmla="*/ 12 h 13"/>
                <a:gd name="T4" fmla="*/ 6 w 7"/>
                <a:gd name="T5" fmla="*/ 1 h 13"/>
                <a:gd name="T6" fmla="*/ 5 w 7"/>
                <a:gd name="T7" fmla="*/ 8 h 13"/>
              </a:gdLst>
              <a:ahLst/>
              <a:cxnLst>
                <a:cxn ang="0">
                  <a:pos x="T0" y="T1"/>
                </a:cxn>
                <a:cxn ang="0">
                  <a:pos x="T2" y="T3"/>
                </a:cxn>
                <a:cxn ang="0">
                  <a:pos x="T4" y="T5"/>
                </a:cxn>
                <a:cxn ang="0">
                  <a:pos x="T6" y="T7"/>
                </a:cxn>
              </a:cxnLst>
              <a:rect l="0" t="0" r="r" b="b"/>
              <a:pathLst>
                <a:path w="7" h="13">
                  <a:moveTo>
                    <a:pt x="5" y="8"/>
                  </a:moveTo>
                  <a:cubicBezTo>
                    <a:pt x="4" y="11"/>
                    <a:pt x="2" y="13"/>
                    <a:pt x="1" y="12"/>
                  </a:cubicBezTo>
                  <a:cubicBezTo>
                    <a:pt x="0" y="9"/>
                    <a:pt x="3" y="0"/>
                    <a:pt x="6" y="1"/>
                  </a:cubicBezTo>
                  <a:cubicBezTo>
                    <a:pt x="7" y="1"/>
                    <a:pt x="7" y="5"/>
                    <a:pt x="5"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0" name="Freeform 2675">
              <a:extLst>
                <a:ext uri="{FF2B5EF4-FFF2-40B4-BE49-F238E27FC236}">
                  <a16:creationId xmlns:a16="http://schemas.microsoft.com/office/drawing/2014/main" id="{09CF52C8-3D61-401C-8327-557AC536C852}"/>
                </a:ext>
              </a:extLst>
            </p:cNvPr>
            <p:cNvSpPr>
              <a:spLocks/>
            </p:cNvSpPr>
            <p:nvPr/>
          </p:nvSpPr>
          <p:spPr bwMode="auto">
            <a:xfrm>
              <a:off x="8791136" y="4526695"/>
              <a:ext cx="46274" cy="100526"/>
            </a:xfrm>
            <a:custGeom>
              <a:avLst/>
              <a:gdLst>
                <a:gd name="T0" fmla="*/ 5 w 6"/>
                <a:gd name="T1" fmla="*/ 7 h 13"/>
                <a:gd name="T2" fmla="*/ 2 w 6"/>
                <a:gd name="T3" fmla="*/ 12 h 13"/>
                <a:gd name="T4" fmla="*/ 4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2" y="12"/>
                  </a:cubicBezTo>
                  <a:cubicBezTo>
                    <a:pt x="0" y="9"/>
                    <a:pt x="2" y="0"/>
                    <a:pt x="4" y="0"/>
                  </a:cubicBezTo>
                  <a:cubicBezTo>
                    <a:pt x="6" y="0"/>
                    <a:pt x="5" y="4"/>
                    <a:pt x="5"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1" name="Freeform 2676">
              <a:extLst>
                <a:ext uri="{FF2B5EF4-FFF2-40B4-BE49-F238E27FC236}">
                  <a16:creationId xmlns:a16="http://schemas.microsoft.com/office/drawing/2014/main" id="{51F4B1FF-E685-4465-B635-61A2AE84306F}"/>
                </a:ext>
              </a:extLst>
            </p:cNvPr>
            <p:cNvSpPr>
              <a:spLocks/>
            </p:cNvSpPr>
            <p:nvPr/>
          </p:nvSpPr>
          <p:spPr bwMode="auto">
            <a:xfrm>
              <a:off x="8583701" y="4135761"/>
              <a:ext cx="60635" cy="106908"/>
            </a:xfrm>
            <a:custGeom>
              <a:avLst/>
              <a:gdLst>
                <a:gd name="T0" fmla="*/ 8 w 8"/>
                <a:gd name="T1" fmla="*/ 8 h 14"/>
                <a:gd name="T2" fmla="*/ 3 w 8"/>
                <a:gd name="T3" fmla="*/ 12 h 14"/>
                <a:gd name="T4" fmla="*/ 5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5" y="14"/>
                    <a:pt x="3" y="12"/>
                  </a:cubicBezTo>
                  <a:cubicBezTo>
                    <a:pt x="0" y="9"/>
                    <a:pt x="2" y="0"/>
                    <a:pt x="5" y="0"/>
                  </a:cubicBezTo>
                  <a:cubicBezTo>
                    <a:pt x="7" y="1"/>
                    <a:pt x="8" y="4"/>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2" name="Freeform 2677">
              <a:extLst>
                <a:ext uri="{FF2B5EF4-FFF2-40B4-BE49-F238E27FC236}">
                  <a16:creationId xmlns:a16="http://schemas.microsoft.com/office/drawing/2014/main" id="{01524BC8-B52F-41B2-BCBB-C015D3CA5256}"/>
                </a:ext>
              </a:extLst>
            </p:cNvPr>
            <p:cNvSpPr>
              <a:spLocks/>
            </p:cNvSpPr>
            <p:nvPr/>
          </p:nvSpPr>
          <p:spPr bwMode="auto">
            <a:xfrm>
              <a:off x="8606040" y="3996939"/>
              <a:ext cx="62230" cy="106908"/>
            </a:xfrm>
            <a:custGeom>
              <a:avLst/>
              <a:gdLst>
                <a:gd name="T0" fmla="*/ 7 w 8"/>
                <a:gd name="T1" fmla="*/ 8 h 14"/>
                <a:gd name="T2" fmla="*/ 3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5" y="0"/>
                  </a:cubicBezTo>
                  <a:cubicBezTo>
                    <a:pt x="7" y="1"/>
                    <a:pt x="8"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3" name="Freeform 2678">
              <a:extLst>
                <a:ext uri="{FF2B5EF4-FFF2-40B4-BE49-F238E27FC236}">
                  <a16:creationId xmlns:a16="http://schemas.microsoft.com/office/drawing/2014/main" id="{9E57EE66-CB4A-48B7-AA37-65C25554B124}"/>
                </a:ext>
              </a:extLst>
            </p:cNvPr>
            <p:cNvSpPr>
              <a:spLocks/>
            </p:cNvSpPr>
            <p:nvPr/>
          </p:nvSpPr>
          <p:spPr bwMode="auto">
            <a:xfrm>
              <a:off x="8736884" y="4327239"/>
              <a:ext cx="54252" cy="108504"/>
            </a:xfrm>
            <a:custGeom>
              <a:avLst/>
              <a:gdLst>
                <a:gd name="T0" fmla="*/ 6 w 7"/>
                <a:gd name="T1" fmla="*/ 7 h 14"/>
                <a:gd name="T2" fmla="*/ 2 w 7"/>
                <a:gd name="T3" fmla="*/ 12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4" y="14"/>
                    <a:pt x="2" y="12"/>
                  </a:cubicBezTo>
                  <a:cubicBezTo>
                    <a:pt x="0" y="9"/>
                    <a:pt x="2" y="0"/>
                    <a:pt x="5" y="0"/>
                  </a:cubicBezTo>
                  <a:cubicBezTo>
                    <a:pt x="6" y="0"/>
                    <a:pt x="7" y="4"/>
                    <a:pt x="6"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4" name="Freeform 2679">
              <a:extLst>
                <a:ext uri="{FF2B5EF4-FFF2-40B4-BE49-F238E27FC236}">
                  <a16:creationId xmlns:a16="http://schemas.microsoft.com/office/drawing/2014/main" id="{AEBB3672-1367-4E73-9F40-0BC3DFDC2C4A}"/>
                </a:ext>
              </a:extLst>
            </p:cNvPr>
            <p:cNvSpPr>
              <a:spLocks/>
            </p:cNvSpPr>
            <p:nvPr/>
          </p:nvSpPr>
          <p:spPr bwMode="auto">
            <a:xfrm>
              <a:off x="8714544" y="4204374"/>
              <a:ext cx="54252" cy="106908"/>
            </a:xfrm>
            <a:custGeom>
              <a:avLst/>
              <a:gdLst>
                <a:gd name="T0" fmla="*/ 6 w 7"/>
                <a:gd name="T1" fmla="*/ 8 h 14"/>
                <a:gd name="T2" fmla="*/ 2 w 7"/>
                <a:gd name="T3" fmla="*/ 12 h 14"/>
                <a:gd name="T4" fmla="*/ 4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4" y="14"/>
                    <a:pt x="2" y="12"/>
                  </a:cubicBezTo>
                  <a:cubicBezTo>
                    <a:pt x="0" y="9"/>
                    <a:pt x="2" y="0"/>
                    <a:pt x="4" y="0"/>
                  </a:cubicBezTo>
                  <a:cubicBezTo>
                    <a:pt x="6" y="1"/>
                    <a:pt x="7"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5" name="Freeform 2680">
              <a:extLst>
                <a:ext uri="{FF2B5EF4-FFF2-40B4-BE49-F238E27FC236}">
                  <a16:creationId xmlns:a16="http://schemas.microsoft.com/office/drawing/2014/main" id="{D99E0D97-C2A1-420E-B8B2-98DC245C0B68}"/>
                </a:ext>
              </a:extLst>
            </p:cNvPr>
            <p:cNvSpPr>
              <a:spLocks/>
            </p:cNvSpPr>
            <p:nvPr/>
          </p:nvSpPr>
          <p:spPr bwMode="auto">
            <a:xfrm>
              <a:off x="8676249" y="4357556"/>
              <a:ext cx="52656" cy="108504"/>
            </a:xfrm>
            <a:custGeom>
              <a:avLst/>
              <a:gdLst>
                <a:gd name="T0" fmla="*/ 6 w 7"/>
                <a:gd name="T1" fmla="*/ 8 h 14"/>
                <a:gd name="T2" fmla="*/ 2 w 7"/>
                <a:gd name="T3" fmla="*/ 12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1"/>
                  </a:cubicBezTo>
                  <a:cubicBezTo>
                    <a:pt x="7" y="1"/>
                    <a:pt x="7" y="5"/>
                    <a:pt x="6"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6" name="Freeform 2681">
              <a:extLst>
                <a:ext uri="{FF2B5EF4-FFF2-40B4-BE49-F238E27FC236}">
                  <a16:creationId xmlns:a16="http://schemas.microsoft.com/office/drawing/2014/main" id="{1A76A5DB-8921-4E29-B408-F4109E24ACF7}"/>
                </a:ext>
              </a:extLst>
            </p:cNvPr>
            <p:cNvSpPr>
              <a:spLocks/>
            </p:cNvSpPr>
            <p:nvPr/>
          </p:nvSpPr>
          <p:spPr bwMode="auto">
            <a:xfrm>
              <a:off x="8606040" y="4395852"/>
              <a:ext cx="62230" cy="108504"/>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4" y="14"/>
                    <a:pt x="2" y="12"/>
                  </a:cubicBezTo>
                  <a:cubicBezTo>
                    <a:pt x="0" y="9"/>
                    <a:pt x="3" y="0"/>
                    <a:pt x="6" y="1"/>
                  </a:cubicBezTo>
                  <a:cubicBezTo>
                    <a:pt x="7" y="1"/>
                    <a:pt x="8" y="5"/>
                    <a:pt x="7"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7" name="Freeform 2682">
              <a:extLst>
                <a:ext uri="{FF2B5EF4-FFF2-40B4-BE49-F238E27FC236}">
                  <a16:creationId xmlns:a16="http://schemas.microsoft.com/office/drawing/2014/main" id="{FE3B2FB5-30F0-473D-8EB7-AFC32F033786}"/>
                </a:ext>
              </a:extLst>
            </p:cNvPr>
            <p:cNvSpPr>
              <a:spLocks/>
            </p:cNvSpPr>
            <p:nvPr/>
          </p:nvSpPr>
          <p:spPr bwMode="auto">
            <a:xfrm>
              <a:off x="8644336" y="4242669"/>
              <a:ext cx="54252" cy="108504"/>
            </a:xfrm>
            <a:custGeom>
              <a:avLst/>
              <a:gdLst>
                <a:gd name="T0" fmla="*/ 7 w 7"/>
                <a:gd name="T1" fmla="*/ 7 h 14"/>
                <a:gd name="T2" fmla="*/ 2 w 7"/>
                <a:gd name="T3" fmla="*/ 12 h 14"/>
                <a:gd name="T4" fmla="*/ 5 w 7"/>
                <a:gd name="T5" fmla="*/ 0 h 14"/>
                <a:gd name="T6" fmla="*/ 7 w 7"/>
                <a:gd name="T7" fmla="*/ 7 h 14"/>
              </a:gdLst>
              <a:ahLst/>
              <a:cxnLst>
                <a:cxn ang="0">
                  <a:pos x="T0" y="T1"/>
                </a:cxn>
                <a:cxn ang="0">
                  <a:pos x="T2" y="T3"/>
                </a:cxn>
                <a:cxn ang="0">
                  <a:pos x="T4" y="T5"/>
                </a:cxn>
                <a:cxn ang="0">
                  <a:pos x="T6" y="T7"/>
                </a:cxn>
              </a:cxnLst>
              <a:rect l="0" t="0" r="r" b="b"/>
              <a:pathLst>
                <a:path w="7" h="14">
                  <a:moveTo>
                    <a:pt x="7" y="7"/>
                  </a:moveTo>
                  <a:cubicBezTo>
                    <a:pt x="6" y="11"/>
                    <a:pt x="4" y="14"/>
                    <a:pt x="2" y="12"/>
                  </a:cubicBezTo>
                  <a:cubicBezTo>
                    <a:pt x="0" y="9"/>
                    <a:pt x="2" y="0"/>
                    <a:pt x="5" y="0"/>
                  </a:cubicBezTo>
                  <a:cubicBezTo>
                    <a:pt x="7" y="0"/>
                    <a:pt x="7"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8" name="Freeform 2683">
              <a:extLst>
                <a:ext uri="{FF2B5EF4-FFF2-40B4-BE49-F238E27FC236}">
                  <a16:creationId xmlns:a16="http://schemas.microsoft.com/office/drawing/2014/main" id="{0EE12BF7-1F9E-425A-A8C4-EDE4E92194CD}"/>
                </a:ext>
              </a:extLst>
            </p:cNvPr>
            <p:cNvSpPr>
              <a:spLocks/>
            </p:cNvSpPr>
            <p:nvPr/>
          </p:nvSpPr>
          <p:spPr bwMode="auto">
            <a:xfrm>
              <a:off x="8529449" y="4419786"/>
              <a:ext cx="62230" cy="106908"/>
            </a:xfrm>
            <a:custGeom>
              <a:avLst/>
              <a:gdLst>
                <a:gd name="T0" fmla="*/ 8 w 8"/>
                <a:gd name="T1" fmla="*/ 8 h 14"/>
                <a:gd name="T2" fmla="*/ 2 w 8"/>
                <a:gd name="T3" fmla="*/ 11 h 14"/>
                <a:gd name="T4" fmla="*/ 6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4" y="14"/>
                    <a:pt x="2" y="11"/>
                  </a:cubicBezTo>
                  <a:cubicBezTo>
                    <a:pt x="0" y="8"/>
                    <a:pt x="2" y="0"/>
                    <a:pt x="6" y="0"/>
                  </a:cubicBezTo>
                  <a:cubicBezTo>
                    <a:pt x="8" y="1"/>
                    <a:pt x="8" y="4"/>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49" name="Freeform 2684">
              <a:extLst>
                <a:ext uri="{FF2B5EF4-FFF2-40B4-BE49-F238E27FC236}">
                  <a16:creationId xmlns:a16="http://schemas.microsoft.com/office/drawing/2014/main" id="{26025965-B285-412A-A8F7-04A3953D3C08}"/>
                </a:ext>
              </a:extLst>
            </p:cNvPr>
            <p:cNvSpPr>
              <a:spLocks/>
            </p:cNvSpPr>
            <p:nvPr/>
          </p:nvSpPr>
          <p:spPr bwMode="auto">
            <a:xfrm>
              <a:off x="8444880" y="4482017"/>
              <a:ext cx="62230" cy="106908"/>
            </a:xfrm>
            <a:custGeom>
              <a:avLst/>
              <a:gdLst>
                <a:gd name="T0" fmla="*/ 8 w 8"/>
                <a:gd name="T1" fmla="*/ 7 h 14"/>
                <a:gd name="T2" fmla="*/ 2 w 8"/>
                <a:gd name="T3" fmla="*/ 11 h 14"/>
                <a:gd name="T4" fmla="*/ 5 w 8"/>
                <a:gd name="T5" fmla="*/ 0 h 14"/>
                <a:gd name="T6" fmla="*/ 8 w 8"/>
                <a:gd name="T7" fmla="*/ 7 h 14"/>
              </a:gdLst>
              <a:ahLst/>
              <a:cxnLst>
                <a:cxn ang="0">
                  <a:pos x="T0" y="T1"/>
                </a:cxn>
                <a:cxn ang="0">
                  <a:pos x="T2" y="T3"/>
                </a:cxn>
                <a:cxn ang="0">
                  <a:pos x="T4" y="T5"/>
                </a:cxn>
                <a:cxn ang="0">
                  <a:pos x="T6" y="T7"/>
                </a:cxn>
              </a:cxnLst>
              <a:rect l="0" t="0" r="r" b="b"/>
              <a:pathLst>
                <a:path w="8" h="14">
                  <a:moveTo>
                    <a:pt x="8" y="7"/>
                  </a:moveTo>
                  <a:cubicBezTo>
                    <a:pt x="6" y="12"/>
                    <a:pt x="3" y="14"/>
                    <a:pt x="2" y="11"/>
                  </a:cubicBezTo>
                  <a:cubicBezTo>
                    <a:pt x="0" y="8"/>
                    <a:pt x="2" y="0"/>
                    <a:pt x="5" y="0"/>
                  </a:cubicBezTo>
                  <a:cubicBezTo>
                    <a:pt x="8" y="0"/>
                    <a:pt x="8"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0" name="Freeform 2685">
              <a:extLst>
                <a:ext uri="{FF2B5EF4-FFF2-40B4-BE49-F238E27FC236}">
                  <a16:creationId xmlns:a16="http://schemas.microsoft.com/office/drawing/2014/main" id="{7BAE3F8B-3ED0-4398-B2CC-1E77E1810875}"/>
                </a:ext>
              </a:extLst>
            </p:cNvPr>
            <p:cNvSpPr>
              <a:spLocks/>
            </p:cNvSpPr>
            <p:nvPr/>
          </p:nvSpPr>
          <p:spPr bwMode="auto">
            <a:xfrm>
              <a:off x="8352332" y="4482017"/>
              <a:ext cx="78187" cy="106908"/>
            </a:xfrm>
            <a:custGeom>
              <a:avLst/>
              <a:gdLst>
                <a:gd name="T0" fmla="*/ 9 w 10"/>
                <a:gd name="T1" fmla="*/ 8 h 14"/>
                <a:gd name="T2" fmla="*/ 2 w 10"/>
                <a:gd name="T3" fmla="*/ 11 h 14"/>
                <a:gd name="T4" fmla="*/ 6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8"/>
                    <a:pt x="2" y="0"/>
                    <a:pt x="6" y="0"/>
                  </a:cubicBezTo>
                  <a:cubicBezTo>
                    <a:pt x="9" y="1"/>
                    <a:pt x="10" y="4"/>
                    <a:pt x="9"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1" name="Freeform 2686">
              <a:extLst>
                <a:ext uri="{FF2B5EF4-FFF2-40B4-BE49-F238E27FC236}">
                  <a16:creationId xmlns:a16="http://schemas.microsoft.com/office/drawing/2014/main" id="{DC8E3426-24B4-46ED-AF64-525D61E133D1}"/>
                </a:ext>
              </a:extLst>
            </p:cNvPr>
            <p:cNvSpPr>
              <a:spLocks/>
            </p:cNvSpPr>
            <p:nvPr/>
          </p:nvSpPr>
          <p:spPr bwMode="auto">
            <a:xfrm>
              <a:off x="8491154" y="4296921"/>
              <a:ext cx="62230" cy="106908"/>
            </a:xfrm>
            <a:custGeom>
              <a:avLst/>
              <a:gdLst>
                <a:gd name="T0" fmla="*/ 7 w 8"/>
                <a:gd name="T1" fmla="*/ 7 h 14"/>
                <a:gd name="T2" fmla="*/ 2 w 8"/>
                <a:gd name="T3" fmla="*/ 11 h 14"/>
                <a:gd name="T4" fmla="*/ 5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7" y="12"/>
                    <a:pt x="4" y="14"/>
                    <a:pt x="2" y="11"/>
                  </a:cubicBezTo>
                  <a:cubicBezTo>
                    <a:pt x="0" y="8"/>
                    <a:pt x="1" y="0"/>
                    <a:pt x="5" y="0"/>
                  </a:cubicBezTo>
                  <a:cubicBezTo>
                    <a:pt x="7" y="0"/>
                    <a:pt x="8" y="4"/>
                    <a:pt x="7"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2" name="Freeform 2687">
              <a:extLst>
                <a:ext uri="{FF2B5EF4-FFF2-40B4-BE49-F238E27FC236}">
                  <a16:creationId xmlns:a16="http://schemas.microsoft.com/office/drawing/2014/main" id="{1E138F9B-4CF9-4982-AF6A-F0D34C9D513E}"/>
                </a:ext>
              </a:extLst>
            </p:cNvPr>
            <p:cNvSpPr>
              <a:spLocks/>
            </p:cNvSpPr>
            <p:nvPr/>
          </p:nvSpPr>
          <p:spPr bwMode="auto">
            <a:xfrm>
              <a:off x="8406584" y="4357556"/>
              <a:ext cx="68613" cy="108504"/>
            </a:xfrm>
            <a:custGeom>
              <a:avLst/>
              <a:gdLst>
                <a:gd name="T0" fmla="*/ 8 w 9"/>
                <a:gd name="T1" fmla="*/ 7 h 14"/>
                <a:gd name="T2" fmla="*/ 2 w 9"/>
                <a:gd name="T3" fmla="*/ 11 h 14"/>
                <a:gd name="T4" fmla="*/ 5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4" y="14"/>
                    <a:pt x="2" y="11"/>
                  </a:cubicBezTo>
                  <a:cubicBezTo>
                    <a:pt x="0" y="7"/>
                    <a:pt x="2" y="0"/>
                    <a:pt x="5" y="0"/>
                  </a:cubicBezTo>
                  <a:cubicBezTo>
                    <a:pt x="8" y="0"/>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3" name="Freeform 2688">
              <a:extLst>
                <a:ext uri="{FF2B5EF4-FFF2-40B4-BE49-F238E27FC236}">
                  <a16:creationId xmlns:a16="http://schemas.microsoft.com/office/drawing/2014/main" id="{00393152-561C-45CB-8C83-A05C12025E3C}"/>
                </a:ext>
              </a:extLst>
            </p:cNvPr>
            <p:cNvSpPr>
              <a:spLocks/>
            </p:cNvSpPr>
            <p:nvPr/>
          </p:nvSpPr>
          <p:spPr bwMode="auto">
            <a:xfrm>
              <a:off x="8567745" y="4272987"/>
              <a:ext cx="62230" cy="116482"/>
            </a:xfrm>
            <a:custGeom>
              <a:avLst/>
              <a:gdLst>
                <a:gd name="T0" fmla="*/ 8 w 8"/>
                <a:gd name="T1" fmla="*/ 8 h 15"/>
                <a:gd name="T2" fmla="*/ 3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2"/>
                    <a:pt x="4" y="15"/>
                    <a:pt x="3" y="12"/>
                  </a:cubicBezTo>
                  <a:cubicBezTo>
                    <a:pt x="0" y="9"/>
                    <a:pt x="2" y="0"/>
                    <a:pt x="5" y="1"/>
                  </a:cubicBezTo>
                  <a:cubicBezTo>
                    <a:pt x="7" y="1"/>
                    <a:pt x="8" y="5"/>
                    <a:pt x="8" y="8"/>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sp>
          <p:nvSpPr>
            <p:cNvPr id="3554" name="Freeform 2689">
              <a:extLst>
                <a:ext uri="{FF2B5EF4-FFF2-40B4-BE49-F238E27FC236}">
                  <a16:creationId xmlns:a16="http://schemas.microsoft.com/office/drawing/2014/main" id="{09F2D45A-40D0-4BBE-B1CE-BD3AF3DABDAE}"/>
                </a:ext>
              </a:extLst>
            </p:cNvPr>
            <p:cNvSpPr>
              <a:spLocks/>
            </p:cNvSpPr>
            <p:nvPr/>
          </p:nvSpPr>
          <p:spPr bwMode="auto">
            <a:xfrm>
              <a:off x="8291698" y="5050068"/>
              <a:ext cx="68613" cy="100526"/>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4" y="0"/>
                    <a:pt x="7" y="0"/>
                  </a:cubicBezTo>
                  <a:cubicBezTo>
                    <a:pt x="9" y="1"/>
                    <a:pt x="9" y="4"/>
                    <a:pt x="8" y="7"/>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896214">
                <a:defRPr/>
              </a:pPr>
              <a:endParaRPr lang="en-US" sz="1372" kern="0">
                <a:solidFill>
                  <a:srgbClr val="353535"/>
                </a:solidFill>
                <a:latin typeface="Segoe UI" panose="020B0502040204020203" pitchFamily="34" charset="0"/>
              </a:endParaRPr>
            </a:p>
          </p:txBody>
        </p:sp>
        <p:cxnSp>
          <p:nvCxnSpPr>
            <p:cNvPr id="4557" name="Straight Connector 4556">
              <a:extLst>
                <a:ext uri="{FF2B5EF4-FFF2-40B4-BE49-F238E27FC236}">
                  <a16:creationId xmlns:a16="http://schemas.microsoft.com/office/drawing/2014/main" id="{4247F9FC-D622-46EA-952A-08EC829CBB99}"/>
                </a:ext>
              </a:extLst>
            </p:cNvPr>
            <p:cNvCxnSpPr>
              <a:cxnSpLocks/>
            </p:cNvCxnSpPr>
            <p:nvPr/>
          </p:nvCxnSpPr>
          <p:spPr>
            <a:xfrm flipH="1">
              <a:off x="4600973" y="4580948"/>
              <a:ext cx="999663" cy="931859"/>
            </a:xfrm>
            <a:prstGeom prst="line">
              <a:avLst/>
            </a:prstGeom>
            <a:solidFill>
              <a:srgbClr val="BDBDBD"/>
            </a:solidFill>
            <a:ln>
              <a:noFill/>
            </a:ln>
          </p:spPr>
        </p:cxnSp>
      </p:grpSp>
      <p:grpSp>
        <p:nvGrpSpPr>
          <p:cNvPr id="2" name="Group 1">
            <a:extLst>
              <a:ext uri="{FF2B5EF4-FFF2-40B4-BE49-F238E27FC236}">
                <a16:creationId xmlns:a16="http://schemas.microsoft.com/office/drawing/2014/main" id="{C0D729EA-F9A9-4591-B088-0AF7A06E5FEB}"/>
              </a:ext>
            </a:extLst>
          </p:cNvPr>
          <p:cNvGrpSpPr/>
          <p:nvPr/>
        </p:nvGrpSpPr>
        <p:grpSpPr>
          <a:xfrm>
            <a:off x="579090" y="2936916"/>
            <a:ext cx="3635034" cy="939347"/>
            <a:chOff x="566923" y="2879591"/>
            <a:chExt cx="3564082" cy="921012"/>
          </a:xfrm>
        </p:grpSpPr>
        <p:sp>
          <p:nvSpPr>
            <p:cNvPr id="4555" name="TextBox 4554">
              <a:extLst>
                <a:ext uri="{FF2B5EF4-FFF2-40B4-BE49-F238E27FC236}">
                  <a16:creationId xmlns:a16="http://schemas.microsoft.com/office/drawing/2014/main" id="{E848012D-8571-4EE7-930F-7A4B05158D06}"/>
                </a:ext>
              </a:extLst>
            </p:cNvPr>
            <p:cNvSpPr txBox="1"/>
            <p:nvPr/>
          </p:nvSpPr>
          <p:spPr>
            <a:xfrm>
              <a:off x="566923" y="2879591"/>
              <a:ext cx="2881634" cy="845809"/>
            </a:xfrm>
            <a:prstGeom prst="rect">
              <a:avLst/>
            </a:prstGeom>
            <a:noFill/>
          </p:spPr>
          <p:txBody>
            <a:bodyPr wrap="square" lIns="0" tIns="46630" rIns="93260" bIns="46630" rtlCol="0">
              <a:spAutoFit/>
            </a:bodyPr>
            <a:lstStyle/>
            <a:p>
              <a:pPr defTabSz="896214">
                <a:defRPr/>
              </a:pPr>
              <a:r>
                <a:rPr lang="en-US" sz="1632" kern="0"/>
                <a:t>Each</a:t>
              </a:r>
              <a:r>
                <a:rPr lang="en-US" sz="1632" kern="0">
                  <a:solidFill>
                    <a:srgbClr val="353535"/>
                  </a:solidFill>
                </a:rPr>
                <a:t> </a:t>
              </a:r>
              <a:r>
                <a:rPr lang="en-US" sz="1632" kern="0">
                  <a:solidFill>
                    <a:schemeClr val="accent2"/>
                  </a:solidFill>
                  <a:latin typeface="+mj-lt"/>
                </a:rPr>
                <a:t>physical datacenter </a:t>
              </a:r>
              <a:r>
                <a:rPr lang="en-US" sz="1632" kern="0"/>
                <a:t>is protected with world-class, multilayered protection.</a:t>
              </a:r>
            </a:p>
          </p:txBody>
        </p:sp>
        <p:cxnSp>
          <p:nvCxnSpPr>
            <p:cNvPr id="4559" name="Straight Connector 4558">
              <a:extLst>
                <a:ext uri="{FF2B5EF4-FFF2-40B4-BE49-F238E27FC236}">
                  <a16:creationId xmlns:a16="http://schemas.microsoft.com/office/drawing/2014/main" id="{500329C6-30E6-4B5A-9F2A-34EEDAA5AAA5}"/>
                </a:ext>
              </a:extLst>
            </p:cNvPr>
            <p:cNvCxnSpPr>
              <a:cxnSpLocks/>
            </p:cNvCxnSpPr>
            <p:nvPr/>
          </p:nvCxnSpPr>
          <p:spPr>
            <a:xfrm flipH="1">
              <a:off x="566923" y="3800603"/>
              <a:ext cx="3564082" cy="0"/>
            </a:xfrm>
            <a:prstGeom prst="line">
              <a:avLst/>
            </a:prstGeom>
            <a:noFill/>
            <a:ln w="19050" cap="rnd" cmpd="sng" algn="ctr">
              <a:solidFill>
                <a:schemeClr val="tx1"/>
              </a:solidFill>
              <a:prstDash val="sysDash"/>
              <a:headEnd type="none"/>
              <a:tailEnd type="none"/>
            </a:ln>
            <a:effectLst/>
          </p:spPr>
        </p:cxnSp>
      </p:grpSp>
      <p:grpSp>
        <p:nvGrpSpPr>
          <p:cNvPr id="5" name="Group 4">
            <a:extLst>
              <a:ext uri="{FF2B5EF4-FFF2-40B4-BE49-F238E27FC236}">
                <a16:creationId xmlns:a16="http://schemas.microsoft.com/office/drawing/2014/main" id="{DDA35635-B776-490A-A477-5E98A60E5E54}"/>
              </a:ext>
            </a:extLst>
          </p:cNvPr>
          <p:cNvGrpSpPr/>
          <p:nvPr/>
        </p:nvGrpSpPr>
        <p:grpSpPr>
          <a:xfrm>
            <a:off x="579091" y="4903199"/>
            <a:ext cx="4948164" cy="941252"/>
            <a:chOff x="566923" y="4807495"/>
            <a:chExt cx="4851582" cy="922880"/>
          </a:xfrm>
        </p:grpSpPr>
        <p:sp>
          <p:nvSpPr>
            <p:cNvPr id="4558" name="TextBox 4557">
              <a:extLst>
                <a:ext uri="{FF2B5EF4-FFF2-40B4-BE49-F238E27FC236}">
                  <a16:creationId xmlns:a16="http://schemas.microsoft.com/office/drawing/2014/main" id="{6A99420F-5E8A-4787-9D92-60B7E6EC7E53}"/>
                </a:ext>
              </a:extLst>
            </p:cNvPr>
            <p:cNvSpPr txBox="1"/>
            <p:nvPr/>
          </p:nvSpPr>
          <p:spPr>
            <a:xfrm>
              <a:off x="566924" y="4807495"/>
              <a:ext cx="2818154" cy="845809"/>
            </a:xfrm>
            <a:prstGeom prst="rect">
              <a:avLst/>
            </a:prstGeom>
            <a:noFill/>
          </p:spPr>
          <p:txBody>
            <a:bodyPr wrap="square" lIns="0" tIns="46630" rIns="93260" bIns="46630" rtlCol="0">
              <a:spAutoFit/>
            </a:bodyPr>
            <a:lstStyle/>
            <a:p>
              <a:pPr defTabSz="896214">
                <a:defRPr/>
              </a:pPr>
              <a:r>
                <a:rPr lang="en-US" sz="1632" kern="0">
                  <a:solidFill>
                    <a:schemeClr val="accent2"/>
                  </a:solidFill>
                  <a:latin typeface="+mj-lt"/>
                </a:rPr>
                <a:t>Global cloud infrastructure </a:t>
              </a:r>
              <a:r>
                <a:rPr lang="en-US" sz="1632" kern="0"/>
                <a:t>with custom hardware and network protection</a:t>
              </a:r>
            </a:p>
          </p:txBody>
        </p:sp>
        <p:cxnSp>
          <p:nvCxnSpPr>
            <p:cNvPr id="4560" name="Straight Connector 4559">
              <a:extLst>
                <a:ext uri="{FF2B5EF4-FFF2-40B4-BE49-F238E27FC236}">
                  <a16:creationId xmlns:a16="http://schemas.microsoft.com/office/drawing/2014/main" id="{D9D24124-7FB5-4233-A158-6AB1DDFB263B}"/>
                </a:ext>
              </a:extLst>
            </p:cNvPr>
            <p:cNvCxnSpPr>
              <a:cxnSpLocks/>
            </p:cNvCxnSpPr>
            <p:nvPr/>
          </p:nvCxnSpPr>
          <p:spPr>
            <a:xfrm flipH="1">
              <a:off x="566923" y="5730375"/>
              <a:ext cx="4851582" cy="0"/>
            </a:xfrm>
            <a:prstGeom prst="line">
              <a:avLst/>
            </a:prstGeom>
            <a:noFill/>
            <a:ln w="19050" cap="rnd" cmpd="sng" algn="ctr">
              <a:solidFill>
                <a:schemeClr val="tx1"/>
              </a:solidFill>
              <a:prstDash val="sysDash"/>
              <a:headEnd type="none"/>
              <a:tailEnd type="none"/>
            </a:ln>
            <a:effectLst/>
          </p:spPr>
        </p:cxnSp>
      </p:grpSp>
      <p:sp>
        <p:nvSpPr>
          <p:cNvPr id="4562" name="Rectangle 4561">
            <a:extLst>
              <a:ext uri="{FF2B5EF4-FFF2-40B4-BE49-F238E27FC236}">
                <a16:creationId xmlns:a16="http://schemas.microsoft.com/office/drawing/2014/main" id="{0F2C7337-444F-47BB-A03A-F8ACBA9DEE1D}"/>
              </a:ext>
            </a:extLst>
          </p:cNvPr>
          <p:cNvSpPr/>
          <p:nvPr/>
        </p:nvSpPr>
        <p:spPr bwMode="auto">
          <a:xfrm>
            <a:off x="5071056" y="2941858"/>
            <a:ext cx="2725800" cy="1411170"/>
          </a:xfrm>
          <a:prstGeom prst="rect">
            <a:avLst/>
          </a:prstGeom>
          <a:noFill/>
          <a:ln w="10795" cap="flat" cmpd="sng" algn="ctr">
            <a:noFill/>
            <a:prstDash val="solid"/>
          </a:ln>
          <a:effectLst/>
        </p:spPr>
        <p:txBody>
          <a:bodyPr vert="horz" wrap="square" lIns="93260" tIns="46630" rIns="93260" bIns="46630" numCol="1" rtlCol="0" anchor="ctr" anchorCtr="0" compatLnSpc="1">
            <a:prstTxWarp prst="textNoShape">
              <a:avLst/>
            </a:prstTxWarp>
          </a:bodyPr>
          <a:lstStyle/>
          <a:p>
            <a:pPr algn="ctr" defTabSz="914224">
              <a:defRPr/>
            </a:pPr>
            <a:r>
              <a:rPr lang="en-US" sz="2448" kern="0"/>
              <a:t>Over 100 datacenters across the planet</a:t>
            </a:r>
          </a:p>
        </p:txBody>
      </p:sp>
      <p:grpSp>
        <p:nvGrpSpPr>
          <p:cNvPr id="8" name="Group 7">
            <a:extLst>
              <a:ext uri="{FF2B5EF4-FFF2-40B4-BE49-F238E27FC236}">
                <a16:creationId xmlns:a16="http://schemas.microsoft.com/office/drawing/2014/main" id="{C03B2D7A-2DA0-4083-806B-EFABF4CE74DC}"/>
              </a:ext>
            </a:extLst>
          </p:cNvPr>
          <p:cNvGrpSpPr/>
          <p:nvPr/>
        </p:nvGrpSpPr>
        <p:grpSpPr>
          <a:xfrm>
            <a:off x="8350757" y="2238593"/>
            <a:ext cx="3539031" cy="1637670"/>
            <a:chOff x="8186895" y="2194898"/>
            <a:chExt cx="3469953" cy="1605705"/>
          </a:xfrm>
        </p:grpSpPr>
        <p:sp>
          <p:nvSpPr>
            <p:cNvPr id="4556" name="TextBox 4555">
              <a:extLst>
                <a:ext uri="{FF2B5EF4-FFF2-40B4-BE49-F238E27FC236}">
                  <a16:creationId xmlns:a16="http://schemas.microsoft.com/office/drawing/2014/main" id="{4E000602-CB20-426D-BA22-542FFE0DD323}"/>
                </a:ext>
              </a:extLst>
            </p:cNvPr>
            <p:cNvSpPr txBox="1"/>
            <p:nvPr/>
          </p:nvSpPr>
          <p:spPr>
            <a:xfrm>
              <a:off x="8929974" y="2194898"/>
              <a:ext cx="2726874" cy="1437894"/>
            </a:xfrm>
            <a:prstGeom prst="rect">
              <a:avLst/>
            </a:prstGeom>
            <a:noFill/>
          </p:spPr>
          <p:txBody>
            <a:bodyPr wrap="square" lIns="93260" tIns="46630" rIns="93260" bIns="46630" rtlCol="0">
              <a:spAutoFit/>
            </a:bodyPr>
            <a:lstStyle/>
            <a:p>
              <a:pPr defTabSz="896214">
                <a:defRPr/>
              </a:pPr>
              <a:r>
                <a:rPr lang="en-US" sz="1632" kern="0"/>
                <a:t>Secured with cutting-edge </a:t>
              </a:r>
              <a:r>
                <a:rPr lang="en-US" sz="1632" kern="0">
                  <a:solidFill>
                    <a:schemeClr val="accent2"/>
                  </a:solidFill>
                  <a:latin typeface="+mj-lt"/>
                </a:rPr>
                <a:t>operational security</a:t>
              </a:r>
            </a:p>
            <a:p>
              <a:pPr marL="294675" indent="-225054" defTabSz="896214">
                <a:spcBef>
                  <a:spcPts val="102"/>
                </a:spcBef>
                <a:spcAft>
                  <a:spcPts val="204"/>
                </a:spcAft>
                <a:buFont typeface="Arial" panose="020B0604020202020204" pitchFamily="34" charset="0"/>
                <a:buChar char="•"/>
                <a:defRPr/>
              </a:pPr>
              <a:r>
                <a:rPr lang="en-US" sz="1632" kern="0"/>
                <a:t>Restricted access</a:t>
              </a:r>
            </a:p>
            <a:p>
              <a:pPr marL="294675" indent="-225054" defTabSz="896214">
                <a:spcBef>
                  <a:spcPts val="102"/>
                </a:spcBef>
                <a:spcAft>
                  <a:spcPts val="204"/>
                </a:spcAft>
                <a:buFont typeface="Arial" panose="020B0604020202020204" pitchFamily="34" charset="0"/>
                <a:buChar char="•"/>
                <a:defRPr/>
              </a:pPr>
              <a:r>
                <a:rPr lang="en-US" sz="1632" kern="0"/>
                <a:t>24x7 monitoring</a:t>
              </a:r>
            </a:p>
            <a:p>
              <a:pPr marL="294675" indent="-225054" defTabSz="896214">
                <a:spcBef>
                  <a:spcPts val="102"/>
                </a:spcBef>
                <a:spcAft>
                  <a:spcPts val="204"/>
                </a:spcAft>
                <a:buFont typeface="Arial" panose="020B0604020202020204" pitchFamily="34" charset="0"/>
                <a:buChar char="•"/>
                <a:defRPr/>
              </a:pPr>
              <a:r>
                <a:rPr lang="en-US" sz="1632" kern="0"/>
                <a:t>Global security experts</a:t>
              </a:r>
            </a:p>
          </p:txBody>
        </p:sp>
        <p:cxnSp>
          <p:nvCxnSpPr>
            <p:cNvPr id="4561" name="Straight Connector 4560">
              <a:extLst>
                <a:ext uri="{FF2B5EF4-FFF2-40B4-BE49-F238E27FC236}">
                  <a16:creationId xmlns:a16="http://schemas.microsoft.com/office/drawing/2014/main" id="{539C1BBF-1111-4540-9883-3852C9E5C0C9}"/>
                </a:ext>
              </a:extLst>
            </p:cNvPr>
            <p:cNvCxnSpPr>
              <a:cxnSpLocks/>
            </p:cNvCxnSpPr>
            <p:nvPr/>
          </p:nvCxnSpPr>
          <p:spPr>
            <a:xfrm flipH="1">
              <a:off x="8186895" y="3800603"/>
              <a:ext cx="3438181" cy="0"/>
            </a:xfrm>
            <a:prstGeom prst="line">
              <a:avLst/>
            </a:prstGeom>
            <a:noFill/>
            <a:ln w="19050" cap="rnd" cmpd="sng" algn="ctr">
              <a:solidFill>
                <a:schemeClr val="tx1"/>
              </a:solidFill>
              <a:prstDash val="sysDash"/>
              <a:headEnd type="none"/>
              <a:tailEnd type="none"/>
            </a:ln>
            <a:effectLst/>
          </p:spPr>
        </p:cxnSp>
      </p:grpSp>
      <p:grpSp>
        <p:nvGrpSpPr>
          <p:cNvPr id="7" name="Group 6">
            <a:extLst>
              <a:ext uri="{FF2B5EF4-FFF2-40B4-BE49-F238E27FC236}">
                <a16:creationId xmlns:a16="http://schemas.microsoft.com/office/drawing/2014/main" id="{41B5312C-6C50-4E4B-B1C6-0FFC499F0E66}"/>
              </a:ext>
            </a:extLst>
          </p:cNvPr>
          <p:cNvGrpSpPr/>
          <p:nvPr/>
        </p:nvGrpSpPr>
        <p:grpSpPr>
          <a:xfrm>
            <a:off x="8350757" y="4929058"/>
            <a:ext cx="3539031" cy="915393"/>
            <a:chOff x="8186895" y="4832849"/>
            <a:chExt cx="3469953" cy="897526"/>
          </a:xfrm>
        </p:grpSpPr>
        <p:cxnSp>
          <p:nvCxnSpPr>
            <p:cNvPr id="4563" name="Straight Connector 4562">
              <a:extLst>
                <a:ext uri="{FF2B5EF4-FFF2-40B4-BE49-F238E27FC236}">
                  <a16:creationId xmlns:a16="http://schemas.microsoft.com/office/drawing/2014/main" id="{55F48A77-1FD0-42E1-9AED-F4064EAF7269}"/>
                </a:ext>
              </a:extLst>
            </p:cNvPr>
            <p:cNvCxnSpPr>
              <a:cxnSpLocks/>
            </p:cNvCxnSpPr>
            <p:nvPr/>
          </p:nvCxnSpPr>
          <p:spPr>
            <a:xfrm flipH="1">
              <a:off x="8186895" y="5730375"/>
              <a:ext cx="3438181" cy="0"/>
            </a:xfrm>
            <a:prstGeom prst="line">
              <a:avLst/>
            </a:prstGeom>
            <a:noFill/>
            <a:ln w="19050" cap="rnd" cmpd="sng" algn="ctr">
              <a:solidFill>
                <a:schemeClr val="tx1"/>
              </a:solidFill>
              <a:prstDash val="sysDash"/>
              <a:headEnd type="none"/>
              <a:tailEnd type="none"/>
            </a:ln>
            <a:effectLst/>
          </p:spPr>
        </p:cxnSp>
        <p:sp>
          <p:nvSpPr>
            <p:cNvPr id="4564" name="TextBox 4563">
              <a:extLst>
                <a:ext uri="{FF2B5EF4-FFF2-40B4-BE49-F238E27FC236}">
                  <a16:creationId xmlns:a16="http://schemas.microsoft.com/office/drawing/2014/main" id="{00259340-A7A6-406F-ABBD-0B6C750D7669}"/>
                </a:ext>
              </a:extLst>
            </p:cNvPr>
            <p:cNvSpPr txBox="1"/>
            <p:nvPr/>
          </p:nvSpPr>
          <p:spPr>
            <a:xfrm>
              <a:off x="8929974" y="4832849"/>
              <a:ext cx="2726874" cy="845809"/>
            </a:xfrm>
            <a:prstGeom prst="rect">
              <a:avLst/>
            </a:prstGeom>
            <a:noFill/>
          </p:spPr>
          <p:txBody>
            <a:bodyPr wrap="square" lIns="93260" tIns="46630" rIns="93260" bIns="46630" rtlCol="0">
              <a:spAutoFit/>
            </a:bodyPr>
            <a:lstStyle/>
            <a:p>
              <a:pPr defTabSz="896214">
                <a:defRPr/>
              </a:pPr>
              <a:r>
                <a:rPr lang="en-US" sz="1632" kern="0">
                  <a:solidFill>
                    <a:schemeClr val="accent2"/>
                  </a:solidFill>
                  <a:latin typeface="+mj-lt"/>
                </a:rPr>
                <a:t>$1B+ USD investment in security </a:t>
              </a:r>
              <a:r>
                <a:rPr lang="en-US" sz="1632" kern="0"/>
                <a:t>R&amp;D and 3,500 cyber security experts</a:t>
              </a:r>
            </a:p>
          </p:txBody>
        </p:sp>
      </p:grpSp>
      <p:grpSp>
        <p:nvGrpSpPr>
          <p:cNvPr id="1171" name="Group 1170">
            <a:extLst>
              <a:ext uri="{FF2B5EF4-FFF2-40B4-BE49-F238E27FC236}">
                <a16:creationId xmlns:a16="http://schemas.microsoft.com/office/drawing/2014/main" id="{A22D612F-149D-4505-BBAB-BA7E1A3E8C5A}"/>
              </a:ext>
            </a:extLst>
          </p:cNvPr>
          <p:cNvGrpSpPr/>
          <p:nvPr/>
        </p:nvGrpSpPr>
        <p:grpSpPr>
          <a:xfrm>
            <a:off x="3947140" y="3470991"/>
            <a:ext cx="800925" cy="800926"/>
            <a:chOff x="3777792" y="3229070"/>
            <a:chExt cx="785292" cy="785293"/>
          </a:xfrm>
        </p:grpSpPr>
        <p:sp>
          <p:nvSpPr>
            <p:cNvPr id="1172" name="Oval 1171">
              <a:extLst>
                <a:ext uri="{FF2B5EF4-FFF2-40B4-BE49-F238E27FC236}">
                  <a16:creationId xmlns:a16="http://schemas.microsoft.com/office/drawing/2014/main" id="{6D2E9F78-23BB-466B-8191-382EA6CEF95C}"/>
                </a:ext>
              </a:extLst>
            </p:cNvPr>
            <p:cNvSpPr/>
            <p:nvPr/>
          </p:nvSpPr>
          <p:spPr bwMode="auto">
            <a:xfrm>
              <a:off x="3777792" y="3229070"/>
              <a:ext cx="785292" cy="785293"/>
            </a:xfrm>
            <a:prstGeom prst="ellipse">
              <a:avLst/>
            </a:prstGeom>
            <a:solidFill>
              <a:schemeClr val="tx1"/>
            </a:solidFill>
            <a:ln>
              <a:noFill/>
            </a:ln>
            <a:effectLst>
              <a:outerShdw blurRad="101600" sx="101000" sy="101000" algn="ctr" rotWithShape="0">
                <a:prstClr val="black">
                  <a:alpha val="27000"/>
                </a:prstClr>
              </a:outerShdw>
            </a:effectLst>
          </p:spPr>
          <p:txBody>
            <a:bodyPr vert="horz" wrap="square" lIns="93260" tIns="46630" rIns="93260" bIns="46630" numCol="1" anchor="t" anchorCtr="0" compatLnSpc="1">
              <a:prstTxWarp prst="textNoShape">
                <a:avLst/>
              </a:prstTxWarp>
            </a:bodyPr>
            <a:lstStyle/>
            <a:p>
              <a:pPr defTabSz="914224">
                <a:defRPr/>
              </a:pPr>
              <a:endParaRPr lang="en-US" sz="1764" kern="0">
                <a:solidFill>
                  <a:srgbClr val="353535"/>
                </a:solidFill>
                <a:latin typeface="Segoe UI" panose="020B0502040204020203" pitchFamily="34" charset="0"/>
              </a:endParaRPr>
            </a:p>
          </p:txBody>
        </p:sp>
        <p:grpSp>
          <p:nvGrpSpPr>
            <p:cNvPr id="1173" name="backup" descr="backup, recovery">
              <a:extLst>
                <a:ext uri="{FF2B5EF4-FFF2-40B4-BE49-F238E27FC236}">
                  <a16:creationId xmlns:a16="http://schemas.microsoft.com/office/drawing/2014/main" id="{0F313151-4F53-45AB-A7C4-E01F85DE8348}"/>
                </a:ext>
              </a:extLst>
            </p:cNvPr>
            <p:cNvGrpSpPr/>
            <p:nvPr/>
          </p:nvGrpSpPr>
          <p:grpSpPr>
            <a:xfrm>
              <a:off x="3968358" y="3421804"/>
              <a:ext cx="399562" cy="397217"/>
              <a:chOff x="11091501" y="3125849"/>
              <a:chExt cx="338296" cy="336310"/>
            </a:xfrm>
          </p:grpSpPr>
          <p:sp>
            <p:nvSpPr>
              <p:cNvPr id="1174" name="Freeform: Shape 1173">
                <a:extLst>
                  <a:ext uri="{FF2B5EF4-FFF2-40B4-BE49-F238E27FC236}">
                    <a16:creationId xmlns:a16="http://schemas.microsoft.com/office/drawing/2014/main" id="{4BD28771-8052-40D6-A640-1D2613110172}"/>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75" name="Freeform: Shape 1174">
                <a:extLst>
                  <a:ext uri="{FF2B5EF4-FFF2-40B4-BE49-F238E27FC236}">
                    <a16:creationId xmlns:a16="http://schemas.microsoft.com/office/drawing/2014/main" id="{2779B9EF-CF5A-4E2D-809F-455286A04708}"/>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76" name="Freeform: Shape 1175">
                <a:extLst>
                  <a:ext uri="{FF2B5EF4-FFF2-40B4-BE49-F238E27FC236}">
                    <a16:creationId xmlns:a16="http://schemas.microsoft.com/office/drawing/2014/main" id="{936448CB-9C89-4DA0-A59E-7E6B2B009608}"/>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77" name="Freeform: Shape 1176">
                <a:extLst>
                  <a:ext uri="{FF2B5EF4-FFF2-40B4-BE49-F238E27FC236}">
                    <a16:creationId xmlns:a16="http://schemas.microsoft.com/office/drawing/2014/main" id="{57DDAD0C-2B39-405F-A109-8FD4CF0BF0D0}"/>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78" name="Freeform: Shape 1177">
                <a:extLst>
                  <a:ext uri="{FF2B5EF4-FFF2-40B4-BE49-F238E27FC236}">
                    <a16:creationId xmlns:a16="http://schemas.microsoft.com/office/drawing/2014/main" id="{3B17566B-BB3D-48A6-92A0-57FA92AEF0EF}"/>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79" name="Freeform: Shape 1178">
                <a:extLst>
                  <a:ext uri="{FF2B5EF4-FFF2-40B4-BE49-F238E27FC236}">
                    <a16:creationId xmlns:a16="http://schemas.microsoft.com/office/drawing/2014/main" id="{A70530B2-6FD6-4A71-9271-38E9D521AB3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80" name="Freeform: Shape 1179">
                <a:extLst>
                  <a:ext uri="{FF2B5EF4-FFF2-40B4-BE49-F238E27FC236}">
                    <a16:creationId xmlns:a16="http://schemas.microsoft.com/office/drawing/2014/main" id="{09007B34-4A4E-4603-9DDD-5B44392D94C5}"/>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181" name="Freeform: Shape 1180">
                <a:extLst>
                  <a:ext uri="{FF2B5EF4-FFF2-40B4-BE49-F238E27FC236}">
                    <a16:creationId xmlns:a16="http://schemas.microsoft.com/office/drawing/2014/main" id="{70FFB71A-01D1-41D6-A72F-BD1EB3DE5502}"/>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grpSp>
      </p:grpSp>
      <p:grpSp>
        <p:nvGrpSpPr>
          <p:cNvPr id="1182" name="Group 1181">
            <a:extLst>
              <a:ext uri="{FF2B5EF4-FFF2-40B4-BE49-F238E27FC236}">
                <a16:creationId xmlns:a16="http://schemas.microsoft.com/office/drawing/2014/main" id="{5FD0CDA0-F023-4C6A-9AC9-0016D17DE091}"/>
              </a:ext>
            </a:extLst>
          </p:cNvPr>
          <p:cNvGrpSpPr/>
          <p:nvPr/>
        </p:nvGrpSpPr>
        <p:grpSpPr>
          <a:xfrm>
            <a:off x="5363593" y="5375515"/>
            <a:ext cx="810304" cy="810304"/>
            <a:chOff x="5166598" y="5096421"/>
            <a:chExt cx="794488" cy="794488"/>
          </a:xfrm>
        </p:grpSpPr>
        <p:sp>
          <p:nvSpPr>
            <p:cNvPr id="1183" name="Oval 1182">
              <a:extLst>
                <a:ext uri="{FF2B5EF4-FFF2-40B4-BE49-F238E27FC236}">
                  <a16:creationId xmlns:a16="http://schemas.microsoft.com/office/drawing/2014/main" id="{7690A789-A697-4D27-B252-CC39B714D6D2}"/>
                </a:ext>
              </a:extLst>
            </p:cNvPr>
            <p:cNvSpPr/>
            <p:nvPr/>
          </p:nvSpPr>
          <p:spPr bwMode="auto">
            <a:xfrm>
              <a:off x="5166598" y="5096421"/>
              <a:ext cx="794488" cy="794488"/>
            </a:xfrm>
            <a:prstGeom prst="ellipse">
              <a:avLst/>
            </a:prstGeom>
            <a:solidFill>
              <a:schemeClr val="tx1"/>
            </a:solidFill>
            <a:ln>
              <a:noFill/>
            </a:ln>
            <a:effectLst>
              <a:outerShdw blurRad="101600" sx="101000" sy="101000" algn="ctr" rotWithShape="0">
                <a:prstClr val="black">
                  <a:alpha val="27000"/>
                </a:prstClr>
              </a:outerShdw>
            </a:effectLst>
          </p:spPr>
          <p:txBody>
            <a:bodyPr vert="horz" wrap="square" lIns="93260" tIns="46630" rIns="93260" bIns="46630" numCol="1" anchor="t" anchorCtr="0" compatLnSpc="1">
              <a:prstTxWarp prst="textNoShape">
                <a:avLst/>
              </a:prstTxWarp>
            </a:bodyPr>
            <a:lstStyle/>
            <a:p>
              <a:pPr defTabSz="914224">
                <a:defRPr/>
              </a:pPr>
              <a:endParaRPr lang="en-US" sz="1764" kern="0">
                <a:solidFill>
                  <a:srgbClr val="353535"/>
                </a:solidFill>
                <a:latin typeface="Segoe UI" panose="020B0502040204020203" pitchFamily="34" charset="0"/>
              </a:endParaRPr>
            </a:p>
          </p:txBody>
        </p:sp>
        <p:grpSp>
          <p:nvGrpSpPr>
            <p:cNvPr id="1184" name="access" descr="access, cloud">
              <a:extLst>
                <a:ext uri="{FF2B5EF4-FFF2-40B4-BE49-F238E27FC236}">
                  <a16:creationId xmlns:a16="http://schemas.microsoft.com/office/drawing/2014/main" id="{CFD29C74-FF89-4E41-A40B-AF44BE5FE71B}"/>
                </a:ext>
              </a:extLst>
            </p:cNvPr>
            <p:cNvGrpSpPr>
              <a:grpSpLocks noChangeAspect="1"/>
            </p:cNvGrpSpPr>
            <p:nvPr/>
          </p:nvGrpSpPr>
          <p:grpSpPr bwMode="auto">
            <a:xfrm>
              <a:off x="5359055" y="5288878"/>
              <a:ext cx="409575" cy="409575"/>
              <a:chOff x="2821" y="3067"/>
              <a:chExt cx="258" cy="258"/>
            </a:xfrm>
          </p:grpSpPr>
          <p:sp>
            <p:nvSpPr>
              <p:cNvPr id="1185" name="AutoShape 163">
                <a:extLst>
                  <a:ext uri="{FF2B5EF4-FFF2-40B4-BE49-F238E27FC236}">
                    <a16:creationId xmlns:a16="http://schemas.microsoft.com/office/drawing/2014/main" id="{F14636DB-D47F-4770-87B6-1781C709852E}"/>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86" name="Oval 165">
                <a:extLst>
                  <a:ext uri="{FF2B5EF4-FFF2-40B4-BE49-F238E27FC236}">
                    <a16:creationId xmlns:a16="http://schemas.microsoft.com/office/drawing/2014/main" id="{AB851462-5232-40CB-8FBA-EE92611B085C}"/>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87" name="Freeform 166">
                <a:extLst>
                  <a:ext uri="{FF2B5EF4-FFF2-40B4-BE49-F238E27FC236}">
                    <a16:creationId xmlns:a16="http://schemas.microsoft.com/office/drawing/2014/main" id="{B06EDC71-8731-4D08-8B33-1F3BF85BBD39}"/>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88" name="Oval 167">
                <a:extLst>
                  <a:ext uri="{FF2B5EF4-FFF2-40B4-BE49-F238E27FC236}">
                    <a16:creationId xmlns:a16="http://schemas.microsoft.com/office/drawing/2014/main" id="{6FCED0B7-DD23-426A-B9E4-70E8D4B36AE2}"/>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89" name="Rectangle 168">
                <a:extLst>
                  <a:ext uri="{FF2B5EF4-FFF2-40B4-BE49-F238E27FC236}">
                    <a16:creationId xmlns:a16="http://schemas.microsoft.com/office/drawing/2014/main" id="{C239BCA5-9084-4E6F-A8EF-881A52B5ECB9}"/>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0" name="Rectangle 169">
                <a:extLst>
                  <a:ext uri="{FF2B5EF4-FFF2-40B4-BE49-F238E27FC236}">
                    <a16:creationId xmlns:a16="http://schemas.microsoft.com/office/drawing/2014/main" id="{858F839E-0AE7-4BC0-AB29-8C16D2C29090}"/>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1" name="Rectangle 170">
                <a:extLst>
                  <a:ext uri="{FF2B5EF4-FFF2-40B4-BE49-F238E27FC236}">
                    <a16:creationId xmlns:a16="http://schemas.microsoft.com/office/drawing/2014/main" id="{6E487714-6098-48D8-B7AB-B65DD7536B18}"/>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2" name="Rectangle 171">
                <a:extLst>
                  <a:ext uri="{FF2B5EF4-FFF2-40B4-BE49-F238E27FC236}">
                    <a16:creationId xmlns:a16="http://schemas.microsoft.com/office/drawing/2014/main" id="{53224A1B-ED0C-4755-8780-53CEA989808C}"/>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3" name="Rectangle 172">
                <a:extLst>
                  <a:ext uri="{FF2B5EF4-FFF2-40B4-BE49-F238E27FC236}">
                    <a16:creationId xmlns:a16="http://schemas.microsoft.com/office/drawing/2014/main" id="{2BE8023B-5E45-4179-A2C5-CDBFE64CEE7A}"/>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4" name="Rectangle 173">
                <a:extLst>
                  <a:ext uri="{FF2B5EF4-FFF2-40B4-BE49-F238E27FC236}">
                    <a16:creationId xmlns:a16="http://schemas.microsoft.com/office/drawing/2014/main" id="{7BB78401-1DAA-4416-AAC2-E1A349988A27}"/>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5" name="Rectangle 174">
                <a:extLst>
                  <a:ext uri="{FF2B5EF4-FFF2-40B4-BE49-F238E27FC236}">
                    <a16:creationId xmlns:a16="http://schemas.microsoft.com/office/drawing/2014/main" id="{4A802803-965B-43CB-BF61-9E522F549EEE}"/>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6" name="Rectangle 175">
                <a:extLst>
                  <a:ext uri="{FF2B5EF4-FFF2-40B4-BE49-F238E27FC236}">
                    <a16:creationId xmlns:a16="http://schemas.microsoft.com/office/drawing/2014/main" id="{5419DC8F-2D28-46E4-A5C7-231287C704BD}"/>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7" name="Rectangle 176">
                <a:extLst>
                  <a:ext uri="{FF2B5EF4-FFF2-40B4-BE49-F238E27FC236}">
                    <a16:creationId xmlns:a16="http://schemas.microsoft.com/office/drawing/2014/main" id="{DB6668E2-B96B-4A70-A7D2-3AB90A4F3E85}"/>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8" name="Rectangle 177">
                <a:extLst>
                  <a:ext uri="{FF2B5EF4-FFF2-40B4-BE49-F238E27FC236}">
                    <a16:creationId xmlns:a16="http://schemas.microsoft.com/office/drawing/2014/main" id="{DCD78615-1719-41AF-9A05-133B0156C3CD}"/>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199" name="Rectangle 178">
                <a:extLst>
                  <a:ext uri="{FF2B5EF4-FFF2-40B4-BE49-F238E27FC236}">
                    <a16:creationId xmlns:a16="http://schemas.microsoft.com/office/drawing/2014/main" id="{D3DF1103-0E6F-46A9-870E-59ECC280CD1D}"/>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0" name="Rectangle 179">
                <a:extLst>
                  <a:ext uri="{FF2B5EF4-FFF2-40B4-BE49-F238E27FC236}">
                    <a16:creationId xmlns:a16="http://schemas.microsoft.com/office/drawing/2014/main" id="{858DB138-4426-4C83-B932-532427E25F8D}"/>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1" name="Rectangle 180">
                <a:extLst>
                  <a:ext uri="{FF2B5EF4-FFF2-40B4-BE49-F238E27FC236}">
                    <a16:creationId xmlns:a16="http://schemas.microsoft.com/office/drawing/2014/main" id="{FD9D8BDF-F892-4DD7-8A61-7DA3EF33EF0A}"/>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2" name="Rectangle 181">
                <a:extLst>
                  <a:ext uri="{FF2B5EF4-FFF2-40B4-BE49-F238E27FC236}">
                    <a16:creationId xmlns:a16="http://schemas.microsoft.com/office/drawing/2014/main" id="{7C7804A1-BC37-4C29-8E09-0EB25ECBB724}"/>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grpSp>
      </p:grpSp>
      <p:grpSp>
        <p:nvGrpSpPr>
          <p:cNvPr id="1203" name="Group 1202">
            <a:extLst>
              <a:ext uri="{FF2B5EF4-FFF2-40B4-BE49-F238E27FC236}">
                <a16:creationId xmlns:a16="http://schemas.microsoft.com/office/drawing/2014/main" id="{312FE4D5-8113-4D60-BC65-7A6E2C567137}"/>
              </a:ext>
            </a:extLst>
          </p:cNvPr>
          <p:cNvGrpSpPr/>
          <p:nvPr/>
        </p:nvGrpSpPr>
        <p:grpSpPr>
          <a:xfrm>
            <a:off x="7798752" y="3470990"/>
            <a:ext cx="800925" cy="800925"/>
            <a:chOff x="7554225" y="3229070"/>
            <a:chExt cx="785292" cy="785292"/>
          </a:xfrm>
        </p:grpSpPr>
        <p:sp>
          <p:nvSpPr>
            <p:cNvPr id="1204" name="Oval 1203">
              <a:extLst>
                <a:ext uri="{FF2B5EF4-FFF2-40B4-BE49-F238E27FC236}">
                  <a16:creationId xmlns:a16="http://schemas.microsoft.com/office/drawing/2014/main" id="{A3B61C3C-9D55-4254-BD01-748D8164F215}"/>
                </a:ext>
              </a:extLst>
            </p:cNvPr>
            <p:cNvSpPr/>
            <p:nvPr/>
          </p:nvSpPr>
          <p:spPr bwMode="auto">
            <a:xfrm>
              <a:off x="7554225" y="3229070"/>
              <a:ext cx="785292" cy="785292"/>
            </a:xfrm>
            <a:prstGeom prst="ellipse">
              <a:avLst/>
            </a:prstGeom>
            <a:solidFill>
              <a:schemeClr val="tx1"/>
            </a:solidFill>
            <a:ln>
              <a:noFill/>
            </a:ln>
            <a:effectLst>
              <a:outerShdw blurRad="101600" sx="101000" sy="101000" algn="ctr" rotWithShape="0">
                <a:prstClr val="black">
                  <a:alpha val="27000"/>
                </a:prstClr>
              </a:outerShdw>
            </a:effectLst>
          </p:spPr>
          <p:txBody>
            <a:bodyPr vert="horz" wrap="square" lIns="93260" tIns="46630" rIns="93260" bIns="46630" numCol="1" anchor="t" anchorCtr="0" compatLnSpc="1">
              <a:prstTxWarp prst="textNoShape">
                <a:avLst/>
              </a:prstTxWarp>
            </a:bodyPr>
            <a:lstStyle/>
            <a:p>
              <a:pPr defTabSz="914224">
                <a:defRPr/>
              </a:pPr>
              <a:endParaRPr lang="en-US" sz="1764" kern="0">
                <a:solidFill>
                  <a:srgbClr val="353535"/>
                </a:solidFill>
                <a:latin typeface="Segoe UI" panose="020B0502040204020203" pitchFamily="34" charset="0"/>
              </a:endParaRPr>
            </a:p>
          </p:txBody>
        </p:sp>
        <p:grpSp>
          <p:nvGrpSpPr>
            <p:cNvPr id="1205" name="shield 1" descr="shield, lock">
              <a:extLst>
                <a:ext uri="{FF2B5EF4-FFF2-40B4-BE49-F238E27FC236}">
                  <a16:creationId xmlns:a16="http://schemas.microsoft.com/office/drawing/2014/main" id="{52C630E9-0C6E-4DC3-8B34-23E57278E2C5}"/>
                </a:ext>
              </a:extLst>
            </p:cNvPr>
            <p:cNvGrpSpPr>
              <a:grpSpLocks noChangeAspect="1"/>
            </p:cNvGrpSpPr>
            <p:nvPr/>
          </p:nvGrpSpPr>
          <p:grpSpPr bwMode="auto">
            <a:xfrm>
              <a:off x="7791772" y="3396573"/>
              <a:ext cx="310198" cy="450286"/>
              <a:chOff x="461" y="3039"/>
              <a:chExt cx="217" cy="315"/>
            </a:xfrm>
          </p:grpSpPr>
          <p:sp>
            <p:nvSpPr>
              <p:cNvPr id="1206" name="AutoShape 118">
                <a:extLst>
                  <a:ext uri="{FF2B5EF4-FFF2-40B4-BE49-F238E27FC236}">
                    <a16:creationId xmlns:a16="http://schemas.microsoft.com/office/drawing/2014/main" id="{96CC24A0-8C74-4C8A-8CE8-3AADA4D649B2}"/>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7" name="Freeform 120">
                <a:extLst>
                  <a:ext uri="{FF2B5EF4-FFF2-40B4-BE49-F238E27FC236}">
                    <a16:creationId xmlns:a16="http://schemas.microsoft.com/office/drawing/2014/main" id="{F52BB9A2-686A-453D-A457-0F19C4D6ABA0}"/>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8" name="Freeform 121">
                <a:extLst>
                  <a:ext uri="{FF2B5EF4-FFF2-40B4-BE49-F238E27FC236}">
                    <a16:creationId xmlns:a16="http://schemas.microsoft.com/office/drawing/2014/main" id="{8932F6A0-A0F3-4E2E-AE86-100322D9F9BA}"/>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sp>
            <p:nvSpPr>
              <p:cNvPr id="1209" name="Oval 122">
                <a:extLst>
                  <a:ext uri="{FF2B5EF4-FFF2-40B4-BE49-F238E27FC236}">
                    <a16:creationId xmlns:a16="http://schemas.microsoft.com/office/drawing/2014/main" id="{D81C750B-765C-4502-B570-50623FD4F807}"/>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panose="020B0502040204020203" pitchFamily="34" charset="0"/>
                </a:endParaRPr>
              </a:p>
            </p:txBody>
          </p:sp>
        </p:grpSp>
      </p:grpSp>
      <p:grpSp>
        <p:nvGrpSpPr>
          <p:cNvPr id="1210" name="Group 1209">
            <a:extLst>
              <a:ext uri="{FF2B5EF4-FFF2-40B4-BE49-F238E27FC236}">
                <a16:creationId xmlns:a16="http://schemas.microsoft.com/office/drawing/2014/main" id="{92F3E257-CAF3-4DD6-BD7D-5AD3FC663A57}"/>
              </a:ext>
            </a:extLst>
          </p:cNvPr>
          <p:cNvGrpSpPr/>
          <p:nvPr/>
        </p:nvGrpSpPr>
        <p:grpSpPr>
          <a:xfrm>
            <a:off x="7798752" y="5382152"/>
            <a:ext cx="800925" cy="800925"/>
            <a:chOff x="7554225" y="5102928"/>
            <a:chExt cx="785292" cy="785292"/>
          </a:xfrm>
        </p:grpSpPr>
        <p:sp>
          <p:nvSpPr>
            <p:cNvPr id="1211" name="Oval 1210">
              <a:extLst>
                <a:ext uri="{FF2B5EF4-FFF2-40B4-BE49-F238E27FC236}">
                  <a16:creationId xmlns:a16="http://schemas.microsoft.com/office/drawing/2014/main" id="{1880F082-4109-4A6F-8455-BBD70BB892DF}"/>
                </a:ext>
              </a:extLst>
            </p:cNvPr>
            <p:cNvSpPr/>
            <p:nvPr/>
          </p:nvSpPr>
          <p:spPr bwMode="auto">
            <a:xfrm>
              <a:off x="7554225" y="5102928"/>
              <a:ext cx="785292" cy="785292"/>
            </a:xfrm>
            <a:prstGeom prst="ellipse">
              <a:avLst/>
            </a:prstGeom>
            <a:solidFill>
              <a:schemeClr val="tx1"/>
            </a:solidFill>
            <a:ln>
              <a:noFill/>
            </a:ln>
            <a:effectLst>
              <a:outerShdw blurRad="101600" sx="101000" sy="101000" algn="ctr" rotWithShape="0">
                <a:prstClr val="black">
                  <a:alpha val="27000"/>
                </a:prstClr>
              </a:outerShdw>
            </a:effectLst>
          </p:spPr>
          <p:txBody>
            <a:bodyPr vert="horz" wrap="square" lIns="93260" tIns="46630" rIns="93260" bIns="46630" numCol="1" anchor="t" anchorCtr="0" compatLnSpc="1">
              <a:prstTxWarp prst="textNoShape">
                <a:avLst/>
              </a:prstTxWarp>
            </a:bodyPr>
            <a:lstStyle/>
            <a:p>
              <a:pPr defTabSz="914224">
                <a:defRPr/>
              </a:pPr>
              <a:endParaRPr lang="en-US" sz="1764" kern="0">
                <a:solidFill>
                  <a:srgbClr val="353535"/>
                </a:solidFill>
                <a:latin typeface="Segoe UI" panose="020B0502040204020203" pitchFamily="34" charset="0"/>
              </a:endParaRPr>
            </a:p>
          </p:txBody>
        </p:sp>
        <p:grpSp>
          <p:nvGrpSpPr>
            <p:cNvPr id="1212" name="cost control" descr="cost control">
              <a:extLst>
                <a:ext uri="{FF2B5EF4-FFF2-40B4-BE49-F238E27FC236}">
                  <a16:creationId xmlns:a16="http://schemas.microsoft.com/office/drawing/2014/main" id="{3724ABF2-6D4C-4E3A-894D-54D9A59CF914}"/>
                </a:ext>
              </a:extLst>
            </p:cNvPr>
            <p:cNvGrpSpPr/>
            <p:nvPr/>
          </p:nvGrpSpPr>
          <p:grpSpPr>
            <a:xfrm>
              <a:off x="7741131" y="5289834"/>
              <a:ext cx="411480" cy="411480"/>
              <a:chOff x="5337551" y="3022718"/>
              <a:chExt cx="411480" cy="411480"/>
            </a:xfrm>
          </p:grpSpPr>
          <p:sp>
            <p:nvSpPr>
              <p:cNvPr id="1213" name="Freeform: Shape 1212">
                <a:extLst>
                  <a:ext uri="{FF2B5EF4-FFF2-40B4-BE49-F238E27FC236}">
                    <a16:creationId xmlns:a16="http://schemas.microsoft.com/office/drawing/2014/main" id="{0733AFA2-8F12-42BE-8BDE-903EC654748C}"/>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sp>
            <p:nvSpPr>
              <p:cNvPr id="1214" name="Freeform: Shape 1213">
                <a:extLst>
                  <a:ext uri="{FF2B5EF4-FFF2-40B4-BE49-F238E27FC236}">
                    <a16:creationId xmlns:a16="http://schemas.microsoft.com/office/drawing/2014/main" id="{2EB82497-98B7-4D2D-9D92-9034EAAB1816}"/>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defTabSz="932597">
                  <a:defRPr/>
                </a:pPr>
                <a:endParaRPr lang="en-US" sz="1836" kern="0">
                  <a:solidFill>
                    <a:srgbClr val="353535"/>
                  </a:solidFill>
                  <a:latin typeface="Segoe UI" panose="020B0502040204020203" pitchFamily="34" charset="0"/>
                </a:endParaRPr>
              </a:p>
            </p:txBody>
          </p:sp>
        </p:grpSp>
      </p:grpSp>
    </p:spTree>
    <p:extLst>
      <p:ext uri="{BB962C8B-B14F-4D97-AF65-F5344CB8AC3E}">
        <p14:creationId xmlns:p14="http://schemas.microsoft.com/office/powerpoint/2010/main" val="244915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p:cTn id="7" dur="500" fill="hold"/>
                                        <p:tgtEl>
                                          <p:spTgt spid="1171"/>
                                        </p:tgtEl>
                                        <p:attrNameLst>
                                          <p:attrName>ppt_w</p:attrName>
                                        </p:attrNameLst>
                                      </p:cBhvr>
                                      <p:tavLst>
                                        <p:tav tm="0">
                                          <p:val>
                                            <p:fltVal val="0"/>
                                          </p:val>
                                        </p:tav>
                                        <p:tav tm="100000">
                                          <p:val>
                                            <p:strVal val="#ppt_w"/>
                                          </p:val>
                                        </p:tav>
                                      </p:tavLst>
                                    </p:anim>
                                    <p:anim calcmode="lin" valueType="num">
                                      <p:cBhvr>
                                        <p:cTn id="8" dur="500" fill="hold"/>
                                        <p:tgtEl>
                                          <p:spTgt spid="1171"/>
                                        </p:tgtEl>
                                        <p:attrNameLst>
                                          <p:attrName>ppt_h</p:attrName>
                                        </p:attrNameLst>
                                      </p:cBhvr>
                                      <p:tavLst>
                                        <p:tav tm="0">
                                          <p:val>
                                            <p:fltVal val="0"/>
                                          </p:val>
                                        </p:tav>
                                        <p:tav tm="100000">
                                          <p:val>
                                            <p:strVal val="#ppt_h"/>
                                          </p:val>
                                        </p:tav>
                                      </p:tavLst>
                                    </p:anim>
                                    <p:animEffect transition="in" filter="fade">
                                      <p:cBhvr>
                                        <p:cTn id="9" dur="500"/>
                                        <p:tgtEl>
                                          <p:spTgt spid="1171"/>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82"/>
                                        </p:tgtEl>
                                        <p:attrNameLst>
                                          <p:attrName>style.visibility</p:attrName>
                                        </p:attrNameLst>
                                      </p:cBhvr>
                                      <p:to>
                                        <p:strVal val="visible"/>
                                      </p:to>
                                    </p:set>
                                    <p:anim calcmode="lin" valueType="num">
                                      <p:cBhvr>
                                        <p:cTn id="17" dur="500" fill="hold"/>
                                        <p:tgtEl>
                                          <p:spTgt spid="1182"/>
                                        </p:tgtEl>
                                        <p:attrNameLst>
                                          <p:attrName>ppt_w</p:attrName>
                                        </p:attrNameLst>
                                      </p:cBhvr>
                                      <p:tavLst>
                                        <p:tav tm="0">
                                          <p:val>
                                            <p:fltVal val="0"/>
                                          </p:val>
                                        </p:tav>
                                        <p:tav tm="100000">
                                          <p:val>
                                            <p:strVal val="#ppt_w"/>
                                          </p:val>
                                        </p:tav>
                                      </p:tavLst>
                                    </p:anim>
                                    <p:anim calcmode="lin" valueType="num">
                                      <p:cBhvr>
                                        <p:cTn id="18" dur="500" fill="hold"/>
                                        <p:tgtEl>
                                          <p:spTgt spid="1182"/>
                                        </p:tgtEl>
                                        <p:attrNameLst>
                                          <p:attrName>ppt_h</p:attrName>
                                        </p:attrNameLst>
                                      </p:cBhvr>
                                      <p:tavLst>
                                        <p:tav tm="0">
                                          <p:val>
                                            <p:fltVal val="0"/>
                                          </p:val>
                                        </p:tav>
                                        <p:tav tm="100000">
                                          <p:val>
                                            <p:strVal val="#ppt_h"/>
                                          </p:val>
                                        </p:tav>
                                      </p:tavLst>
                                    </p:anim>
                                    <p:animEffect transition="in" filter="fade">
                                      <p:cBhvr>
                                        <p:cTn id="19" dur="500"/>
                                        <p:tgtEl>
                                          <p:spTgt spid="1182"/>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10"/>
                                        </p:tgtEl>
                                        <p:attrNameLst>
                                          <p:attrName>style.visibility</p:attrName>
                                        </p:attrNameLst>
                                      </p:cBhvr>
                                      <p:to>
                                        <p:strVal val="visible"/>
                                      </p:to>
                                    </p:set>
                                    <p:anim calcmode="lin" valueType="num">
                                      <p:cBhvr>
                                        <p:cTn id="27" dur="500" fill="hold"/>
                                        <p:tgtEl>
                                          <p:spTgt spid="1210"/>
                                        </p:tgtEl>
                                        <p:attrNameLst>
                                          <p:attrName>ppt_w</p:attrName>
                                        </p:attrNameLst>
                                      </p:cBhvr>
                                      <p:tavLst>
                                        <p:tav tm="0">
                                          <p:val>
                                            <p:fltVal val="0"/>
                                          </p:val>
                                        </p:tav>
                                        <p:tav tm="100000">
                                          <p:val>
                                            <p:strVal val="#ppt_w"/>
                                          </p:val>
                                        </p:tav>
                                      </p:tavLst>
                                    </p:anim>
                                    <p:anim calcmode="lin" valueType="num">
                                      <p:cBhvr>
                                        <p:cTn id="28" dur="500" fill="hold"/>
                                        <p:tgtEl>
                                          <p:spTgt spid="1210"/>
                                        </p:tgtEl>
                                        <p:attrNameLst>
                                          <p:attrName>ppt_h</p:attrName>
                                        </p:attrNameLst>
                                      </p:cBhvr>
                                      <p:tavLst>
                                        <p:tav tm="0">
                                          <p:val>
                                            <p:fltVal val="0"/>
                                          </p:val>
                                        </p:tav>
                                        <p:tav tm="100000">
                                          <p:val>
                                            <p:strVal val="#ppt_h"/>
                                          </p:val>
                                        </p:tav>
                                      </p:tavLst>
                                    </p:anim>
                                    <p:animEffect transition="in" filter="fade">
                                      <p:cBhvr>
                                        <p:cTn id="29" dur="500"/>
                                        <p:tgtEl>
                                          <p:spTgt spid="1210"/>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203"/>
                                        </p:tgtEl>
                                        <p:attrNameLst>
                                          <p:attrName>style.visibility</p:attrName>
                                        </p:attrNameLst>
                                      </p:cBhvr>
                                      <p:to>
                                        <p:strVal val="visible"/>
                                      </p:to>
                                    </p:set>
                                    <p:anim calcmode="lin" valueType="num">
                                      <p:cBhvr>
                                        <p:cTn id="37" dur="500" fill="hold"/>
                                        <p:tgtEl>
                                          <p:spTgt spid="1203"/>
                                        </p:tgtEl>
                                        <p:attrNameLst>
                                          <p:attrName>ppt_w</p:attrName>
                                        </p:attrNameLst>
                                      </p:cBhvr>
                                      <p:tavLst>
                                        <p:tav tm="0">
                                          <p:val>
                                            <p:fltVal val="0"/>
                                          </p:val>
                                        </p:tav>
                                        <p:tav tm="100000">
                                          <p:val>
                                            <p:strVal val="#ppt_w"/>
                                          </p:val>
                                        </p:tav>
                                      </p:tavLst>
                                    </p:anim>
                                    <p:anim calcmode="lin" valueType="num">
                                      <p:cBhvr>
                                        <p:cTn id="38" dur="500" fill="hold"/>
                                        <p:tgtEl>
                                          <p:spTgt spid="1203"/>
                                        </p:tgtEl>
                                        <p:attrNameLst>
                                          <p:attrName>ppt_h</p:attrName>
                                        </p:attrNameLst>
                                      </p:cBhvr>
                                      <p:tavLst>
                                        <p:tav tm="0">
                                          <p:val>
                                            <p:fltVal val="0"/>
                                          </p:val>
                                        </p:tav>
                                        <p:tav tm="100000">
                                          <p:val>
                                            <p:strVal val="#ppt_h"/>
                                          </p:val>
                                        </p:tav>
                                      </p:tavLst>
                                    </p:anim>
                                    <p:animEffect transition="in" filter="fade">
                                      <p:cBhvr>
                                        <p:cTn id="39" dur="500"/>
                                        <p:tgtEl>
                                          <p:spTgt spid="1203"/>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01B7FF-1D96-4C82-BAC1-9DE7EA7A973A}"/>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137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1501B7FF-1D96-4C82-BAC1-9DE7EA7A973A}"/>
                          </a:ext>
                          <a:ext uri="{C183D7F6-B498-43B3-948B-1728B52AA6E4}">
                            <adec:decorative xmlns:adec="http://schemas.microsoft.com/office/drawing/2017/decorative" val="1"/>
                          </a:ext>
                        </a:extLst>
                      </p:cNvPr>
                      <p:cNvPicPr/>
                      <p:nvPr/>
                    </p:nvPicPr>
                    <p:blipFill>
                      <a:blip r:embed="rId7"/>
                      <a:stretch>
                        <a:fillRect/>
                      </a:stretch>
                    </p:blipFill>
                    <p:spPr>
                      <a:xfrm>
                        <a:off x="2501" y="1619"/>
                        <a:ext cx="1619" cy="1619"/>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C209399F-9BA8-4105-AC54-62BE3F19DC09}"/>
              </a:ext>
            </a:extLst>
          </p:cNvPr>
          <p:cNvSpPr>
            <a:spLocks noGrp="1"/>
          </p:cNvSpPr>
          <p:nvPr>
            <p:ph type="title"/>
          </p:nvPr>
        </p:nvSpPr>
        <p:spPr>
          <a:xfrm>
            <a:off x="600855" y="466301"/>
            <a:ext cx="6948578" cy="1695272"/>
          </a:xfrm>
        </p:spPr>
        <p:txBody>
          <a:bodyPr/>
          <a:lstStyle/>
          <a:p>
            <a:r>
              <a:rPr lang="en-US">
                <a:solidFill>
                  <a:schemeClr val="tx1"/>
                </a:solidFill>
              </a:rPr>
              <a:t>Compliance depth within regulated industries</a:t>
            </a:r>
            <a:br>
              <a:rPr lang="en-US"/>
            </a:br>
            <a:endParaRPr lang="en-US"/>
          </a:p>
        </p:txBody>
      </p:sp>
      <p:sp>
        <p:nvSpPr>
          <p:cNvPr id="3" name="Slide Number Placeholder 2">
            <a:extLst>
              <a:ext uri="{FF2B5EF4-FFF2-40B4-BE49-F238E27FC236}">
                <a16:creationId xmlns:a16="http://schemas.microsoft.com/office/drawing/2014/main" id="{DA3C80F2-3B77-49A7-8F13-15DDF27A98BF}"/>
              </a:ext>
            </a:extLst>
          </p:cNvPr>
          <p:cNvSpPr>
            <a:spLocks noGrp="1"/>
          </p:cNvSpPr>
          <p:nvPr>
            <p:ph type="sldNum" sz="quarter" idx="4294967295"/>
          </p:nvPr>
        </p:nvSpPr>
        <p:spPr>
          <a:xfrm>
            <a:off x="11787951" y="6724135"/>
            <a:ext cx="647641" cy="140861"/>
          </a:xfrm>
          <a:prstGeom prst="rect">
            <a:avLst/>
          </a:prstGeom>
        </p:spPr>
        <p:txBody>
          <a:bodyPr/>
          <a:lstStyle/>
          <a:p>
            <a:fld id="{27258FFF-F925-446B-8502-81C933981705}" type="slidenum">
              <a:rPr lang="en-US" smtClean="0"/>
              <a:pPr/>
              <a:t>46</a:t>
            </a:fld>
            <a:endParaRPr lang="en-US"/>
          </a:p>
        </p:txBody>
      </p:sp>
      <p:sp>
        <p:nvSpPr>
          <p:cNvPr id="40" name="Rectangle 39">
            <a:extLst>
              <a:ext uri="{FF2B5EF4-FFF2-40B4-BE49-F238E27FC236}">
                <a16:creationId xmlns:a16="http://schemas.microsoft.com/office/drawing/2014/main" id="{FB74BF40-61F0-422A-B7F0-E69070D92654}"/>
              </a:ext>
            </a:extLst>
          </p:cNvPr>
          <p:cNvSpPr/>
          <p:nvPr/>
        </p:nvSpPr>
        <p:spPr bwMode="auto">
          <a:xfrm>
            <a:off x="480194" y="1948630"/>
            <a:ext cx="7555442" cy="425175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74608" rIns="93260" bIns="93260" numCol="1" spcCol="0" rtlCol="0" fromWordArt="0" anchor="t" anchorCtr="0" forceAA="0" compatLnSpc="1">
            <a:prstTxWarp prst="textNoShape">
              <a:avLst/>
            </a:prstTxWarp>
            <a:noAutofit/>
          </a:bodyPr>
          <a:lstStyle/>
          <a:p>
            <a:pPr>
              <a:spcBef>
                <a:spcPts val="612"/>
              </a:spcBef>
            </a:pPr>
            <a:r>
              <a:rPr lang="en-US" sz="2800">
                <a:gradFill>
                  <a:gsLst>
                    <a:gs pos="0">
                      <a:schemeClr val="accent2"/>
                    </a:gs>
                    <a:gs pos="100000">
                      <a:schemeClr val="accent2"/>
                    </a:gs>
                  </a:gsLst>
                </a:gradFill>
                <a:latin typeface="Segoe UI Semibold" panose="020B0702040204020203" pitchFamily="34" charset="0"/>
                <a:cs typeface="Segoe UI Semibold" panose="020B0702040204020203" pitchFamily="34" charset="0"/>
              </a:rPr>
              <a:t>Financial Services</a:t>
            </a:r>
          </a:p>
          <a:p>
            <a:pPr>
              <a:spcBef>
                <a:spcPts val="612"/>
              </a:spcBef>
            </a:pPr>
            <a:endParaRPr lang="en-US">
              <a:gradFill>
                <a:gsLst>
                  <a:gs pos="0">
                    <a:schemeClr val="accent1">
                      <a:lumMod val="5000"/>
                      <a:lumOff val="95000"/>
                    </a:schemeClr>
                  </a:gs>
                  <a:gs pos="100000">
                    <a:schemeClr val="tx1"/>
                  </a:gs>
                </a:gsLst>
                <a:lin ang="5400000" scaled="1"/>
              </a:gradFill>
            </a:endParaRPr>
          </a:p>
          <a:p>
            <a:pPr algn="l"/>
            <a:r>
              <a:rPr lang="en-US" sz="2400">
                <a:solidFill>
                  <a:schemeClr val="tx1"/>
                </a:solidFill>
              </a:rPr>
              <a:t>Microsoft offers a d</a:t>
            </a:r>
            <a:r>
              <a:rPr lang="en-US" sz="2400" b="0" i="0">
                <a:solidFill>
                  <a:schemeClr val="tx1"/>
                </a:solidFill>
                <a:effectLst/>
              </a:rPr>
              <a:t>edicated and comprehensive FSI compliance program streamlining compliance workflow with right to audit, automated audits, and self-reporting.</a:t>
            </a:r>
          </a:p>
        </p:txBody>
      </p:sp>
      <p:pic>
        <p:nvPicPr>
          <p:cNvPr id="5" name="Picture 4" descr="Display stock market numbers">
            <a:extLst>
              <a:ext uri="{FF2B5EF4-FFF2-40B4-BE49-F238E27FC236}">
                <a16:creationId xmlns:a16="http://schemas.microsoft.com/office/drawing/2014/main" id="{F9BA418F-281B-4253-B607-5EFEF104DBBC}"/>
              </a:ext>
            </a:extLst>
          </p:cNvPr>
          <p:cNvPicPr>
            <a:picLocks noChangeAspect="1"/>
          </p:cNvPicPr>
          <p:nvPr/>
        </p:nvPicPr>
        <p:blipFill rotWithShape="1">
          <a:blip r:embed="rId8"/>
          <a:srcRect l="59155"/>
          <a:stretch/>
        </p:blipFill>
        <p:spPr>
          <a:xfrm>
            <a:off x="8156297" y="0"/>
            <a:ext cx="4280178" cy="6994525"/>
          </a:xfrm>
          <a:prstGeom prst="rect">
            <a:avLst/>
          </a:prstGeom>
        </p:spPr>
      </p:pic>
    </p:spTree>
    <p:extLst>
      <p:ext uri="{BB962C8B-B14F-4D97-AF65-F5344CB8AC3E}">
        <p14:creationId xmlns:p14="http://schemas.microsoft.com/office/powerpoint/2010/main" val="3216246742"/>
      </p:ext>
    </p:extLst>
  </p:cSld>
  <p:clrMapOvr>
    <a:masterClrMapping/>
  </p:clrMapOvr>
  <p:transition>
    <p:fade/>
  </p:transition>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hidden="1">
            <a:extLst>
              <a:ext uri="{FF2B5EF4-FFF2-40B4-BE49-F238E27FC236}">
                <a16:creationId xmlns:a16="http://schemas.microsoft.com/office/drawing/2014/main" id="{E7684D3C-498B-4EC8-BBD0-7B6A4D505F04}"/>
              </a:ext>
            </a:extLst>
          </p:cNvPr>
          <p:cNvGrpSpPr/>
          <p:nvPr/>
        </p:nvGrpSpPr>
        <p:grpSpPr>
          <a:xfrm>
            <a:off x="4464547" y="674617"/>
            <a:ext cx="3323585" cy="5628363"/>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grpSp>
      <p:sp>
        <p:nvSpPr>
          <p:cNvPr id="3" name="Title 2">
            <a:extLst>
              <a:ext uri="{FF2B5EF4-FFF2-40B4-BE49-F238E27FC236}">
                <a16:creationId xmlns:a16="http://schemas.microsoft.com/office/drawing/2014/main" id="{D71BE144-5995-42BD-8DDB-07308D0B27E4}"/>
              </a:ext>
            </a:extLst>
          </p:cNvPr>
          <p:cNvSpPr>
            <a:spLocks noGrp="1"/>
          </p:cNvSpPr>
          <p:nvPr>
            <p:ph type="title" idx="4294967295"/>
          </p:nvPr>
        </p:nvSpPr>
        <p:spPr>
          <a:xfrm>
            <a:off x="583759" y="477636"/>
            <a:ext cx="10376302" cy="1130181"/>
          </a:xfrm>
        </p:spPr>
        <p:txBody>
          <a:bodyPr wrap="none"/>
          <a:lstStyle/>
          <a:p>
            <a:r>
              <a:rPr lang="en-US"/>
              <a:t>A secure and compliant foundation at global scale</a:t>
            </a:r>
            <a:br>
              <a:rPr lang="en-US"/>
            </a:br>
            <a:endParaRPr lang="en-US"/>
          </a:p>
        </p:txBody>
      </p:sp>
      <p:grpSp>
        <p:nvGrpSpPr>
          <p:cNvPr id="1131" name="Group 1596">
            <a:extLst>
              <a:ext uri="{FF2B5EF4-FFF2-40B4-BE49-F238E27FC236}">
                <a16:creationId xmlns:a16="http://schemas.microsoft.com/office/drawing/2014/main" id="{17F8C2E1-D421-4738-8D49-82FC1F14E36B}"/>
              </a:ext>
            </a:extLst>
          </p:cNvPr>
          <p:cNvGrpSpPr>
            <a:grpSpLocks noChangeAspect="1"/>
          </p:cNvGrpSpPr>
          <p:nvPr/>
        </p:nvGrpSpPr>
        <p:grpSpPr bwMode="auto">
          <a:xfrm>
            <a:off x="4004577" y="2448962"/>
            <a:ext cx="4150960" cy="4189111"/>
            <a:chOff x="3986" y="878"/>
            <a:chExt cx="3373" cy="3404"/>
          </a:xfrm>
        </p:grpSpPr>
        <p:sp>
          <p:nvSpPr>
            <p:cNvPr id="1132" name="AutoShape 1595">
              <a:extLst>
                <a:ext uri="{FF2B5EF4-FFF2-40B4-BE49-F238E27FC236}">
                  <a16:creationId xmlns:a16="http://schemas.microsoft.com/office/drawing/2014/main" id="{60C561AB-9080-4E32-B5CF-901EC9ED2BC8}"/>
                </a:ext>
              </a:extLst>
            </p:cNvPr>
            <p:cNvSpPr>
              <a:spLocks noChangeAspect="1" noChangeArrowheads="1" noTextEdit="1"/>
            </p:cNvSpPr>
            <p:nvPr/>
          </p:nvSpPr>
          <p:spPr bwMode="auto">
            <a:xfrm>
              <a:off x="3991" y="878"/>
              <a:ext cx="3368" cy="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nvGrpSpPr>
            <p:cNvPr id="1133" name="Group 1797">
              <a:extLst>
                <a:ext uri="{FF2B5EF4-FFF2-40B4-BE49-F238E27FC236}">
                  <a16:creationId xmlns:a16="http://schemas.microsoft.com/office/drawing/2014/main" id="{EBF3EF58-E9C8-4B7F-AD3D-B16DE6F1401B}"/>
                </a:ext>
              </a:extLst>
            </p:cNvPr>
            <p:cNvGrpSpPr>
              <a:grpSpLocks/>
            </p:cNvGrpSpPr>
            <p:nvPr/>
          </p:nvGrpSpPr>
          <p:grpSpPr bwMode="auto">
            <a:xfrm>
              <a:off x="4001" y="1447"/>
              <a:ext cx="1599" cy="2835"/>
              <a:chOff x="4001" y="1447"/>
              <a:chExt cx="1599" cy="2835"/>
            </a:xfrm>
          </p:grpSpPr>
          <p:sp>
            <p:nvSpPr>
              <p:cNvPr id="2030" name="Freeform 1597">
                <a:extLst>
                  <a:ext uri="{FF2B5EF4-FFF2-40B4-BE49-F238E27FC236}">
                    <a16:creationId xmlns:a16="http://schemas.microsoft.com/office/drawing/2014/main" id="{1E761EF8-1F42-4C63-BF61-CBBB04AF9E65}"/>
                  </a:ext>
                </a:extLst>
              </p:cNvPr>
              <p:cNvSpPr>
                <a:spLocks/>
              </p:cNvSpPr>
              <p:nvPr/>
            </p:nvSpPr>
            <p:spPr bwMode="auto">
              <a:xfrm>
                <a:off x="5369" y="4248"/>
                <a:ext cx="34" cy="34"/>
              </a:xfrm>
              <a:custGeom>
                <a:avLst/>
                <a:gdLst>
                  <a:gd name="T0" fmla="*/ 7 w 7"/>
                  <a:gd name="T1" fmla="*/ 4 h 7"/>
                  <a:gd name="T2" fmla="*/ 4 w 7"/>
                  <a:gd name="T3" fmla="*/ 6 h 7"/>
                  <a:gd name="T4" fmla="*/ 2 w 7"/>
                  <a:gd name="T5" fmla="*/ 0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6"/>
                    </a:cubicBezTo>
                    <a:cubicBezTo>
                      <a:pt x="1" y="4"/>
                      <a:pt x="0" y="1"/>
                      <a:pt x="2" y="0"/>
                    </a:cubicBezTo>
                    <a:cubicBezTo>
                      <a:pt x="2" y="0"/>
                      <a:pt x="3" y="0"/>
                      <a:pt x="3" y="0"/>
                    </a:cubicBezTo>
                    <a:cubicBezTo>
                      <a:pt x="5" y="0"/>
                      <a:pt x="6"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1" name="Freeform 1598">
                <a:extLst>
                  <a:ext uri="{FF2B5EF4-FFF2-40B4-BE49-F238E27FC236}">
                    <a16:creationId xmlns:a16="http://schemas.microsoft.com/office/drawing/2014/main" id="{1476DADB-7F2D-4AED-A581-A4E3880363EF}"/>
                  </a:ext>
                </a:extLst>
              </p:cNvPr>
              <p:cNvSpPr>
                <a:spLocks/>
              </p:cNvSpPr>
              <p:nvPr/>
            </p:nvSpPr>
            <p:spPr bwMode="auto">
              <a:xfrm>
                <a:off x="5321" y="4224"/>
                <a:ext cx="38" cy="34"/>
              </a:xfrm>
              <a:custGeom>
                <a:avLst/>
                <a:gdLst>
                  <a:gd name="T0" fmla="*/ 7 w 8"/>
                  <a:gd name="T1" fmla="*/ 4 h 7"/>
                  <a:gd name="T2" fmla="*/ 4 w 8"/>
                  <a:gd name="T3" fmla="*/ 6 h 7"/>
                  <a:gd name="T4" fmla="*/ 2 w 8"/>
                  <a:gd name="T5" fmla="*/ 1 h 7"/>
                  <a:gd name="T6" fmla="*/ 3 w 8"/>
                  <a:gd name="T7" fmla="*/ 0 h 7"/>
                  <a:gd name="T8" fmla="*/ 7 w 8"/>
                  <a:gd name="T9" fmla="*/ 4 h 7"/>
                </a:gdLst>
                <a:ahLst/>
                <a:cxnLst>
                  <a:cxn ang="0">
                    <a:pos x="T0" y="T1"/>
                  </a:cxn>
                  <a:cxn ang="0">
                    <a:pos x="T2" y="T3"/>
                  </a:cxn>
                  <a:cxn ang="0">
                    <a:pos x="T4" y="T5"/>
                  </a:cxn>
                  <a:cxn ang="0">
                    <a:pos x="T6" y="T7"/>
                  </a:cxn>
                  <a:cxn ang="0">
                    <a:pos x="T8" y="T9"/>
                  </a:cxn>
                </a:cxnLst>
                <a:rect l="0" t="0" r="r" b="b"/>
                <a:pathLst>
                  <a:path w="8" h="7">
                    <a:moveTo>
                      <a:pt x="7" y="4"/>
                    </a:moveTo>
                    <a:cubicBezTo>
                      <a:pt x="8" y="6"/>
                      <a:pt x="6" y="7"/>
                      <a:pt x="4" y="6"/>
                    </a:cubicBezTo>
                    <a:cubicBezTo>
                      <a:pt x="2" y="5"/>
                      <a:pt x="0" y="1"/>
                      <a:pt x="2" y="1"/>
                    </a:cubicBezTo>
                    <a:cubicBezTo>
                      <a:pt x="2" y="0"/>
                      <a:pt x="3" y="0"/>
                      <a:pt x="3" y="0"/>
                    </a:cubicBezTo>
                    <a:cubicBezTo>
                      <a:pt x="5" y="1"/>
                      <a:pt x="6"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2" name="Freeform 1599">
                <a:extLst>
                  <a:ext uri="{FF2B5EF4-FFF2-40B4-BE49-F238E27FC236}">
                    <a16:creationId xmlns:a16="http://schemas.microsoft.com/office/drawing/2014/main" id="{8D0672B6-2CB9-4FF7-A13F-D1709DA6D2AE}"/>
                  </a:ext>
                </a:extLst>
              </p:cNvPr>
              <p:cNvSpPr>
                <a:spLocks/>
              </p:cNvSpPr>
              <p:nvPr/>
            </p:nvSpPr>
            <p:spPr bwMode="auto">
              <a:xfrm>
                <a:off x="5345" y="4195"/>
                <a:ext cx="34" cy="34"/>
              </a:xfrm>
              <a:custGeom>
                <a:avLst/>
                <a:gdLst>
                  <a:gd name="T0" fmla="*/ 6 w 7"/>
                  <a:gd name="T1" fmla="*/ 3 h 7"/>
                  <a:gd name="T2" fmla="*/ 3 w 7"/>
                  <a:gd name="T3" fmla="*/ 6 h 7"/>
                  <a:gd name="T4" fmla="*/ 2 w 7"/>
                  <a:gd name="T5" fmla="*/ 0 h 7"/>
                  <a:gd name="T6" fmla="*/ 2 w 7"/>
                  <a:gd name="T7" fmla="*/ 0 h 7"/>
                  <a:gd name="T8" fmla="*/ 6 w 7"/>
                  <a:gd name="T9" fmla="*/ 3 h 7"/>
                </a:gdLst>
                <a:ahLst/>
                <a:cxnLst>
                  <a:cxn ang="0">
                    <a:pos x="T0" y="T1"/>
                  </a:cxn>
                  <a:cxn ang="0">
                    <a:pos x="T2" y="T3"/>
                  </a:cxn>
                  <a:cxn ang="0">
                    <a:pos x="T4" y="T5"/>
                  </a:cxn>
                  <a:cxn ang="0">
                    <a:pos x="T6" y="T7"/>
                  </a:cxn>
                  <a:cxn ang="0">
                    <a:pos x="T8" y="T9"/>
                  </a:cxn>
                </a:cxnLst>
                <a:rect l="0" t="0" r="r" b="b"/>
                <a:pathLst>
                  <a:path w="7" h="7">
                    <a:moveTo>
                      <a:pt x="6" y="3"/>
                    </a:moveTo>
                    <a:cubicBezTo>
                      <a:pt x="7" y="6"/>
                      <a:pt x="5" y="7"/>
                      <a:pt x="3" y="6"/>
                    </a:cubicBezTo>
                    <a:cubicBezTo>
                      <a:pt x="0" y="4"/>
                      <a:pt x="0" y="1"/>
                      <a:pt x="2" y="0"/>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3" name="Freeform 1600">
                <a:extLst>
                  <a:ext uri="{FF2B5EF4-FFF2-40B4-BE49-F238E27FC236}">
                    <a16:creationId xmlns:a16="http://schemas.microsoft.com/office/drawing/2014/main" id="{F1C0BC37-CDF9-41FB-B78B-8E9262B189FF}"/>
                  </a:ext>
                </a:extLst>
              </p:cNvPr>
              <p:cNvSpPr>
                <a:spLocks/>
              </p:cNvSpPr>
              <p:nvPr/>
            </p:nvSpPr>
            <p:spPr bwMode="auto">
              <a:xfrm>
                <a:off x="5292" y="4176"/>
                <a:ext cx="39" cy="38"/>
              </a:xfrm>
              <a:custGeom>
                <a:avLst/>
                <a:gdLst>
                  <a:gd name="T0" fmla="*/ 8 w 8"/>
                  <a:gd name="T1" fmla="*/ 4 h 8"/>
                  <a:gd name="T2" fmla="*/ 4 w 8"/>
                  <a:gd name="T3" fmla="*/ 6 h 8"/>
                  <a:gd name="T4" fmla="*/ 3 w 8"/>
                  <a:gd name="T5" fmla="*/ 0 h 8"/>
                  <a:gd name="T6" fmla="*/ 3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8" y="6"/>
                      <a:pt x="7" y="8"/>
                      <a:pt x="4" y="6"/>
                    </a:cubicBezTo>
                    <a:cubicBezTo>
                      <a:pt x="2" y="5"/>
                      <a:pt x="0" y="1"/>
                      <a:pt x="3" y="0"/>
                    </a:cubicBezTo>
                    <a:cubicBezTo>
                      <a:pt x="3" y="0"/>
                      <a:pt x="3"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4" name="Freeform 1601">
                <a:extLst>
                  <a:ext uri="{FF2B5EF4-FFF2-40B4-BE49-F238E27FC236}">
                    <a16:creationId xmlns:a16="http://schemas.microsoft.com/office/drawing/2014/main" id="{91195435-C88C-49A9-8B02-FCB4600BFB10}"/>
                  </a:ext>
                </a:extLst>
              </p:cNvPr>
              <p:cNvSpPr>
                <a:spLocks/>
              </p:cNvSpPr>
              <p:nvPr/>
            </p:nvSpPr>
            <p:spPr bwMode="auto">
              <a:xfrm>
                <a:off x="5268" y="4113"/>
                <a:ext cx="38" cy="38"/>
              </a:xfrm>
              <a:custGeom>
                <a:avLst/>
                <a:gdLst>
                  <a:gd name="T0" fmla="*/ 7 w 8"/>
                  <a:gd name="T1" fmla="*/ 4 h 8"/>
                  <a:gd name="T2" fmla="*/ 4 w 8"/>
                  <a:gd name="T3" fmla="*/ 6 h 8"/>
                  <a:gd name="T4" fmla="*/ 2 w 8"/>
                  <a:gd name="T5" fmla="*/ 0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6"/>
                      <a:pt x="6" y="8"/>
                      <a:pt x="4" y="6"/>
                    </a:cubicBezTo>
                    <a:cubicBezTo>
                      <a:pt x="0" y="5"/>
                      <a:pt x="0" y="1"/>
                      <a:pt x="2" y="0"/>
                    </a:cubicBezTo>
                    <a:cubicBezTo>
                      <a:pt x="2" y="0"/>
                      <a:pt x="2" y="0"/>
                      <a:pt x="3" y="0"/>
                    </a:cubicBezTo>
                    <a:cubicBezTo>
                      <a:pt x="5" y="0"/>
                      <a:pt x="7"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5" name="Freeform 1602">
                <a:extLst>
                  <a:ext uri="{FF2B5EF4-FFF2-40B4-BE49-F238E27FC236}">
                    <a16:creationId xmlns:a16="http://schemas.microsoft.com/office/drawing/2014/main" id="{026F00D8-DBB4-4D51-B2E9-1AEBD86FA382}"/>
                  </a:ext>
                </a:extLst>
              </p:cNvPr>
              <p:cNvSpPr>
                <a:spLocks/>
              </p:cNvSpPr>
              <p:nvPr/>
            </p:nvSpPr>
            <p:spPr bwMode="auto">
              <a:xfrm>
                <a:off x="5316" y="4137"/>
                <a:ext cx="39" cy="39"/>
              </a:xfrm>
              <a:custGeom>
                <a:avLst/>
                <a:gdLst>
                  <a:gd name="T0" fmla="*/ 7 w 8"/>
                  <a:gd name="T1" fmla="*/ 4 h 8"/>
                  <a:gd name="T2" fmla="*/ 4 w 8"/>
                  <a:gd name="T3" fmla="*/ 7 h 8"/>
                  <a:gd name="T4" fmla="*/ 2 w 8"/>
                  <a:gd name="T5" fmla="*/ 1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7"/>
                      <a:pt x="6" y="8"/>
                      <a:pt x="4" y="7"/>
                    </a:cubicBezTo>
                    <a:cubicBezTo>
                      <a:pt x="1" y="5"/>
                      <a:pt x="0" y="1"/>
                      <a:pt x="2" y="1"/>
                    </a:cubicBezTo>
                    <a:cubicBezTo>
                      <a:pt x="2" y="1"/>
                      <a:pt x="3" y="0"/>
                      <a:pt x="3" y="0"/>
                    </a:cubicBezTo>
                    <a:cubicBezTo>
                      <a:pt x="5" y="1"/>
                      <a:pt x="7"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6" name="Freeform 1603">
                <a:extLst>
                  <a:ext uri="{FF2B5EF4-FFF2-40B4-BE49-F238E27FC236}">
                    <a16:creationId xmlns:a16="http://schemas.microsoft.com/office/drawing/2014/main" id="{8F0E4D9A-1807-4586-A575-1F612A16BBE0}"/>
                  </a:ext>
                </a:extLst>
              </p:cNvPr>
              <p:cNvSpPr>
                <a:spLocks/>
              </p:cNvSpPr>
              <p:nvPr/>
            </p:nvSpPr>
            <p:spPr bwMode="auto">
              <a:xfrm>
                <a:off x="5364" y="4161"/>
                <a:ext cx="39" cy="34"/>
              </a:xfrm>
              <a:custGeom>
                <a:avLst/>
                <a:gdLst>
                  <a:gd name="T0" fmla="*/ 7 w 8"/>
                  <a:gd name="T1" fmla="*/ 3 h 7"/>
                  <a:gd name="T2" fmla="*/ 3 w 8"/>
                  <a:gd name="T3" fmla="*/ 6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5" y="7"/>
                      <a:pt x="3" y="6"/>
                    </a:cubicBezTo>
                    <a:cubicBezTo>
                      <a:pt x="0" y="4"/>
                      <a:pt x="0" y="0"/>
                      <a:pt x="3" y="0"/>
                    </a:cubicBezTo>
                    <a:cubicBezTo>
                      <a:pt x="3" y="0"/>
                      <a:pt x="3"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7" name="Freeform 1604">
                <a:extLst>
                  <a:ext uri="{FF2B5EF4-FFF2-40B4-BE49-F238E27FC236}">
                    <a16:creationId xmlns:a16="http://schemas.microsoft.com/office/drawing/2014/main" id="{C7E95508-88DB-4B32-AFB9-3B6C465898D5}"/>
                  </a:ext>
                </a:extLst>
              </p:cNvPr>
              <p:cNvSpPr>
                <a:spLocks/>
              </p:cNvSpPr>
              <p:nvPr/>
            </p:nvSpPr>
            <p:spPr bwMode="auto">
              <a:xfrm>
                <a:off x="5340" y="4098"/>
                <a:ext cx="39" cy="44"/>
              </a:xfrm>
              <a:custGeom>
                <a:avLst/>
                <a:gdLst>
                  <a:gd name="T0" fmla="*/ 8 w 8"/>
                  <a:gd name="T1" fmla="*/ 4 h 9"/>
                  <a:gd name="T2" fmla="*/ 3 w 8"/>
                  <a:gd name="T3" fmla="*/ 7 h 9"/>
                  <a:gd name="T4" fmla="*/ 3 w 8"/>
                  <a:gd name="T5" fmla="*/ 0 h 9"/>
                  <a:gd name="T6" fmla="*/ 3 w 8"/>
                  <a:gd name="T7" fmla="*/ 0 h 9"/>
                  <a:gd name="T8" fmla="*/ 8 w 8"/>
                  <a:gd name="T9" fmla="*/ 4 h 9"/>
                </a:gdLst>
                <a:ahLst/>
                <a:cxnLst>
                  <a:cxn ang="0">
                    <a:pos x="T0" y="T1"/>
                  </a:cxn>
                  <a:cxn ang="0">
                    <a:pos x="T2" y="T3"/>
                  </a:cxn>
                  <a:cxn ang="0">
                    <a:pos x="T4" y="T5"/>
                  </a:cxn>
                  <a:cxn ang="0">
                    <a:pos x="T6" y="T7"/>
                  </a:cxn>
                  <a:cxn ang="0">
                    <a:pos x="T8" y="T9"/>
                  </a:cxn>
                </a:cxnLst>
                <a:rect l="0" t="0" r="r" b="b"/>
                <a:pathLst>
                  <a:path w="8" h="9">
                    <a:moveTo>
                      <a:pt x="8" y="4"/>
                    </a:moveTo>
                    <a:cubicBezTo>
                      <a:pt x="8" y="7"/>
                      <a:pt x="6" y="9"/>
                      <a:pt x="3" y="7"/>
                    </a:cubicBezTo>
                    <a:cubicBezTo>
                      <a:pt x="0" y="5"/>
                      <a:pt x="0" y="1"/>
                      <a:pt x="3" y="0"/>
                    </a:cubicBezTo>
                    <a:cubicBezTo>
                      <a:pt x="3" y="0"/>
                      <a:pt x="3"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8" name="Freeform 1605">
                <a:extLst>
                  <a:ext uri="{FF2B5EF4-FFF2-40B4-BE49-F238E27FC236}">
                    <a16:creationId xmlns:a16="http://schemas.microsoft.com/office/drawing/2014/main" id="{CC3ABB78-3046-4028-BDAE-98812D5959BB}"/>
                  </a:ext>
                </a:extLst>
              </p:cNvPr>
              <p:cNvSpPr>
                <a:spLocks/>
              </p:cNvSpPr>
              <p:nvPr/>
            </p:nvSpPr>
            <p:spPr bwMode="auto">
              <a:xfrm>
                <a:off x="5287" y="4069"/>
                <a:ext cx="44" cy="44"/>
              </a:xfrm>
              <a:custGeom>
                <a:avLst/>
                <a:gdLst>
                  <a:gd name="T0" fmla="*/ 8 w 9"/>
                  <a:gd name="T1" fmla="*/ 5 h 9"/>
                  <a:gd name="T2" fmla="*/ 3 w 9"/>
                  <a:gd name="T3" fmla="*/ 7 h 9"/>
                  <a:gd name="T4" fmla="*/ 3 w 9"/>
                  <a:gd name="T5" fmla="*/ 1 h 9"/>
                  <a:gd name="T6" fmla="*/ 3 w 9"/>
                  <a:gd name="T7" fmla="*/ 0 h 9"/>
                  <a:gd name="T8" fmla="*/ 8 w 9"/>
                  <a:gd name="T9" fmla="*/ 5 h 9"/>
                </a:gdLst>
                <a:ahLst/>
                <a:cxnLst>
                  <a:cxn ang="0">
                    <a:pos x="T0" y="T1"/>
                  </a:cxn>
                  <a:cxn ang="0">
                    <a:pos x="T2" y="T3"/>
                  </a:cxn>
                  <a:cxn ang="0">
                    <a:pos x="T4" y="T5"/>
                  </a:cxn>
                  <a:cxn ang="0">
                    <a:pos x="T6" y="T7"/>
                  </a:cxn>
                  <a:cxn ang="0">
                    <a:pos x="T8" y="T9"/>
                  </a:cxn>
                </a:cxnLst>
                <a:rect l="0" t="0" r="r" b="b"/>
                <a:pathLst>
                  <a:path w="9" h="9">
                    <a:moveTo>
                      <a:pt x="8" y="5"/>
                    </a:moveTo>
                    <a:cubicBezTo>
                      <a:pt x="9" y="8"/>
                      <a:pt x="6" y="9"/>
                      <a:pt x="3" y="7"/>
                    </a:cubicBezTo>
                    <a:cubicBezTo>
                      <a:pt x="0" y="5"/>
                      <a:pt x="0" y="1"/>
                      <a:pt x="3" y="1"/>
                    </a:cubicBezTo>
                    <a:cubicBezTo>
                      <a:pt x="3" y="0"/>
                      <a:pt x="3" y="0"/>
                      <a:pt x="3" y="0"/>
                    </a:cubicBezTo>
                    <a:cubicBezTo>
                      <a:pt x="6" y="1"/>
                      <a:pt x="8"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39" name="Freeform 1606">
                <a:extLst>
                  <a:ext uri="{FF2B5EF4-FFF2-40B4-BE49-F238E27FC236}">
                    <a16:creationId xmlns:a16="http://schemas.microsoft.com/office/drawing/2014/main" id="{0B0C7E0B-9C1F-4E8D-AAD5-93A3CDA34904}"/>
                  </a:ext>
                </a:extLst>
              </p:cNvPr>
              <p:cNvSpPr>
                <a:spLocks/>
              </p:cNvSpPr>
              <p:nvPr/>
            </p:nvSpPr>
            <p:spPr bwMode="auto">
              <a:xfrm>
                <a:off x="5229" y="4050"/>
                <a:ext cx="44" cy="39"/>
              </a:xfrm>
              <a:custGeom>
                <a:avLst/>
                <a:gdLst>
                  <a:gd name="T0" fmla="*/ 8 w 9"/>
                  <a:gd name="T1" fmla="*/ 4 h 8"/>
                  <a:gd name="T2" fmla="*/ 4 w 9"/>
                  <a:gd name="T3" fmla="*/ 7 h 8"/>
                  <a:gd name="T4" fmla="*/ 2 w 9"/>
                  <a:gd name="T5" fmla="*/ 0 h 8"/>
                  <a:gd name="T6" fmla="*/ 3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7" y="8"/>
                      <a:pt x="4" y="7"/>
                    </a:cubicBezTo>
                    <a:cubicBezTo>
                      <a:pt x="1" y="5"/>
                      <a:pt x="0" y="1"/>
                      <a:pt x="2" y="0"/>
                    </a:cubicBezTo>
                    <a:cubicBezTo>
                      <a:pt x="3" y="0"/>
                      <a:pt x="3"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0" name="Freeform 1607">
                <a:extLst>
                  <a:ext uri="{FF2B5EF4-FFF2-40B4-BE49-F238E27FC236}">
                    <a16:creationId xmlns:a16="http://schemas.microsoft.com/office/drawing/2014/main" id="{22194FE1-04F6-452F-910A-B14FEA8FAA7C}"/>
                  </a:ext>
                </a:extLst>
              </p:cNvPr>
              <p:cNvSpPr>
                <a:spLocks/>
              </p:cNvSpPr>
              <p:nvPr/>
            </p:nvSpPr>
            <p:spPr bwMode="auto">
              <a:xfrm>
                <a:off x="5258" y="4012"/>
                <a:ext cx="44" cy="43"/>
              </a:xfrm>
              <a:custGeom>
                <a:avLst/>
                <a:gdLst>
                  <a:gd name="T0" fmla="*/ 9 w 9"/>
                  <a:gd name="T1" fmla="*/ 4 h 9"/>
                  <a:gd name="T2" fmla="*/ 4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7"/>
                    </a:cubicBezTo>
                    <a:cubicBezTo>
                      <a:pt x="1" y="5"/>
                      <a:pt x="0" y="0"/>
                      <a:pt x="3" y="0"/>
                    </a:cubicBezTo>
                    <a:cubicBezTo>
                      <a:pt x="4" y="0"/>
                      <a:pt x="4" y="0"/>
                      <a:pt x="4" y="0"/>
                    </a:cubicBezTo>
                    <a:cubicBezTo>
                      <a:pt x="7"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1" name="Freeform 1608">
                <a:extLst>
                  <a:ext uri="{FF2B5EF4-FFF2-40B4-BE49-F238E27FC236}">
                    <a16:creationId xmlns:a16="http://schemas.microsoft.com/office/drawing/2014/main" id="{C328B430-E2BE-4A3F-9F10-6DE433C12AE6}"/>
                  </a:ext>
                </a:extLst>
              </p:cNvPr>
              <p:cNvSpPr>
                <a:spLocks/>
              </p:cNvSpPr>
              <p:nvPr/>
            </p:nvSpPr>
            <p:spPr bwMode="auto">
              <a:xfrm>
                <a:off x="5229" y="3949"/>
                <a:ext cx="49" cy="43"/>
              </a:xfrm>
              <a:custGeom>
                <a:avLst/>
                <a:gdLst>
                  <a:gd name="T0" fmla="*/ 9 w 10"/>
                  <a:gd name="T1" fmla="*/ 4 h 9"/>
                  <a:gd name="T2" fmla="*/ 4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7" y="9"/>
                      <a:pt x="4"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2" name="Freeform 1609">
                <a:extLst>
                  <a:ext uri="{FF2B5EF4-FFF2-40B4-BE49-F238E27FC236}">
                    <a16:creationId xmlns:a16="http://schemas.microsoft.com/office/drawing/2014/main" id="{8BF4428C-85AC-40BF-9E4F-60A77E33BDED}"/>
                  </a:ext>
                </a:extLst>
              </p:cNvPr>
              <p:cNvSpPr>
                <a:spLocks/>
              </p:cNvSpPr>
              <p:nvPr/>
            </p:nvSpPr>
            <p:spPr bwMode="auto">
              <a:xfrm>
                <a:off x="5220" y="3881"/>
                <a:ext cx="43" cy="49"/>
              </a:xfrm>
              <a:custGeom>
                <a:avLst/>
                <a:gdLst>
                  <a:gd name="T0" fmla="*/ 9 w 9"/>
                  <a:gd name="T1" fmla="*/ 4 h 10"/>
                  <a:gd name="T2" fmla="*/ 3 w 9"/>
                  <a:gd name="T3" fmla="*/ 8 h 10"/>
                  <a:gd name="T4" fmla="*/ 3 w 9"/>
                  <a:gd name="T5" fmla="*/ 0 h 10"/>
                  <a:gd name="T6" fmla="*/ 4 w 9"/>
                  <a:gd name="T7" fmla="*/ 0 h 10"/>
                  <a:gd name="T8" fmla="*/ 9 w 9"/>
                  <a:gd name="T9" fmla="*/ 4 h 10"/>
                </a:gdLst>
                <a:ahLst/>
                <a:cxnLst>
                  <a:cxn ang="0">
                    <a:pos x="T0" y="T1"/>
                  </a:cxn>
                  <a:cxn ang="0">
                    <a:pos x="T2" y="T3"/>
                  </a:cxn>
                  <a:cxn ang="0">
                    <a:pos x="T4" y="T5"/>
                  </a:cxn>
                  <a:cxn ang="0">
                    <a:pos x="T6" y="T7"/>
                  </a:cxn>
                  <a:cxn ang="0">
                    <a:pos x="T8" y="T9"/>
                  </a:cxn>
                </a:cxnLst>
                <a:rect l="0" t="0" r="r" b="b"/>
                <a:pathLst>
                  <a:path w="9" h="10">
                    <a:moveTo>
                      <a:pt x="9" y="4"/>
                    </a:moveTo>
                    <a:cubicBezTo>
                      <a:pt x="9" y="8"/>
                      <a:pt x="6" y="10"/>
                      <a:pt x="3" y="8"/>
                    </a:cubicBezTo>
                    <a:cubicBezTo>
                      <a:pt x="0" y="5"/>
                      <a:pt x="0" y="0"/>
                      <a:pt x="3" y="0"/>
                    </a:cubicBezTo>
                    <a:cubicBezTo>
                      <a:pt x="3"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3" name="Freeform 1610">
                <a:extLst>
                  <a:ext uri="{FF2B5EF4-FFF2-40B4-BE49-F238E27FC236}">
                    <a16:creationId xmlns:a16="http://schemas.microsoft.com/office/drawing/2014/main" id="{D2CC96DD-0E2E-4CF1-A721-153DB3CBDE4C}"/>
                  </a:ext>
                </a:extLst>
              </p:cNvPr>
              <p:cNvSpPr>
                <a:spLocks/>
              </p:cNvSpPr>
              <p:nvPr/>
            </p:nvSpPr>
            <p:spPr bwMode="auto">
              <a:xfrm>
                <a:off x="5297" y="3978"/>
                <a:ext cx="43" cy="43"/>
              </a:xfrm>
              <a:custGeom>
                <a:avLst/>
                <a:gdLst>
                  <a:gd name="T0" fmla="*/ 9 w 9"/>
                  <a:gd name="T1" fmla="*/ 4 h 9"/>
                  <a:gd name="T2" fmla="*/ 4 w 9"/>
                  <a:gd name="T3" fmla="*/ 7 h 9"/>
                  <a:gd name="T4" fmla="*/ 4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4" y="7"/>
                    </a:cubicBezTo>
                    <a:cubicBezTo>
                      <a:pt x="0" y="5"/>
                      <a:pt x="1"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4" name="Freeform 1611">
                <a:extLst>
                  <a:ext uri="{FF2B5EF4-FFF2-40B4-BE49-F238E27FC236}">
                    <a16:creationId xmlns:a16="http://schemas.microsoft.com/office/drawing/2014/main" id="{E1635008-3DB1-4BE4-94A1-9B26AC685149}"/>
                  </a:ext>
                </a:extLst>
              </p:cNvPr>
              <p:cNvSpPr>
                <a:spLocks/>
              </p:cNvSpPr>
              <p:nvPr/>
            </p:nvSpPr>
            <p:spPr bwMode="auto">
              <a:xfrm>
                <a:off x="5273" y="3915"/>
                <a:ext cx="48" cy="44"/>
              </a:xfrm>
              <a:custGeom>
                <a:avLst/>
                <a:gdLst>
                  <a:gd name="T0" fmla="*/ 9 w 10"/>
                  <a:gd name="T1" fmla="*/ 4 h 9"/>
                  <a:gd name="T2" fmla="*/ 3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6" y="9"/>
                      <a:pt x="3"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5" name="Freeform 1612">
                <a:extLst>
                  <a:ext uri="{FF2B5EF4-FFF2-40B4-BE49-F238E27FC236}">
                    <a16:creationId xmlns:a16="http://schemas.microsoft.com/office/drawing/2014/main" id="{BCE6CFEA-2636-48A1-BD82-7B3AB798363C}"/>
                  </a:ext>
                </a:extLst>
              </p:cNvPr>
              <p:cNvSpPr>
                <a:spLocks/>
              </p:cNvSpPr>
              <p:nvPr/>
            </p:nvSpPr>
            <p:spPr bwMode="auto">
              <a:xfrm>
                <a:off x="5321" y="4041"/>
                <a:ext cx="43" cy="38"/>
              </a:xfrm>
              <a:custGeom>
                <a:avLst/>
                <a:gdLst>
                  <a:gd name="T0" fmla="*/ 8 w 9"/>
                  <a:gd name="T1" fmla="*/ 4 h 8"/>
                  <a:gd name="T2" fmla="*/ 3 w 9"/>
                  <a:gd name="T3" fmla="*/ 7 h 8"/>
                  <a:gd name="T4" fmla="*/ 4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7"/>
                    </a:cubicBezTo>
                    <a:cubicBezTo>
                      <a:pt x="0" y="4"/>
                      <a:pt x="0"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6" name="Freeform 1613">
                <a:extLst>
                  <a:ext uri="{FF2B5EF4-FFF2-40B4-BE49-F238E27FC236}">
                    <a16:creationId xmlns:a16="http://schemas.microsoft.com/office/drawing/2014/main" id="{5D98F352-02E3-4490-92C3-0228F3371DB6}"/>
                  </a:ext>
                </a:extLst>
              </p:cNvPr>
              <p:cNvSpPr>
                <a:spLocks/>
              </p:cNvSpPr>
              <p:nvPr/>
            </p:nvSpPr>
            <p:spPr bwMode="auto">
              <a:xfrm>
                <a:off x="5393" y="4113"/>
                <a:ext cx="39" cy="43"/>
              </a:xfrm>
              <a:custGeom>
                <a:avLst/>
                <a:gdLst>
                  <a:gd name="T0" fmla="*/ 8 w 8"/>
                  <a:gd name="T1" fmla="*/ 4 h 9"/>
                  <a:gd name="T2" fmla="*/ 3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7"/>
                      <a:pt x="5" y="9"/>
                      <a:pt x="3" y="7"/>
                    </a:cubicBezTo>
                    <a:cubicBezTo>
                      <a:pt x="0" y="5"/>
                      <a:pt x="0" y="1"/>
                      <a:pt x="4" y="0"/>
                    </a:cubicBezTo>
                    <a:cubicBezTo>
                      <a:pt x="6" y="0"/>
                      <a:pt x="7"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7" name="Freeform 1614">
                <a:extLst>
                  <a:ext uri="{FF2B5EF4-FFF2-40B4-BE49-F238E27FC236}">
                    <a16:creationId xmlns:a16="http://schemas.microsoft.com/office/drawing/2014/main" id="{DC3ABE9E-31BB-4DC2-9E8C-96CCB4276145}"/>
                  </a:ext>
                </a:extLst>
              </p:cNvPr>
              <p:cNvSpPr>
                <a:spLocks/>
              </p:cNvSpPr>
              <p:nvPr/>
            </p:nvSpPr>
            <p:spPr bwMode="auto">
              <a:xfrm>
                <a:off x="5432" y="4079"/>
                <a:ext cx="38"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2" y="6"/>
                    </a:cubicBezTo>
                    <a:cubicBezTo>
                      <a:pt x="0" y="4"/>
                      <a:pt x="0" y="0"/>
                      <a:pt x="4" y="0"/>
                    </a:cubicBezTo>
                    <a:cubicBezTo>
                      <a:pt x="6"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8" name="Freeform 1615">
                <a:extLst>
                  <a:ext uri="{FF2B5EF4-FFF2-40B4-BE49-F238E27FC236}">
                    <a16:creationId xmlns:a16="http://schemas.microsoft.com/office/drawing/2014/main" id="{D31C24A3-457F-46A3-BE7B-17D1665E40D4}"/>
                  </a:ext>
                </a:extLst>
              </p:cNvPr>
              <p:cNvSpPr>
                <a:spLocks/>
              </p:cNvSpPr>
              <p:nvPr/>
            </p:nvSpPr>
            <p:spPr bwMode="auto">
              <a:xfrm>
                <a:off x="5417" y="4016"/>
                <a:ext cx="39" cy="44"/>
              </a:xfrm>
              <a:custGeom>
                <a:avLst/>
                <a:gdLst>
                  <a:gd name="T0" fmla="*/ 8 w 8"/>
                  <a:gd name="T1" fmla="*/ 4 h 9"/>
                  <a:gd name="T2" fmla="*/ 2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4" y="9"/>
                      <a:pt x="2" y="7"/>
                    </a:cubicBezTo>
                    <a:cubicBezTo>
                      <a:pt x="0" y="5"/>
                      <a:pt x="0"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49" name="Freeform 1616">
                <a:extLst>
                  <a:ext uri="{FF2B5EF4-FFF2-40B4-BE49-F238E27FC236}">
                    <a16:creationId xmlns:a16="http://schemas.microsoft.com/office/drawing/2014/main" id="{0C43BAED-A195-41D6-B8A6-890DE358A7D7}"/>
                  </a:ext>
                </a:extLst>
              </p:cNvPr>
              <p:cNvSpPr>
                <a:spLocks/>
              </p:cNvSpPr>
              <p:nvPr/>
            </p:nvSpPr>
            <p:spPr bwMode="auto">
              <a:xfrm>
                <a:off x="5359" y="3997"/>
                <a:ext cx="39" cy="44"/>
              </a:xfrm>
              <a:custGeom>
                <a:avLst/>
                <a:gdLst>
                  <a:gd name="T0" fmla="*/ 8 w 8"/>
                  <a:gd name="T1" fmla="*/ 4 h 9"/>
                  <a:gd name="T2" fmla="*/ 2 w 8"/>
                  <a:gd name="T3" fmla="*/ 7 h 9"/>
                  <a:gd name="T4" fmla="*/ 3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5" y="9"/>
                      <a:pt x="2" y="7"/>
                    </a:cubicBezTo>
                    <a:cubicBezTo>
                      <a:pt x="0" y="5"/>
                      <a:pt x="0"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0" name="Freeform 1617">
                <a:extLst>
                  <a:ext uri="{FF2B5EF4-FFF2-40B4-BE49-F238E27FC236}">
                    <a16:creationId xmlns:a16="http://schemas.microsoft.com/office/drawing/2014/main" id="{68C3A21E-DDEB-496B-A62A-58EC1EFA1685}"/>
                  </a:ext>
                </a:extLst>
              </p:cNvPr>
              <p:cNvSpPr>
                <a:spLocks/>
              </p:cNvSpPr>
              <p:nvPr/>
            </p:nvSpPr>
            <p:spPr bwMode="auto">
              <a:xfrm>
                <a:off x="5456" y="3973"/>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4" y="9"/>
                      <a:pt x="2" y="7"/>
                    </a:cubicBezTo>
                    <a:cubicBezTo>
                      <a:pt x="0" y="4"/>
                      <a:pt x="1"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1" name="Freeform 1618">
                <a:extLst>
                  <a:ext uri="{FF2B5EF4-FFF2-40B4-BE49-F238E27FC236}">
                    <a16:creationId xmlns:a16="http://schemas.microsoft.com/office/drawing/2014/main" id="{8B594C27-C33A-4074-9083-0BCC8DE5C7CB}"/>
                  </a:ext>
                </a:extLst>
              </p:cNvPr>
              <p:cNvSpPr>
                <a:spLocks/>
              </p:cNvSpPr>
              <p:nvPr/>
            </p:nvSpPr>
            <p:spPr bwMode="auto">
              <a:xfrm>
                <a:off x="5509" y="3954"/>
                <a:ext cx="43"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8"/>
                      <a:pt x="5" y="10"/>
                      <a:pt x="2" y="7"/>
                    </a:cubicBezTo>
                    <a:cubicBezTo>
                      <a:pt x="0" y="4"/>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2" name="Freeform 1619">
                <a:extLst>
                  <a:ext uri="{FF2B5EF4-FFF2-40B4-BE49-F238E27FC236}">
                    <a16:creationId xmlns:a16="http://schemas.microsoft.com/office/drawing/2014/main" id="{B861F0A4-9D23-4B53-8B44-D4F178F945BF}"/>
                  </a:ext>
                </a:extLst>
              </p:cNvPr>
              <p:cNvSpPr>
                <a:spLocks/>
              </p:cNvSpPr>
              <p:nvPr/>
            </p:nvSpPr>
            <p:spPr bwMode="auto">
              <a:xfrm>
                <a:off x="5552" y="3901"/>
                <a:ext cx="48" cy="53"/>
              </a:xfrm>
              <a:custGeom>
                <a:avLst/>
                <a:gdLst>
                  <a:gd name="T0" fmla="*/ 9 w 10"/>
                  <a:gd name="T1" fmla="*/ 5 h 11"/>
                  <a:gd name="T2" fmla="*/ 2 w 10"/>
                  <a:gd name="T3" fmla="*/ 8 h 11"/>
                  <a:gd name="T4" fmla="*/ 5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9" y="9"/>
                      <a:pt x="5" y="11"/>
                      <a:pt x="2" y="8"/>
                    </a:cubicBezTo>
                    <a:cubicBezTo>
                      <a:pt x="0" y="5"/>
                      <a:pt x="2" y="1"/>
                      <a:pt x="5" y="0"/>
                    </a:cubicBezTo>
                    <a:cubicBezTo>
                      <a:pt x="9" y="1"/>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3" name="Freeform 1620">
                <a:extLst>
                  <a:ext uri="{FF2B5EF4-FFF2-40B4-BE49-F238E27FC236}">
                    <a16:creationId xmlns:a16="http://schemas.microsoft.com/office/drawing/2014/main" id="{0E8A0AEA-D29E-4EE9-976E-D8FCBC2AA0CE}"/>
                  </a:ext>
                </a:extLst>
              </p:cNvPr>
              <p:cNvSpPr>
                <a:spLocks/>
              </p:cNvSpPr>
              <p:nvPr/>
            </p:nvSpPr>
            <p:spPr bwMode="auto">
              <a:xfrm>
                <a:off x="5494" y="3891"/>
                <a:ext cx="44"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9"/>
                      <a:pt x="4" y="10"/>
                      <a:pt x="2" y="7"/>
                    </a:cubicBezTo>
                    <a:cubicBezTo>
                      <a:pt x="0" y="5"/>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4" name="Freeform 1621">
                <a:extLst>
                  <a:ext uri="{FF2B5EF4-FFF2-40B4-BE49-F238E27FC236}">
                    <a16:creationId xmlns:a16="http://schemas.microsoft.com/office/drawing/2014/main" id="{AD8C0AE5-CAD9-48C4-A6E6-2364DFB99313}"/>
                  </a:ext>
                </a:extLst>
              </p:cNvPr>
              <p:cNvSpPr>
                <a:spLocks/>
              </p:cNvSpPr>
              <p:nvPr/>
            </p:nvSpPr>
            <p:spPr bwMode="auto">
              <a:xfrm>
                <a:off x="5432" y="3901"/>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3" y="8"/>
                    </a:cubicBezTo>
                    <a:cubicBezTo>
                      <a:pt x="0" y="5"/>
                      <a:pt x="1" y="1"/>
                      <a:pt x="5" y="0"/>
                    </a:cubicBezTo>
                    <a:cubicBezTo>
                      <a:pt x="8"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5" name="Freeform 1622">
                <a:extLst>
                  <a:ext uri="{FF2B5EF4-FFF2-40B4-BE49-F238E27FC236}">
                    <a16:creationId xmlns:a16="http://schemas.microsoft.com/office/drawing/2014/main" id="{2895AAF9-A25C-4242-B29F-0D62B6C38C13}"/>
                  </a:ext>
                </a:extLst>
              </p:cNvPr>
              <p:cNvSpPr>
                <a:spLocks/>
              </p:cNvSpPr>
              <p:nvPr/>
            </p:nvSpPr>
            <p:spPr bwMode="auto">
              <a:xfrm>
                <a:off x="5335" y="3934"/>
                <a:ext cx="44" cy="44"/>
              </a:xfrm>
              <a:custGeom>
                <a:avLst/>
                <a:gdLst>
                  <a:gd name="T0" fmla="*/ 9 w 9"/>
                  <a:gd name="T1" fmla="*/ 4 h 9"/>
                  <a:gd name="T2" fmla="*/ 3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6" y="9"/>
                      <a:pt x="3" y="7"/>
                    </a:cubicBezTo>
                    <a:cubicBezTo>
                      <a:pt x="0" y="5"/>
                      <a:pt x="1" y="0"/>
                      <a:pt x="4"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6" name="Freeform 1623">
                <a:extLst>
                  <a:ext uri="{FF2B5EF4-FFF2-40B4-BE49-F238E27FC236}">
                    <a16:creationId xmlns:a16="http://schemas.microsoft.com/office/drawing/2014/main" id="{6F5C5B0B-92A8-4F3B-AA12-FF86DECB3B6E}"/>
                  </a:ext>
                </a:extLst>
              </p:cNvPr>
              <p:cNvSpPr>
                <a:spLocks/>
              </p:cNvSpPr>
              <p:nvPr/>
            </p:nvSpPr>
            <p:spPr bwMode="auto">
              <a:xfrm>
                <a:off x="5398" y="3954"/>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7"/>
                    </a:cubicBezTo>
                    <a:cubicBezTo>
                      <a:pt x="0" y="5"/>
                      <a:pt x="0"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7" name="Freeform 1624">
                <a:extLst>
                  <a:ext uri="{FF2B5EF4-FFF2-40B4-BE49-F238E27FC236}">
                    <a16:creationId xmlns:a16="http://schemas.microsoft.com/office/drawing/2014/main" id="{304C8EC9-CFCF-4C58-BFC1-DE3154E736D2}"/>
                  </a:ext>
                </a:extLst>
              </p:cNvPr>
              <p:cNvSpPr>
                <a:spLocks/>
              </p:cNvSpPr>
              <p:nvPr/>
            </p:nvSpPr>
            <p:spPr bwMode="auto">
              <a:xfrm>
                <a:off x="5379" y="4060"/>
                <a:ext cx="38" cy="38"/>
              </a:xfrm>
              <a:custGeom>
                <a:avLst/>
                <a:gdLst>
                  <a:gd name="T0" fmla="*/ 8 w 8"/>
                  <a:gd name="T1" fmla="*/ 4 h 8"/>
                  <a:gd name="T2" fmla="*/ 3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3" y="6"/>
                    </a:cubicBezTo>
                    <a:cubicBezTo>
                      <a:pt x="0" y="4"/>
                      <a:pt x="0"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8" name="Freeform 1625">
                <a:extLst>
                  <a:ext uri="{FF2B5EF4-FFF2-40B4-BE49-F238E27FC236}">
                    <a16:creationId xmlns:a16="http://schemas.microsoft.com/office/drawing/2014/main" id="{F580A253-0CF8-42B4-BB71-DCBF672D90EA}"/>
                  </a:ext>
                </a:extLst>
              </p:cNvPr>
              <p:cNvSpPr>
                <a:spLocks/>
              </p:cNvSpPr>
              <p:nvPr/>
            </p:nvSpPr>
            <p:spPr bwMode="auto">
              <a:xfrm>
                <a:off x="5552" y="3833"/>
                <a:ext cx="48" cy="48"/>
              </a:xfrm>
              <a:custGeom>
                <a:avLst/>
                <a:gdLst>
                  <a:gd name="T0" fmla="*/ 10 w 10"/>
                  <a:gd name="T1" fmla="*/ 5 h 10"/>
                  <a:gd name="T2" fmla="*/ 2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5" y="10"/>
                      <a:pt x="2" y="7"/>
                    </a:cubicBezTo>
                    <a:cubicBezTo>
                      <a:pt x="0" y="4"/>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59" name="Freeform 1626">
                <a:extLst>
                  <a:ext uri="{FF2B5EF4-FFF2-40B4-BE49-F238E27FC236}">
                    <a16:creationId xmlns:a16="http://schemas.microsoft.com/office/drawing/2014/main" id="{EC974539-151A-4D03-BCCD-6F26BEAC65A9}"/>
                  </a:ext>
                </a:extLst>
              </p:cNvPr>
              <p:cNvSpPr>
                <a:spLocks/>
              </p:cNvSpPr>
              <p:nvPr/>
            </p:nvSpPr>
            <p:spPr bwMode="auto">
              <a:xfrm>
                <a:off x="5480" y="3819"/>
                <a:ext cx="48" cy="53"/>
              </a:xfrm>
              <a:custGeom>
                <a:avLst/>
                <a:gdLst>
                  <a:gd name="T0" fmla="*/ 10 w 10"/>
                  <a:gd name="T1" fmla="*/ 5 h 11"/>
                  <a:gd name="T2" fmla="*/ 2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2" y="8"/>
                    </a:cubicBezTo>
                    <a:cubicBezTo>
                      <a:pt x="0" y="5"/>
                      <a:pt x="1" y="1"/>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0" name="Freeform 1627">
                <a:extLst>
                  <a:ext uri="{FF2B5EF4-FFF2-40B4-BE49-F238E27FC236}">
                    <a16:creationId xmlns:a16="http://schemas.microsoft.com/office/drawing/2014/main" id="{5065AE21-674E-40CB-ACD2-105A6B06E0CE}"/>
                  </a:ext>
                </a:extLst>
              </p:cNvPr>
              <p:cNvSpPr>
                <a:spLocks/>
              </p:cNvSpPr>
              <p:nvPr/>
            </p:nvSpPr>
            <p:spPr bwMode="auto">
              <a:xfrm>
                <a:off x="5417" y="3833"/>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6" y="11"/>
                      <a:pt x="3"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1" name="Freeform 1628">
                <a:extLst>
                  <a:ext uri="{FF2B5EF4-FFF2-40B4-BE49-F238E27FC236}">
                    <a16:creationId xmlns:a16="http://schemas.microsoft.com/office/drawing/2014/main" id="{9C220302-6E68-417A-888F-1A1B4BF5D435}"/>
                  </a:ext>
                </a:extLst>
              </p:cNvPr>
              <p:cNvSpPr>
                <a:spLocks/>
              </p:cNvSpPr>
              <p:nvPr/>
            </p:nvSpPr>
            <p:spPr bwMode="auto">
              <a:xfrm>
                <a:off x="5374" y="3881"/>
                <a:ext cx="48" cy="49"/>
              </a:xfrm>
              <a:custGeom>
                <a:avLst/>
                <a:gdLst>
                  <a:gd name="T0" fmla="*/ 10 w 10"/>
                  <a:gd name="T1" fmla="*/ 4 h 10"/>
                  <a:gd name="T2" fmla="*/ 3 w 10"/>
                  <a:gd name="T3" fmla="*/ 7 h 10"/>
                  <a:gd name="T4" fmla="*/ 5 w 10"/>
                  <a:gd name="T5" fmla="*/ 0 h 10"/>
                  <a:gd name="T6" fmla="*/ 10 w 10"/>
                  <a:gd name="T7" fmla="*/ 4 h 10"/>
                </a:gdLst>
                <a:ahLst/>
                <a:cxnLst>
                  <a:cxn ang="0">
                    <a:pos x="T0" y="T1"/>
                  </a:cxn>
                  <a:cxn ang="0">
                    <a:pos x="T2" y="T3"/>
                  </a:cxn>
                  <a:cxn ang="0">
                    <a:pos x="T4" y="T5"/>
                  </a:cxn>
                  <a:cxn ang="0">
                    <a:pos x="T6" y="T7"/>
                  </a:cxn>
                </a:cxnLst>
                <a:rect l="0" t="0" r="r" b="b"/>
                <a:pathLst>
                  <a:path w="10" h="10">
                    <a:moveTo>
                      <a:pt x="10" y="4"/>
                    </a:moveTo>
                    <a:cubicBezTo>
                      <a:pt x="10" y="8"/>
                      <a:pt x="6" y="10"/>
                      <a:pt x="3" y="7"/>
                    </a:cubicBezTo>
                    <a:cubicBezTo>
                      <a:pt x="0" y="5"/>
                      <a:pt x="1"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2" name="Freeform 1629">
                <a:extLst>
                  <a:ext uri="{FF2B5EF4-FFF2-40B4-BE49-F238E27FC236}">
                    <a16:creationId xmlns:a16="http://schemas.microsoft.com/office/drawing/2014/main" id="{FE9D812C-90E5-4AE8-9E21-964908FA6CA9}"/>
                  </a:ext>
                </a:extLst>
              </p:cNvPr>
              <p:cNvSpPr>
                <a:spLocks/>
              </p:cNvSpPr>
              <p:nvPr/>
            </p:nvSpPr>
            <p:spPr bwMode="auto">
              <a:xfrm>
                <a:off x="5350" y="3814"/>
                <a:ext cx="48" cy="48"/>
              </a:xfrm>
              <a:custGeom>
                <a:avLst/>
                <a:gdLst>
                  <a:gd name="T0" fmla="*/ 10 w 10"/>
                  <a:gd name="T1" fmla="*/ 5 h 10"/>
                  <a:gd name="T2" fmla="*/ 3 w 10"/>
                  <a:gd name="T3" fmla="*/ 8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6"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3" name="Freeform 1630">
                <a:extLst>
                  <a:ext uri="{FF2B5EF4-FFF2-40B4-BE49-F238E27FC236}">
                    <a16:creationId xmlns:a16="http://schemas.microsoft.com/office/drawing/2014/main" id="{BF1F9AAB-8089-4BFA-B93E-747F00139A86}"/>
                  </a:ext>
                </a:extLst>
              </p:cNvPr>
              <p:cNvSpPr>
                <a:spLocks/>
              </p:cNvSpPr>
              <p:nvPr/>
            </p:nvSpPr>
            <p:spPr bwMode="auto">
              <a:xfrm>
                <a:off x="5249" y="3833"/>
                <a:ext cx="48" cy="48"/>
              </a:xfrm>
              <a:custGeom>
                <a:avLst/>
                <a:gdLst>
                  <a:gd name="T0" fmla="*/ 9 w 10"/>
                  <a:gd name="T1" fmla="*/ 5 h 10"/>
                  <a:gd name="T2" fmla="*/ 3 w 10"/>
                  <a:gd name="T3" fmla="*/ 8 h 10"/>
                  <a:gd name="T4" fmla="*/ 4 w 10"/>
                  <a:gd name="T5" fmla="*/ 0 h 10"/>
                  <a:gd name="T6" fmla="*/ 4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10" y="8"/>
                      <a:pt x="6" y="10"/>
                      <a:pt x="3" y="8"/>
                    </a:cubicBezTo>
                    <a:cubicBezTo>
                      <a:pt x="0" y="5"/>
                      <a:pt x="0" y="0"/>
                      <a:pt x="4" y="0"/>
                    </a:cubicBezTo>
                    <a:cubicBezTo>
                      <a:pt x="4" y="0"/>
                      <a:pt x="4" y="0"/>
                      <a:pt x="4" y="0"/>
                    </a:cubicBezTo>
                    <a:cubicBezTo>
                      <a:pt x="7"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4" name="Freeform 1631">
                <a:extLst>
                  <a:ext uri="{FF2B5EF4-FFF2-40B4-BE49-F238E27FC236}">
                    <a16:creationId xmlns:a16="http://schemas.microsoft.com/office/drawing/2014/main" id="{D03F060B-4317-4981-A86F-94188284D0A6}"/>
                  </a:ext>
                </a:extLst>
              </p:cNvPr>
              <p:cNvSpPr>
                <a:spLocks/>
              </p:cNvSpPr>
              <p:nvPr/>
            </p:nvSpPr>
            <p:spPr bwMode="auto">
              <a:xfrm>
                <a:off x="5210" y="3766"/>
                <a:ext cx="53" cy="48"/>
              </a:xfrm>
              <a:custGeom>
                <a:avLst/>
                <a:gdLst>
                  <a:gd name="T0" fmla="*/ 10 w 11"/>
                  <a:gd name="T1" fmla="*/ 5 h 10"/>
                  <a:gd name="T2" fmla="*/ 3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5" name="Freeform 1632">
                <a:extLst>
                  <a:ext uri="{FF2B5EF4-FFF2-40B4-BE49-F238E27FC236}">
                    <a16:creationId xmlns:a16="http://schemas.microsoft.com/office/drawing/2014/main" id="{8D006422-AFE2-4510-B822-A42063807E9A}"/>
                  </a:ext>
                </a:extLst>
              </p:cNvPr>
              <p:cNvSpPr>
                <a:spLocks/>
              </p:cNvSpPr>
              <p:nvPr/>
            </p:nvSpPr>
            <p:spPr bwMode="auto">
              <a:xfrm>
                <a:off x="5282" y="3790"/>
                <a:ext cx="53" cy="48"/>
              </a:xfrm>
              <a:custGeom>
                <a:avLst/>
                <a:gdLst>
                  <a:gd name="T0" fmla="*/ 10 w 11"/>
                  <a:gd name="T1" fmla="*/ 5 h 10"/>
                  <a:gd name="T2" fmla="*/ 4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4"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6" name="Freeform 1633">
                <a:extLst>
                  <a:ext uri="{FF2B5EF4-FFF2-40B4-BE49-F238E27FC236}">
                    <a16:creationId xmlns:a16="http://schemas.microsoft.com/office/drawing/2014/main" id="{E9760565-92AE-49A7-8C73-50B043DDD99C}"/>
                  </a:ext>
                </a:extLst>
              </p:cNvPr>
              <p:cNvSpPr>
                <a:spLocks/>
              </p:cNvSpPr>
              <p:nvPr/>
            </p:nvSpPr>
            <p:spPr bwMode="auto">
              <a:xfrm>
                <a:off x="5263" y="3718"/>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7"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7" name="Freeform 1634">
                <a:extLst>
                  <a:ext uri="{FF2B5EF4-FFF2-40B4-BE49-F238E27FC236}">
                    <a16:creationId xmlns:a16="http://schemas.microsoft.com/office/drawing/2014/main" id="{01F58374-A3FC-48E9-B63A-75EFE17FEB98}"/>
                  </a:ext>
                </a:extLst>
              </p:cNvPr>
              <p:cNvSpPr>
                <a:spLocks/>
              </p:cNvSpPr>
              <p:nvPr/>
            </p:nvSpPr>
            <p:spPr bwMode="auto">
              <a:xfrm>
                <a:off x="5186" y="3689"/>
                <a:ext cx="53" cy="53"/>
              </a:xfrm>
              <a:custGeom>
                <a:avLst/>
                <a:gdLst>
                  <a:gd name="T0" fmla="*/ 11 w 11"/>
                  <a:gd name="T1" fmla="*/ 5 h 11"/>
                  <a:gd name="T2" fmla="*/ 4 w 11"/>
                  <a:gd name="T3" fmla="*/ 9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10"/>
                      <a:pt x="7" y="11"/>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8" name="Freeform 1635">
                <a:extLst>
                  <a:ext uri="{FF2B5EF4-FFF2-40B4-BE49-F238E27FC236}">
                    <a16:creationId xmlns:a16="http://schemas.microsoft.com/office/drawing/2014/main" id="{27D5AECD-3461-4D92-9B19-4CE61D2E2FBD}"/>
                  </a:ext>
                </a:extLst>
              </p:cNvPr>
              <p:cNvSpPr>
                <a:spLocks/>
              </p:cNvSpPr>
              <p:nvPr/>
            </p:nvSpPr>
            <p:spPr bwMode="auto">
              <a:xfrm>
                <a:off x="5143" y="3621"/>
                <a:ext cx="53" cy="58"/>
              </a:xfrm>
              <a:custGeom>
                <a:avLst/>
                <a:gdLst>
                  <a:gd name="T0" fmla="*/ 11 w 11"/>
                  <a:gd name="T1" fmla="*/ 6 h 12"/>
                  <a:gd name="T2" fmla="*/ 3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3" y="9"/>
                    </a:cubicBezTo>
                    <a:cubicBezTo>
                      <a:pt x="0" y="6"/>
                      <a:pt x="0" y="1"/>
                      <a:pt x="5" y="0"/>
                    </a:cubicBezTo>
                    <a:cubicBezTo>
                      <a:pt x="9"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69" name="Freeform 1636">
                <a:extLst>
                  <a:ext uri="{FF2B5EF4-FFF2-40B4-BE49-F238E27FC236}">
                    <a16:creationId xmlns:a16="http://schemas.microsoft.com/office/drawing/2014/main" id="{BBBBEA3B-B817-40F3-A9BF-1D277E05A57C}"/>
                  </a:ext>
                </a:extLst>
              </p:cNvPr>
              <p:cNvSpPr>
                <a:spLocks/>
              </p:cNvSpPr>
              <p:nvPr/>
            </p:nvSpPr>
            <p:spPr bwMode="auto">
              <a:xfrm>
                <a:off x="5229" y="3640"/>
                <a:ext cx="53" cy="58"/>
              </a:xfrm>
              <a:custGeom>
                <a:avLst/>
                <a:gdLst>
                  <a:gd name="T0" fmla="*/ 11 w 11"/>
                  <a:gd name="T1" fmla="*/ 6 h 12"/>
                  <a:gd name="T2" fmla="*/ 4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4" y="9"/>
                    </a:cubicBezTo>
                    <a:cubicBezTo>
                      <a:pt x="0" y="6"/>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0" name="Freeform 1637">
                <a:extLst>
                  <a:ext uri="{FF2B5EF4-FFF2-40B4-BE49-F238E27FC236}">
                    <a16:creationId xmlns:a16="http://schemas.microsoft.com/office/drawing/2014/main" id="{FCD19898-3729-4FCC-A281-70895E0EDA87}"/>
                  </a:ext>
                </a:extLst>
              </p:cNvPr>
              <p:cNvSpPr>
                <a:spLocks/>
              </p:cNvSpPr>
              <p:nvPr/>
            </p:nvSpPr>
            <p:spPr bwMode="auto">
              <a:xfrm>
                <a:off x="5249" y="3573"/>
                <a:ext cx="53" cy="58"/>
              </a:xfrm>
              <a:custGeom>
                <a:avLst/>
                <a:gdLst>
                  <a:gd name="T0" fmla="*/ 11 w 11"/>
                  <a:gd name="T1" fmla="*/ 5 h 12"/>
                  <a:gd name="T2" fmla="*/ 4 w 11"/>
                  <a:gd name="T3" fmla="*/ 9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4" y="9"/>
                    </a:cubicBezTo>
                    <a:cubicBezTo>
                      <a:pt x="0" y="6"/>
                      <a:pt x="1"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1" name="Freeform 1638">
                <a:extLst>
                  <a:ext uri="{FF2B5EF4-FFF2-40B4-BE49-F238E27FC236}">
                    <a16:creationId xmlns:a16="http://schemas.microsoft.com/office/drawing/2014/main" id="{F5F62C10-EDC1-4D0B-B3FD-EDEE6606AC7B}"/>
                  </a:ext>
                </a:extLst>
              </p:cNvPr>
              <p:cNvSpPr>
                <a:spLocks/>
              </p:cNvSpPr>
              <p:nvPr/>
            </p:nvSpPr>
            <p:spPr bwMode="auto">
              <a:xfrm>
                <a:off x="5176" y="3563"/>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2" name="Freeform 1639">
                <a:extLst>
                  <a:ext uri="{FF2B5EF4-FFF2-40B4-BE49-F238E27FC236}">
                    <a16:creationId xmlns:a16="http://schemas.microsoft.com/office/drawing/2014/main" id="{8E301692-C193-4AD9-8D80-47B5E12242F1}"/>
                  </a:ext>
                </a:extLst>
              </p:cNvPr>
              <p:cNvSpPr>
                <a:spLocks/>
              </p:cNvSpPr>
              <p:nvPr/>
            </p:nvSpPr>
            <p:spPr bwMode="auto">
              <a:xfrm>
                <a:off x="5210" y="3486"/>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3" name="Freeform 1640">
                <a:extLst>
                  <a:ext uri="{FF2B5EF4-FFF2-40B4-BE49-F238E27FC236}">
                    <a16:creationId xmlns:a16="http://schemas.microsoft.com/office/drawing/2014/main" id="{67522068-0CA0-4447-9131-6D70BBBA34D1}"/>
                  </a:ext>
                </a:extLst>
              </p:cNvPr>
              <p:cNvSpPr>
                <a:spLocks/>
              </p:cNvSpPr>
              <p:nvPr/>
            </p:nvSpPr>
            <p:spPr bwMode="auto">
              <a:xfrm>
                <a:off x="5109" y="3510"/>
                <a:ext cx="58" cy="58"/>
              </a:xfrm>
              <a:custGeom>
                <a:avLst/>
                <a:gdLst>
                  <a:gd name="T0" fmla="*/ 11 w 12"/>
                  <a:gd name="T1" fmla="*/ 5 h 12"/>
                  <a:gd name="T2" fmla="*/ 4 w 12"/>
                  <a:gd name="T3" fmla="*/ 9 h 12"/>
                  <a:gd name="T4" fmla="*/ 5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2" y="10"/>
                      <a:pt x="7" y="12"/>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4" name="Freeform 1641">
                <a:extLst>
                  <a:ext uri="{FF2B5EF4-FFF2-40B4-BE49-F238E27FC236}">
                    <a16:creationId xmlns:a16="http://schemas.microsoft.com/office/drawing/2014/main" id="{FC37D9DB-74FC-4855-814A-44CA83DEA791}"/>
                  </a:ext>
                </a:extLst>
              </p:cNvPr>
              <p:cNvSpPr>
                <a:spLocks/>
              </p:cNvSpPr>
              <p:nvPr/>
            </p:nvSpPr>
            <p:spPr bwMode="auto">
              <a:xfrm>
                <a:off x="5080" y="3568"/>
                <a:ext cx="58" cy="58"/>
              </a:xfrm>
              <a:custGeom>
                <a:avLst/>
                <a:gdLst>
                  <a:gd name="T0" fmla="*/ 12 w 12"/>
                  <a:gd name="T1" fmla="*/ 6 h 12"/>
                  <a:gd name="T2" fmla="*/ 4 w 12"/>
                  <a:gd name="T3" fmla="*/ 9 h 12"/>
                  <a:gd name="T4" fmla="*/ 6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7" y="12"/>
                      <a:pt x="4" y="9"/>
                    </a:cubicBezTo>
                    <a:cubicBezTo>
                      <a:pt x="0" y="6"/>
                      <a:pt x="1" y="1"/>
                      <a:pt x="6" y="0"/>
                    </a:cubicBezTo>
                    <a:cubicBezTo>
                      <a:pt x="9" y="0"/>
                      <a:pt x="11"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5" name="Freeform 1642">
                <a:extLst>
                  <a:ext uri="{FF2B5EF4-FFF2-40B4-BE49-F238E27FC236}">
                    <a16:creationId xmlns:a16="http://schemas.microsoft.com/office/drawing/2014/main" id="{84E2910F-77E3-40BA-9B39-FAF55AE8681F}"/>
                  </a:ext>
                </a:extLst>
              </p:cNvPr>
              <p:cNvSpPr>
                <a:spLocks/>
              </p:cNvSpPr>
              <p:nvPr/>
            </p:nvSpPr>
            <p:spPr bwMode="auto">
              <a:xfrm>
                <a:off x="5013" y="3525"/>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0" y="0"/>
                      <a:pt x="5" y="0"/>
                    </a:cubicBezTo>
                    <a:cubicBezTo>
                      <a:pt x="8"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6" name="Freeform 1643">
                <a:extLst>
                  <a:ext uri="{FF2B5EF4-FFF2-40B4-BE49-F238E27FC236}">
                    <a16:creationId xmlns:a16="http://schemas.microsoft.com/office/drawing/2014/main" id="{3268B402-6A75-4151-869C-3B59634DF093}"/>
                  </a:ext>
                </a:extLst>
              </p:cNvPr>
              <p:cNvSpPr>
                <a:spLocks/>
              </p:cNvSpPr>
              <p:nvPr/>
            </p:nvSpPr>
            <p:spPr bwMode="auto">
              <a:xfrm>
                <a:off x="5046" y="3462"/>
                <a:ext cx="58" cy="58"/>
              </a:xfrm>
              <a:custGeom>
                <a:avLst/>
                <a:gdLst>
                  <a:gd name="T0" fmla="*/ 11 w 12"/>
                  <a:gd name="T1" fmla="*/ 6 h 12"/>
                  <a:gd name="T2" fmla="*/ 3 w 12"/>
                  <a:gd name="T3" fmla="*/ 9 h 12"/>
                  <a:gd name="T4" fmla="*/ 5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2" y="10"/>
                      <a:pt x="7" y="12"/>
                      <a:pt x="3" y="9"/>
                    </a:cubicBezTo>
                    <a:cubicBezTo>
                      <a:pt x="0" y="6"/>
                      <a:pt x="0"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7" name="Freeform 1644">
                <a:extLst>
                  <a:ext uri="{FF2B5EF4-FFF2-40B4-BE49-F238E27FC236}">
                    <a16:creationId xmlns:a16="http://schemas.microsoft.com/office/drawing/2014/main" id="{0374965E-6FBA-4A42-9E33-200AED1EEE08}"/>
                  </a:ext>
                </a:extLst>
              </p:cNvPr>
              <p:cNvSpPr>
                <a:spLocks/>
              </p:cNvSpPr>
              <p:nvPr/>
            </p:nvSpPr>
            <p:spPr bwMode="auto">
              <a:xfrm>
                <a:off x="4964" y="3452"/>
                <a:ext cx="53" cy="63"/>
              </a:xfrm>
              <a:custGeom>
                <a:avLst/>
                <a:gdLst>
                  <a:gd name="T0" fmla="*/ 11 w 11"/>
                  <a:gd name="T1" fmla="*/ 6 h 13"/>
                  <a:gd name="T2" fmla="*/ 3 w 11"/>
                  <a:gd name="T3" fmla="*/ 9 h 13"/>
                  <a:gd name="T4" fmla="*/ 5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0"/>
                      <a:pt x="7" y="13"/>
                      <a:pt x="3" y="9"/>
                    </a:cubicBezTo>
                    <a:cubicBezTo>
                      <a:pt x="0" y="6"/>
                      <a:pt x="0" y="1"/>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8" name="Freeform 1645">
                <a:extLst>
                  <a:ext uri="{FF2B5EF4-FFF2-40B4-BE49-F238E27FC236}">
                    <a16:creationId xmlns:a16="http://schemas.microsoft.com/office/drawing/2014/main" id="{66D2A050-2CE6-407D-AAAC-1F483E00050E}"/>
                  </a:ext>
                </a:extLst>
              </p:cNvPr>
              <p:cNvSpPr>
                <a:spLocks/>
              </p:cNvSpPr>
              <p:nvPr/>
            </p:nvSpPr>
            <p:spPr bwMode="auto">
              <a:xfrm>
                <a:off x="4906" y="3380"/>
                <a:ext cx="58" cy="58"/>
              </a:xfrm>
              <a:custGeom>
                <a:avLst/>
                <a:gdLst>
                  <a:gd name="T0" fmla="*/ 12 w 12"/>
                  <a:gd name="T1" fmla="*/ 6 h 12"/>
                  <a:gd name="T2" fmla="*/ 4 w 12"/>
                  <a:gd name="T3" fmla="*/ 9 h 12"/>
                  <a:gd name="T4" fmla="*/ 5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8" y="12"/>
                      <a:pt x="4" y="9"/>
                    </a:cubicBezTo>
                    <a:cubicBezTo>
                      <a:pt x="0" y="6"/>
                      <a:pt x="1" y="0"/>
                      <a:pt x="5" y="0"/>
                    </a:cubicBezTo>
                    <a:cubicBezTo>
                      <a:pt x="9"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79" name="Freeform 1646">
                <a:extLst>
                  <a:ext uri="{FF2B5EF4-FFF2-40B4-BE49-F238E27FC236}">
                    <a16:creationId xmlns:a16="http://schemas.microsoft.com/office/drawing/2014/main" id="{71E64B92-96AB-4583-87CB-92AC8365FF94}"/>
                  </a:ext>
                </a:extLst>
              </p:cNvPr>
              <p:cNvSpPr>
                <a:spLocks/>
              </p:cNvSpPr>
              <p:nvPr/>
            </p:nvSpPr>
            <p:spPr bwMode="auto">
              <a:xfrm>
                <a:off x="4921" y="3293"/>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8"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0" name="Freeform 1647">
                <a:extLst>
                  <a:ext uri="{FF2B5EF4-FFF2-40B4-BE49-F238E27FC236}">
                    <a16:creationId xmlns:a16="http://schemas.microsoft.com/office/drawing/2014/main" id="{79A0032A-1CBA-4B45-AD7D-4B7D881710F9}"/>
                  </a:ext>
                </a:extLst>
              </p:cNvPr>
              <p:cNvSpPr>
                <a:spLocks/>
              </p:cNvSpPr>
              <p:nvPr/>
            </p:nvSpPr>
            <p:spPr bwMode="auto">
              <a:xfrm>
                <a:off x="4849" y="3240"/>
                <a:ext cx="57"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1" name="Freeform 1648">
                <a:extLst>
                  <a:ext uri="{FF2B5EF4-FFF2-40B4-BE49-F238E27FC236}">
                    <a16:creationId xmlns:a16="http://schemas.microsoft.com/office/drawing/2014/main" id="{995731C8-241E-41E0-9500-61D9C1990A8A}"/>
                  </a:ext>
                </a:extLst>
              </p:cNvPr>
              <p:cNvSpPr>
                <a:spLocks/>
              </p:cNvSpPr>
              <p:nvPr/>
            </p:nvSpPr>
            <p:spPr bwMode="auto">
              <a:xfrm>
                <a:off x="4960" y="3115"/>
                <a:ext cx="57"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2" name="Freeform 1649">
                <a:extLst>
                  <a:ext uri="{FF2B5EF4-FFF2-40B4-BE49-F238E27FC236}">
                    <a16:creationId xmlns:a16="http://schemas.microsoft.com/office/drawing/2014/main" id="{D77AC186-8D4A-4D1F-B6DA-3ED7E02B2A95}"/>
                  </a:ext>
                </a:extLst>
              </p:cNvPr>
              <p:cNvSpPr>
                <a:spLocks/>
              </p:cNvSpPr>
              <p:nvPr/>
            </p:nvSpPr>
            <p:spPr bwMode="auto">
              <a:xfrm>
                <a:off x="4988" y="3043"/>
                <a:ext cx="63" cy="67"/>
              </a:xfrm>
              <a:custGeom>
                <a:avLst/>
                <a:gdLst>
                  <a:gd name="T0" fmla="*/ 13 w 13"/>
                  <a:gd name="T1" fmla="*/ 7 h 14"/>
                  <a:gd name="T2" fmla="*/ 4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8" y="14"/>
                      <a:pt x="4" y="11"/>
                    </a:cubicBezTo>
                    <a:cubicBezTo>
                      <a:pt x="0" y="7"/>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3" name="Freeform 1650">
                <a:extLst>
                  <a:ext uri="{FF2B5EF4-FFF2-40B4-BE49-F238E27FC236}">
                    <a16:creationId xmlns:a16="http://schemas.microsoft.com/office/drawing/2014/main" id="{8D0EBC10-1A43-401A-8256-4B18D3E70485}"/>
                  </a:ext>
                </a:extLst>
              </p:cNvPr>
              <p:cNvSpPr>
                <a:spLocks/>
              </p:cNvSpPr>
              <p:nvPr/>
            </p:nvSpPr>
            <p:spPr bwMode="auto">
              <a:xfrm>
                <a:off x="5022" y="2965"/>
                <a:ext cx="63" cy="68"/>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6" y="14"/>
                      <a:pt x="3" y="10"/>
                    </a:cubicBezTo>
                    <a:cubicBezTo>
                      <a:pt x="0" y="7"/>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4" name="Freeform 1651">
                <a:extLst>
                  <a:ext uri="{FF2B5EF4-FFF2-40B4-BE49-F238E27FC236}">
                    <a16:creationId xmlns:a16="http://schemas.microsoft.com/office/drawing/2014/main" id="{E0C5682F-1C1A-49F3-8311-FE5776AA1854}"/>
                  </a:ext>
                </a:extLst>
              </p:cNvPr>
              <p:cNvSpPr>
                <a:spLocks/>
              </p:cNvSpPr>
              <p:nvPr/>
            </p:nvSpPr>
            <p:spPr bwMode="auto">
              <a:xfrm>
                <a:off x="5114" y="2975"/>
                <a:ext cx="62"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5" name="Freeform 1652">
                <a:extLst>
                  <a:ext uri="{FF2B5EF4-FFF2-40B4-BE49-F238E27FC236}">
                    <a16:creationId xmlns:a16="http://schemas.microsoft.com/office/drawing/2014/main" id="{2D351F93-7FD4-452A-8ACF-3E3E4D203241}"/>
                  </a:ext>
                </a:extLst>
              </p:cNvPr>
              <p:cNvSpPr>
                <a:spLocks/>
              </p:cNvSpPr>
              <p:nvPr/>
            </p:nvSpPr>
            <p:spPr bwMode="auto">
              <a:xfrm>
                <a:off x="5046" y="3129"/>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6" name="Freeform 1653">
                <a:extLst>
                  <a:ext uri="{FF2B5EF4-FFF2-40B4-BE49-F238E27FC236}">
                    <a16:creationId xmlns:a16="http://schemas.microsoft.com/office/drawing/2014/main" id="{836329E1-9D29-4D45-B715-7D6359E9168C}"/>
                  </a:ext>
                </a:extLst>
              </p:cNvPr>
              <p:cNvSpPr>
                <a:spLocks/>
              </p:cNvSpPr>
              <p:nvPr/>
            </p:nvSpPr>
            <p:spPr bwMode="auto">
              <a:xfrm>
                <a:off x="4998" y="3197"/>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7" name="Freeform 1654">
                <a:extLst>
                  <a:ext uri="{FF2B5EF4-FFF2-40B4-BE49-F238E27FC236}">
                    <a16:creationId xmlns:a16="http://schemas.microsoft.com/office/drawing/2014/main" id="{71F3386D-7AB0-48C8-B64F-E7513DE3EC80}"/>
                  </a:ext>
                </a:extLst>
              </p:cNvPr>
              <p:cNvSpPr>
                <a:spLocks/>
              </p:cNvSpPr>
              <p:nvPr/>
            </p:nvSpPr>
            <p:spPr bwMode="auto">
              <a:xfrm>
                <a:off x="5075" y="3231"/>
                <a:ext cx="58" cy="62"/>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8" name="Freeform 1655">
                <a:extLst>
                  <a:ext uri="{FF2B5EF4-FFF2-40B4-BE49-F238E27FC236}">
                    <a16:creationId xmlns:a16="http://schemas.microsoft.com/office/drawing/2014/main" id="{601062EC-0223-4D61-9E41-CB9550672EB6}"/>
                  </a:ext>
                </a:extLst>
              </p:cNvPr>
              <p:cNvSpPr>
                <a:spLocks/>
              </p:cNvSpPr>
              <p:nvPr/>
            </p:nvSpPr>
            <p:spPr bwMode="auto">
              <a:xfrm>
                <a:off x="5123" y="3168"/>
                <a:ext cx="63" cy="67"/>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0"/>
                    </a:cubicBezTo>
                    <a:cubicBezTo>
                      <a:pt x="0" y="6"/>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89" name="Freeform 1656">
                <a:extLst>
                  <a:ext uri="{FF2B5EF4-FFF2-40B4-BE49-F238E27FC236}">
                    <a16:creationId xmlns:a16="http://schemas.microsoft.com/office/drawing/2014/main" id="{0F4266C2-E829-46F1-931B-F2DF444E8763}"/>
                  </a:ext>
                </a:extLst>
              </p:cNvPr>
              <p:cNvSpPr>
                <a:spLocks/>
              </p:cNvSpPr>
              <p:nvPr/>
            </p:nvSpPr>
            <p:spPr bwMode="auto">
              <a:xfrm>
                <a:off x="5085" y="3052"/>
                <a:ext cx="62"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2" y="1"/>
                      <a:pt x="7" y="0"/>
                    </a:cubicBezTo>
                    <a:cubicBezTo>
                      <a:pt x="11"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0" name="Freeform 1657">
                <a:extLst>
                  <a:ext uri="{FF2B5EF4-FFF2-40B4-BE49-F238E27FC236}">
                    <a16:creationId xmlns:a16="http://schemas.microsoft.com/office/drawing/2014/main" id="{DF29C9BC-FCB8-4B57-A3C6-C0BA4FF474BA}"/>
                  </a:ext>
                </a:extLst>
              </p:cNvPr>
              <p:cNvSpPr>
                <a:spLocks/>
              </p:cNvSpPr>
              <p:nvPr/>
            </p:nvSpPr>
            <p:spPr bwMode="auto">
              <a:xfrm>
                <a:off x="5162" y="3086"/>
                <a:ext cx="63" cy="67"/>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1" name="Freeform 1658">
                <a:extLst>
                  <a:ext uri="{FF2B5EF4-FFF2-40B4-BE49-F238E27FC236}">
                    <a16:creationId xmlns:a16="http://schemas.microsoft.com/office/drawing/2014/main" id="{757C761C-721D-46F9-A660-8F00D962D580}"/>
                  </a:ext>
                </a:extLst>
              </p:cNvPr>
              <p:cNvSpPr>
                <a:spLocks/>
              </p:cNvSpPr>
              <p:nvPr/>
            </p:nvSpPr>
            <p:spPr bwMode="auto">
              <a:xfrm>
                <a:off x="4911" y="3033"/>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3" y="11"/>
                      <a:pt x="7" y="14"/>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2" name="Freeform 1659">
                <a:extLst>
                  <a:ext uri="{FF2B5EF4-FFF2-40B4-BE49-F238E27FC236}">
                    <a16:creationId xmlns:a16="http://schemas.microsoft.com/office/drawing/2014/main" id="{5E4C1E03-8244-45DC-A609-B908C43419A4}"/>
                  </a:ext>
                </a:extLst>
              </p:cNvPr>
              <p:cNvSpPr>
                <a:spLocks/>
              </p:cNvSpPr>
              <p:nvPr/>
            </p:nvSpPr>
            <p:spPr bwMode="auto">
              <a:xfrm>
                <a:off x="4940" y="2946"/>
                <a:ext cx="63" cy="68"/>
              </a:xfrm>
              <a:custGeom>
                <a:avLst/>
                <a:gdLst>
                  <a:gd name="T0" fmla="*/ 13 w 13"/>
                  <a:gd name="T1" fmla="*/ 7 h 14"/>
                  <a:gd name="T2" fmla="*/ 3 w 13"/>
                  <a:gd name="T3" fmla="*/ 11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1"/>
                      <a:pt x="6"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3" name="Freeform 1660">
                <a:extLst>
                  <a:ext uri="{FF2B5EF4-FFF2-40B4-BE49-F238E27FC236}">
                    <a16:creationId xmlns:a16="http://schemas.microsoft.com/office/drawing/2014/main" id="{965057B2-2CCC-48E8-854D-93C9E391D700}"/>
                  </a:ext>
                </a:extLst>
              </p:cNvPr>
              <p:cNvSpPr>
                <a:spLocks/>
              </p:cNvSpPr>
              <p:nvPr/>
            </p:nvSpPr>
            <p:spPr bwMode="auto">
              <a:xfrm>
                <a:off x="4829" y="2994"/>
                <a:ext cx="58" cy="68"/>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4" name="Freeform 1661">
                <a:extLst>
                  <a:ext uri="{FF2B5EF4-FFF2-40B4-BE49-F238E27FC236}">
                    <a16:creationId xmlns:a16="http://schemas.microsoft.com/office/drawing/2014/main" id="{3C0A51B2-97DE-441B-BCE3-9FC2A9AF8188}"/>
                  </a:ext>
                </a:extLst>
              </p:cNvPr>
              <p:cNvSpPr>
                <a:spLocks/>
              </p:cNvSpPr>
              <p:nvPr/>
            </p:nvSpPr>
            <p:spPr bwMode="auto">
              <a:xfrm>
                <a:off x="4747" y="3038"/>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0"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5" name="Freeform 1662">
                <a:extLst>
                  <a:ext uri="{FF2B5EF4-FFF2-40B4-BE49-F238E27FC236}">
                    <a16:creationId xmlns:a16="http://schemas.microsoft.com/office/drawing/2014/main" id="{8D07D5F2-44D6-4C88-ACF0-378E7B1BA077}"/>
                  </a:ext>
                </a:extLst>
              </p:cNvPr>
              <p:cNvSpPr>
                <a:spLocks/>
              </p:cNvSpPr>
              <p:nvPr/>
            </p:nvSpPr>
            <p:spPr bwMode="auto">
              <a:xfrm>
                <a:off x="4699" y="2951"/>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6" name="Freeform 1663">
                <a:extLst>
                  <a:ext uri="{FF2B5EF4-FFF2-40B4-BE49-F238E27FC236}">
                    <a16:creationId xmlns:a16="http://schemas.microsoft.com/office/drawing/2014/main" id="{63E9804C-034F-494C-8353-8312968605CF}"/>
                  </a:ext>
                </a:extLst>
              </p:cNvPr>
              <p:cNvSpPr>
                <a:spLocks/>
              </p:cNvSpPr>
              <p:nvPr/>
            </p:nvSpPr>
            <p:spPr bwMode="auto">
              <a:xfrm>
                <a:off x="4709" y="2859"/>
                <a:ext cx="63" cy="68"/>
              </a:xfrm>
              <a:custGeom>
                <a:avLst/>
                <a:gdLst>
                  <a:gd name="T0" fmla="*/ 13 w 13"/>
                  <a:gd name="T1" fmla="*/ 6 h 14"/>
                  <a:gd name="T2" fmla="*/ 4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4" y="10"/>
                    </a:cubicBezTo>
                    <a:cubicBezTo>
                      <a:pt x="0" y="7"/>
                      <a:pt x="1" y="0"/>
                      <a:pt x="6"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7" name="Freeform 1664">
                <a:extLst>
                  <a:ext uri="{FF2B5EF4-FFF2-40B4-BE49-F238E27FC236}">
                    <a16:creationId xmlns:a16="http://schemas.microsoft.com/office/drawing/2014/main" id="{BD342987-C945-4962-8CF4-EF92DB9200AC}"/>
                  </a:ext>
                </a:extLst>
              </p:cNvPr>
              <p:cNvSpPr>
                <a:spLocks/>
              </p:cNvSpPr>
              <p:nvPr/>
            </p:nvSpPr>
            <p:spPr bwMode="auto">
              <a:xfrm>
                <a:off x="4627" y="2883"/>
                <a:ext cx="58" cy="73"/>
              </a:xfrm>
              <a:custGeom>
                <a:avLst/>
                <a:gdLst>
                  <a:gd name="T0" fmla="*/ 12 w 12"/>
                  <a:gd name="T1" fmla="*/ 7 h 15"/>
                  <a:gd name="T2" fmla="*/ 4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4" y="11"/>
                    </a:cubicBezTo>
                    <a:cubicBezTo>
                      <a:pt x="0" y="8"/>
                      <a:pt x="1" y="1"/>
                      <a:pt x="6"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8" name="Freeform 1665">
                <a:extLst>
                  <a:ext uri="{FF2B5EF4-FFF2-40B4-BE49-F238E27FC236}">
                    <a16:creationId xmlns:a16="http://schemas.microsoft.com/office/drawing/2014/main" id="{00461E81-E425-4F36-87DF-1395630CA78B}"/>
                  </a:ext>
                </a:extLst>
              </p:cNvPr>
              <p:cNvSpPr>
                <a:spLocks/>
              </p:cNvSpPr>
              <p:nvPr/>
            </p:nvSpPr>
            <p:spPr bwMode="auto">
              <a:xfrm>
                <a:off x="4540" y="2859"/>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2"/>
                      <a:pt x="7" y="14"/>
                      <a:pt x="4" y="11"/>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99" name="Freeform 1666">
                <a:extLst>
                  <a:ext uri="{FF2B5EF4-FFF2-40B4-BE49-F238E27FC236}">
                    <a16:creationId xmlns:a16="http://schemas.microsoft.com/office/drawing/2014/main" id="{A3427AC0-9160-4E8D-A189-657C111AECED}"/>
                  </a:ext>
                </a:extLst>
              </p:cNvPr>
              <p:cNvSpPr>
                <a:spLocks/>
              </p:cNvSpPr>
              <p:nvPr/>
            </p:nvSpPr>
            <p:spPr bwMode="auto">
              <a:xfrm>
                <a:off x="4579" y="2782"/>
                <a:ext cx="62" cy="68"/>
              </a:xfrm>
              <a:custGeom>
                <a:avLst/>
                <a:gdLst>
                  <a:gd name="T0" fmla="*/ 13 w 13"/>
                  <a:gd name="T1" fmla="*/ 6 h 14"/>
                  <a:gd name="T2" fmla="*/ 4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4" y="11"/>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0" name="Freeform 1667">
                <a:extLst>
                  <a:ext uri="{FF2B5EF4-FFF2-40B4-BE49-F238E27FC236}">
                    <a16:creationId xmlns:a16="http://schemas.microsoft.com/office/drawing/2014/main" id="{5E609175-04A2-4545-8FD4-E0C01A08A89E}"/>
                  </a:ext>
                </a:extLst>
              </p:cNvPr>
              <p:cNvSpPr>
                <a:spLocks/>
              </p:cNvSpPr>
              <p:nvPr/>
            </p:nvSpPr>
            <p:spPr bwMode="auto">
              <a:xfrm>
                <a:off x="4608" y="2681"/>
                <a:ext cx="62" cy="72"/>
              </a:xfrm>
              <a:custGeom>
                <a:avLst/>
                <a:gdLst>
                  <a:gd name="T0" fmla="*/ 13 w 13"/>
                  <a:gd name="T1" fmla="*/ 7 h 15"/>
                  <a:gd name="T2" fmla="*/ 4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4" y="11"/>
                    </a:cubicBezTo>
                    <a:cubicBezTo>
                      <a:pt x="0" y="8"/>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1" name="Freeform 1668">
                <a:extLst>
                  <a:ext uri="{FF2B5EF4-FFF2-40B4-BE49-F238E27FC236}">
                    <a16:creationId xmlns:a16="http://schemas.microsoft.com/office/drawing/2014/main" id="{7B8C795F-680D-4208-915C-27B35C9F576C}"/>
                  </a:ext>
                </a:extLst>
              </p:cNvPr>
              <p:cNvSpPr>
                <a:spLocks/>
              </p:cNvSpPr>
              <p:nvPr/>
            </p:nvSpPr>
            <p:spPr bwMode="auto">
              <a:xfrm>
                <a:off x="4487" y="2782"/>
                <a:ext cx="58" cy="73"/>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2" name="Freeform 1669">
                <a:extLst>
                  <a:ext uri="{FF2B5EF4-FFF2-40B4-BE49-F238E27FC236}">
                    <a16:creationId xmlns:a16="http://schemas.microsoft.com/office/drawing/2014/main" id="{D439F8F8-DD82-40BF-8DA8-029D81FFD392}"/>
                  </a:ext>
                </a:extLst>
              </p:cNvPr>
              <p:cNvSpPr>
                <a:spLocks/>
              </p:cNvSpPr>
              <p:nvPr/>
            </p:nvSpPr>
            <p:spPr bwMode="auto">
              <a:xfrm>
                <a:off x="4410" y="2806"/>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1"/>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3" name="Freeform 1670">
                <a:extLst>
                  <a:ext uri="{FF2B5EF4-FFF2-40B4-BE49-F238E27FC236}">
                    <a16:creationId xmlns:a16="http://schemas.microsoft.com/office/drawing/2014/main" id="{AA865DF4-DCF4-4288-8A92-C3074E89029D}"/>
                  </a:ext>
                </a:extLst>
              </p:cNvPr>
              <p:cNvSpPr>
                <a:spLocks/>
              </p:cNvSpPr>
              <p:nvPr/>
            </p:nvSpPr>
            <p:spPr bwMode="auto">
              <a:xfrm>
                <a:off x="4391" y="2710"/>
                <a:ext cx="58" cy="72"/>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4" name="Freeform 1671">
                <a:extLst>
                  <a:ext uri="{FF2B5EF4-FFF2-40B4-BE49-F238E27FC236}">
                    <a16:creationId xmlns:a16="http://schemas.microsoft.com/office/drawing/2014/main" id="{F9A20113-44C0-42EA-922A-6FF5C59550DC}"/>
                  </a:ext>
                </a:extLst>
              </p:cNvPr>
              <p:cNvSpPr>
                <a:spLocks/>
              </p:cNvSpPr>
              <p:nvPr/>
            </p:nvSpPr>
            <p:spPr bwMode="auto">
              <a:xfrm>
                <a:off x="4338" y="2768"/>
                <a:ext cx="53" cy="67"/>
              </a:xfrm>
              <a:custGeom>
                <a:avLst/>
                <a:gdLst>
                  <a:gd name="T0" fmla="*/ 11 w 11"/>
                  <a:gd name="T1" fmla="*/ 7 h 14"/>
                  <a:gd name="T2" fmla="*/ 3 w 11"/>
                  <a:gd name="T3" fmla="*/ 11 h 14"/>
                  <a:gd name="T4" fmla="*/ 5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0" y="1"/>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5" name="Freeform 1672">
                <a:extLst>
                  <a:ext uri="{FF2B5EF4-FFF2-40B4-BE49-F238E27FC236}">
                    <a16:creationId xmlns:a16="http://schemas.microsoft.com/office/drawing/2014/main" id="{7A1FD7D6-3C45-4E37-84DC-E5CA3387CA3E}"/>
                  </a:ext>
                </a:extLst>
              </p:cNvPr>
              <p:cNvSpPr>
                <a:spLocks/>
              </p:cNvSpPr>
              <p:nvPr/>
            </p:nvSpPr>
            <p:spPr bwMode="auto">
              <a:xfrm>
                <a:off x="4376" y="2614"/>
                <a:ext cx="58" cy="72"/>
              </a:xfrm>
              <a:custGeom>
                <a:avLst/>
                <a:gdLst>
                  <a:gd name="T0" fmla="*/ 12 w 12"/>
                  <a:gd name="T1" fmla="*/ 7 h 15"/>
                  <a:gd name="T2" fmla="*/ 3 w 12"/>
                  <a:gd name="T3" fmla="*/ 12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2"/>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6" name="Freeform 1673">
                <a:extLst>
                  <a:ext uri="{FF2B5EF4-FFF2-40B4-BE49-F238E27FC236}">
                    <a16:creationId xmlns:a16="http://schemas.microsoft.com/office/drawing/2014/main" id="{32934133-BC98-4007-8C86-74A60A98A4D3}"/>
                  </a:ext>
                </a:extLst>
              </p:cNvPr>
              <p:cNvSpPr>
                <a:spLocks/>
              </p:cNvSpPr>
              <p:nvPr/>
            </p:nvSpPr>
            <p:spPr bwMode="auto">
              <a:xfrm>
                <a:off x="4733" y="2681"/>
                <a:ext cx="63" cy="72"/>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7" y="15"/>
                      <a:pt x="3" y="11"/>
                    </a:cubicBezTo>
                    <a:cubicBezTo>
                      <a:pt x="0" y="8"/>
                      <a:pt x="1"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7" name="Freeform 1674">
                <a:extLst>
                  <a:ext uri="{FF2B5EF4-FFF2-40B4-BE49-F238E27FC236}">
                    <a16:creationId xmlns:a16="http://schemas.microsoft.com/office/drawing/2014/main" id="{EBC89131-9108-4503-B311-92B39D73B7B5}"/>
                  </a:ext>
                </a:extLst>
              </p:cNvPr>
              <p:cNvSpPr>
                <a:spLocks/>
              </p:cNvSpPr>
              <p:nvPr/>
            </p:nvSpPr>
            <p:spPr bwMode="auto">
              <a:xfrm>
                <a:off x="4815" y="2671"/>
                <a:ext cx="63" cy="68"/>
              </a:xfrm>
              <a:custGeom>
                <a:avLst/>
                <a:gdLst>
                  <a:gd name="T0" fmla="*/ 13 w 13"/>
                  <a:gd name="T1" fmla="*/ 7 h 14"/>
                  <a:gd name="T2" fmla="*/ 3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8" name="Freeform 1675">
                <a:extLst>
                  <a:ext uri="{FF2B5EF4-FFF2-40B4-BE49-F238E27FC236}">
                    <a16:creationId xmlns:a16="http://schemas.microsoft.com/office/drawing/2014/main" id="{C9E38D5F-2582-4F87-B303-3DA7808AFD03}"/>
                  </a:ext>
                </a:extLst>
              </p:cNvPr>
              <p:cNvSpPr>
                <a:spLocks/>
              </p:cNvSpPr>
              <p:nvPr/>
            </p:nvSpPr>
            <p:spPr bwMode="auto">
              <a:xfrm>
                <a:off x="4892" y="2715"/>
                <a:ext cx="63" cy="67"/>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3" y="11"/>
                    </a:cubicBezTo>
                    <a:cubicBezTo>
                      <a:pt x="0" y="7"/>
                      <a:pt x="1"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09" name="Freeform 1676">
                <a:extLst>
                  <a:ext uri="{FF2B5EF4-FFF2-40B4-BE49-F238E27FC236}">
                    <a16:creationId xmlns:a16="http://schemas.microsoft.com/office/drawing/2014/main" id="{4D2B44F5-170B-478C-BCA3-6C01111B3DDB}"/>
                  </a:ext>
                </a:extLst>
              </p:cNvPr>
              <p:cNvSpPr>
                <a:spLocks/>
              </p:cNvSpPr>
              <p:nvPr/>
            </p:nvSpPr>
            <p:spPr bwMode="auto">
              <a:xfrm>
                <a:off x="4993" y="2763"/>
                <a:ext cx="68" cy="67"/>
              </a:xfrm>
              <a:custGeom>
                <a:avLst/>
                <a:gdLst>
                  <a:gd name="T0" fmla="*/ 13 w 14"/>
                  <a:gd name="T1" fmla="*/ 6 h 14"/>
                  <a:gd name="T2" fmla="*/ 3 w 14"/>
                  <a:gd name="T3" fmla="*/ 10 h 14"/>
                  <a:gd name="T4" fmla="*/ 7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2"/>
                      <a:pt x="7" y="14"/>
                      <a:pt x="3" y="10"/>
                    </a:cubicBezTo>
                    <a:cubicBezTo>
                      <a:pt x="0" y="7"/>
                      <a:pt x="2" y="0"/>
                      <a:pt x="7"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0" name="Freeform 1677">
                <a:extLst>
                  <a:ext uri="{FF2B5EF4-FFF2-40B4-BE49-F238E27FC236}">
                    <a16:creationId xmlns:a16="http://schemas.microsoft.com/office/drawing/2014/main" id="{371BFF15-F702-4C85-B30D-02B40351F6C1}"/>
                  </a:ext>
                </a:extLst>
              </p:cNvPr>
              <p:cNvSpPr>
                <a:spLocks/>
              </p:cNvSpPr>
              <p:nvPr/>
            </p:nvSpPr>
            <p:spPr bwMode="auto">
              <a:xfrm>
                <a:off x="5080" y="2773"/>
                <a:ext cx="67" cy="67"/>
              </a:xfrm>
              <a:custGeom>
                <a:avLst/>
                <a:gdLst>
                  <a:gd name="T0" fmla="*/ 14 w 14"/>
                  <a:gd name="T1" fmla="*/ 6 h 14"/>
                  <a:gd name="T2" fmla="*/ 4 w 14"/>
                  <a:gd name="T3" fmla="*/ 10 h 14"/>
                  <a:gd name="T4" fmla="*/ 8 w 14"/>
                  <a:gd name="T5" fmla="*/ 0 h 14"/>
                  <a:gd name="T6" fmla="*/ 14 w 14"/>
                  <a:gd name="T7" fmla="*/ 6 h 14"/>
                </a:gdLst>
                <a:ahLst/>
                <a:cxnLst>
                  <a:cxn ang="0">
                    <a:pos x="T0" y="T1"/>
                  </a:cxn>
                  <a:cxn ang="0">
                    <a:pos x="T2" y="T3"/>
                  </a:cxn>
                  <a:cxn ang="0">
                    <a:pos x="T4" y="T5"/>
                  </a:cxn>
                  <a:cxn ang="0">
                    <a:pos x="T6" y="T7"/>
                  </a:cxn>
                </a:cxnLst>
                <a:rect l="0" t="0" r="r" b="b"/>
                <a:pathLst>
                  <a:path w="14" h="14">
                    <a:moveTo>
                      <a:pt x="14" y="6"/>
                    </a:moveTo>
                    <a:cubicBezTo>
                      <a:pt x="14" y="12"/>
                      <a:pt x="7" y="14"/>
                      <a:pt x="4" y="10"/>
                    </a:cubicBezTo>
                    <a:cubicBezTo>
                      <a:pt x="0" y="6"/>
                      <a:pt x="2" y="0"/>
                      <a:pt x="8" y="0"/>
                    </a:cubicBezTo>
                    <a:cubicBezTo>
                      <a:pt x="12" y="0"/>
                      <a:pt x="14" y="4"/>
                      <a:pt x="1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1" name="Freeform 1678">
                <a:extLst>
                  <a:ext uri="{FF2B5EF4-FFF2-40B4-BE49-F238E27FC236}">
                    <a16:creationId xmlns:a16="http://schemas.microsoft.com/office/drawing/2014/main" id="{9368B23E-92C1-4491-BF40-AEBA3F150DA2}"/>
                  </a:ext>
                </a:extLst>
              </p:cNvPr>
              <p:cNvSpPr>
                <a:spLocks/>
              </p:cNvSpPr>
              <p:nvPr/>
            </p:nvSpPr>
            <p:spPr bwMode="auto">
              <a:xfrm>
                <a:off x="4781" y="2551"/>
                <a:ext cx="63" cy="72"/>
              </a:xfrm>
              <a:custGeom>
                <a:avLst/>
                <a:gdLst>
                  <a:gd name="T0" fmla="*/ 13 w 13"/>
                  <a:gd name="T1" fmla="*/ 6 h 15"/>
                  <a:gd name="T2" fmla="*/ 3 w 13"/>
                  <a:gd name="T3" fmla="*/ 10 h 15"/>
                  <a:gd name="T4" fmla="*/ 7 w 13"/>
                  <a:gd name="T5" fmla="*/ 0 h 15"/>
                  <a:gd name="T6" fmla="*/ 13 w 13"/>
                  <a:gd name="T7" fmla="*/ 6 h 15"/>
                </a:gdLst>
                <a:ahLst/>
                <a:cxnLst>
                  <a:cxn ang="0">
                    <a:pos x="T0" y="T1"/>
                  </a:cxn>
                  <a:cxn ang="0">
                    <a:pos x="T2" y="T3"/>
                  </a:cxn>
                  <a:cxn ang="0">
                    <a:pos x="T4" y="T5"/>
                  </a:cxn>
                  <a:cxn ang="0">
                    <a:pos x="T6" y="T7"/>
                  </a:cxn>
                </a:cxnLst>
                <a:rect l="0" t="0" r="r" b="b"/>
                <a:pathLst>
                  <a:path w="13" h="15">
                    <a:moveTo>
                      <a:pt x="13" y="6"/>
                    </a:moveTo>
                    <a:cubicBezTo>
                      <a:pt x="12" y="12"/>
                      <a:pt x="6" y="15"/>
                      <a:pt x="3" y="10"/>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2" name="Freeform 1679">
                <a:extLst>
                  <a:ext uri="{FF2B5EF4-FFF2-40B4-BE49-F238E27FC236}">
                    <a16:creationId xmlns:a16="http://schemas.microsoft.com/office/drawing/2014/main" id="{AF268AF2-9FD7-48B2-9181-1FF3753B6FBE}"/>
                  </a:ext>
                </a:extLst>
              </p:cNvPr>
              <p:cNvSpPr>
                <a:spLocks/>
              </p:cNvSpPr>
              <p:nvPr/>
            </p:nvSpPr>
            <p:spPr bwMode="auto">
              <a:xfrm>
                <a:off x="4752" y="2450"/>
                <a:ext cx="63" cy="72"/>
              </a:xfrm>
              <a:custGeom>
                <a:avLst/>
                <a:gdLst>
                  <a:gd name="T0" fmla="*/ 13 w 13"/>
                  <a:gd name="T1" fmla="*/ 7 h 15"/>
                  <a:gd name="T2" fmla="*/ 3 w 13"/>
                  <a:gd name="T3" fmla="*/ 12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3"/>
                      <a:pt x="7" y="15"/>
                      <a:pt x="3" y="12"/>
                    </a:cubicBezTo>
                    <a:cubicBezTo>
                      <a:pt x="0" y="8"/>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3" name="Freeform 1680">
                <a:extLst>
                  <a:ext uri="{FF2B5EF4-FFF2-40B4-BE49-F238E27FC236}">
                    <a16:creationId xmlns:a16="http://schemas.microsoft.com/office/drawing/2014/main" id="{9E560032-5FF6-419C-ADFB-3EA4864EB358}"/>
                  </a:ext>
                </a:extLst>
              </p:cNvPr>
              <p:cNvSpPr>
                <a:spLocks/>
              </p:cNvSpPr>
              <p:nvPr/>
            </p:nvSpPr>
            <p:spPr bwMode="auto">
              <a:xfrm>
                <a:off x="4675" y="2421"/>
                <a:ext cx="63" cy="72"/>
              </a:xfrm>
              <a:custGeom>
                <a:avLst/>
                <a:gdLst>
                  <a:gd name="T0" fmla="*/ 13 w 13"/>
                  <a:gd name="T1" fmla="*/ 7 h 15"/>
                  <a:gd name="T2" fmla="*/ 3 w 13"/>
                  <a:gd name="T3" fmla="*/ 11 h 15"/>
                  <a:gd name="T4" fmla="*/ 8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3" y="11"/>
                    </a:cubicBezTo>
                    <a:cubicBezTo>
                      <a:pt x="0" y="8"/>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4" name="Freeform 1681">
                <a:extLst>
                  <a:ext uri="{FF2B5EF4-FFF2-40B4-BE49-F238E27FC236}">
                    <a16:creationId xmlns:a16="http://schemas.microsoft.com/office/drawing/2014/main" id="{12BA2207-0B1E-4687-A692-91FA2487EB09}"/>
                  </a:ext>
                </a:extLst>
              </p:cNvPr>
              <p:cNvSpPr>
                <a:spLocks/>
              </p:cNvSpPr>
              <p:nvPr/>
            </p:nvSpPr>
            <p:spPr bwMode="auto">
              <a:xfrm>
                <a:off x="4593" y="2397"/>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5" name="Freeform 1682">
                <a:extLst>
                  <a:ext uri="{FF2B5EF4-FFF2-40B4-BE49-F238E27FC236}">
                    <a16:creationId xmlns:a16="http://schemas.microsoft.com/office/drawing/2014/main" id="{5C382DB9-049D-4C04-96E5-C620992E4403}"/>
                  </a:ext>
                </a:extLst>
              </p:cNvPr>
              <p:cNvSpPr>
                <a:spLocks/>
              </p:cNvSpPr>
              <p:nvPr/>
            </p:nvSpPr>
            <p:spPr bwMode="auto">
              <a:xfrm>
                <a:off x="4560" y="2483"/>
                <a:ext cx="62" cy="73"/>
              </a:xfrm>
              <a:custGeom>
                <a:avLst/>
                <a:gdLst>
                  <a:gd name="T0" fmla="*/ 13 w 13"/>
                  <a:gd name="T1" fmla="*/ 7 h 15"/>
                  <a:gd name="T2" fmla="*/ 3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7" y="15"/>
                      <a:pt x="3" y="11"/>
                    </a:cubicBezTo>
                    <a:cubicBezTo>
                      <a:pt x="0" y="7"/>
                      <a:pt x="2"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6" name="Freeform 1683">
                <a:extLst>
                  <a:ext uri="{FF2B5EF4-FFF2-40B4-BE49-F238E27FC236}">
                    <a16:creationId xmlns:a16="http://schemas.microsoft.com/office/drawing/2014/main" id="{CA2B680A-7626-44BF-901C-D72497CD2640}"/>
                  </a:ext>
                </a:extLst>
              </p:cNvPr>
              <p:cNvSpPr>
                <a:spLocks/>
              </p:cNvSpPr>
              <p:nvPr/>
            </p:nvSpPr>
            <p:spPr bwMode="auto">
              <a:xfrm>
                <a:off x="4309" y="2560"/>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6"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7" name="Freeform 1684">
                <a:extLst>
                  <a:ext uri="{FF2B5EF4-FFF2-40B4-BE49-F238E27FC236}">
                    <a16:creationId xmlns:a16="http://schemas.microsoft.com/office/drawing/2014/main" id="{E543D96A-9E6F-43AD-910B-05857946EFA4}"/>
                  </a:ext>
                </a:extLst>
              </p:cNvPr>
              <p:cNvSpPr>
                <a:spLocks/>
              </p:cNvSpPr>
              <p:nvPr/>
            </p:nvSpPr>
            <p:spPr bwMode="auto">
              <a:xfrm>
                <a:off x="4242" y="2633"/>
                <a:ext cx="53" cy="72"/>
              </a:xfrm>
              <a:custGeom>
                <a:avLst/>
                <a:gdLst>
                  <a:gd name="T0" fmla="*/ 11 w 11"/>
                  <a:gd name="T1" fmla="*/ 7 h 15"/>
                  <a:gd name="T2" fmla="*/ 4 w 11"/>
                  <a:gd name="T3" fmla="*/ 12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7" y="15"/>
                      <a:pt x="4" y="12"/>
                    </a:cubicBezTo>
                    <a:cubicBezTo>
                      <a:pt x="0" y="8"/>
                      <a:pt x="1" y="1"/>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8" name="Freeform 1685">
                <a:extLst>
                  <a:ext uri="{FF2B5EF4-FFF2-40B4-BE49-F238E27FC236}">
                    <a16:creationId xmlns:a16="http://schemas.microsoft.com/office/drawing/2014/main" id="{438F30A7-2435-4C29-A39E-0E5B00848A85}"/>
                  </a:ext>
                </a:extLst>
              </p:cNvPr>
              <p:cNvSpPr>
                <a:spLocks/>
              </p:cNvSpPr>
              <p:nvPr/>
            </p:nvSpPr>
            <p:spPr bwMode="auto">
              <a:xfrm>
                <a:off x="4242" y="2532"/>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8"/>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19" name="Freeform 1686">
                <a:extLst>
                  <a:ext uri="{FF2B5EF4-FFF2-40B4-BE49-F238E27FC236}">
                    <a16:creationId xmlns:a16="http://schemas.microsoft.com/office/drawing/2014/main" id="{A99D251C-6639-4478-97E4-0F8A69503485}"/>
                  </a:ext>
                </a:extLst>
              </p:cNvPr>
              <p:cNvSpPr>
                <a:spLocks/>
              </p:cNvSpPr>
              <p:nvPr/>
            </p:nvSpPr>
            <p:spPr bwMode="auto">
              <a:xfrm>
                <a:off x="4184" y="2589"/>
                <a:ext cx="48" cy="73"/>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9"/>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0" name="Freeform 1687">
                <a:extLst>
                  <a:ext uri="{FF2B5EF4-FFF2-40B4-BE49-F238E27FC236}">
                    <a16:creationId xmlns:a16="http://schemas.microsoft.com/office/drawing/2014/main" id="{8F403D65-2FA7-4CCD-86A9-2923793DB714}"/>
                  </a:ext>
                </a:extLst>
              </p:cNvPr>
              <p:cNvSpPr>
                <a:spLocks/>
              </p:cNvSpPr>
              <p:nvPr/>
            </p:nvSpPr>
            <p:spPr bwMode="auto">
              <a:xfrm>
                <a:off x="4145" y="2691"/>
                <a:ext cx="48" cy="67"/>
              </a:xfrm>
              <a:custGeom>
                <a:avLst/>
                <a:gdLst>
                  <a:gd name="T0" fmla="*/ 10 w 10"/>
                  <a:gd name="T1" fmla="*/ 6 h 14"/>
                  <a:gd name="T2" fmla="*/ 3 w 10"/>
                  <a:gd name="T3" fmla="*/ 11 h 14"/>
                  <a:gd name="T4" fmla="*/ 5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10" y="12"/>
                      <a:pt x="6" y="14"/>
                      <a:pt x="3" y="11"/>
                    </a:cubicBezTo>
                    <a:cubicBezTo>
                      <a:pt x="0" y="8"/>
                      <a:pt x="1" y="1"/>
                      <a:pt x="5" y="0"/>
                    </a:cubicBezTo>
                    <a:cubicBezTo>
                      <a:pt x="8"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1" name="Freeform 1688">
                <a:extLst>
                  <a:ext uri="{FF2B5EF4-FFF2-40B4-BE49-F238E27FC236}">
                    <a16:creationId xmlns:a16="http://schemas.microsoft.com/office/drawing/2014/main" id="{F6538546-4801-46F7-A4D2-DE483DABDB88}"/>
                  </a:ext>
                </a:extLst>
              </p:cNvPr>
              <p:cNvSpPr>
                <a:spLocks/>
              </p:cNvSpPr>
              <p:nvPr/>
            </p:nvSpPr>
            <p:spPr bwMode="auto">
              <a:xfrm>
                <a:off x="4102" y="2618"/>
                <a:ext cx="43" cy="68"/>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6" y="14"/>
                      <a:pt x="3" y="11"/>
                    </a:cubicBezTo>
                    <a:cubicBezTo>
                      <a:pt x="0" y="8"/>
                      <a:pt x="1" y="0"/>
                      <a:pt x="5" y="0"/>
                    </a:cubicBezTo>
                    <a:cubicBezTo>
                      <a:pt x="8" y="0"/>
                      <a:pt x="9"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2" name="Freeform 1689">
                <a:extLst>
                  <a:ext uri="{FF2B5EF4-FFF2-40B4-BE49-F238E27FC236}">
                    <a16:creationId xmlns:a16="http://schemas.microsoft.com/office/drawing/2014/main" id="{7D67848A-346D-426A-9FFA-7B062E7CCA89}"/>
                  </a:ext>
                </a:extLst>
              </p:cNvPr>
              <p:cNvSpPr>
                <a:spLocks/>
              </p:cNvSpPr>
              <p:nvPr/>
            </p:nvSpPr>
            <p:spPr bwMode="auto">
              <a:xfrm>
                <a:off x="4058" y="2541"/>
                <a:ext cx="44" cy="73"/>
              </a:xfrm>
              <a:custGeom>
                <a:avLst/>
                <a:gdLst>
                  <a:gd name="T0" fmla="*/ 9 w 9"/>
                  <a:gd name="T1" fmla="*/ 7 h 15"/>
                  <a:gd name="T2" fmla="*/ 3 w 9"/>
                  <a:gd name="T3" fmla="*/ 13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8" y="12"/>
                      <a:pt x="5" y="15"/>
                      <a:pt x="3" y="13"/>
                    </a:cubicBezTo>
                    <a:cubicBezTo>
                      <a:pt x="0" y="10"/>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3" name="Freeform 1690">
                <a:extLst>
                  <a:ext uri="{FF2B5EF4-FFF2-40B4-BE49-F238E27FC236}">
                    <a16:creationId xmlns:a16="http://schemas.microsoft.com/office/drawing/2014/main" id="{EFFC3126-C89F-4E79-B992-B2FDB9BA701D}"/>
                  </a:ext>
                </a:extLst>
              </p:cNvPr>
              <p:cNvSpPr>
                <a:spLocks/>
              </p:cNvSpPr>
              <p:nvPr/>
            </p:nvSpPr>
            <p:spPr bwMode="auto">
              <a:xfrm>
                <a:off x="4044" y="2445"/>
                <a:ext cx="43" cy="67"/>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2"/>
                    </a:cubicBezTo>
                    <a:cubicBezTo>
                      <a:pt x="0" y="9"/>
                      <a:pt x="1" y="1"/>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4" name="Freeform 1691">
                <a:extLst>
                  <a:ext uri="{FF2B5EF4-FFF2-40B4-BE49-F238E27FC236}">
                    <a16:creationId xmlns:a16="http://schemas.microsoft.com/office/drawing/2014/main" id="{D1E41A3E-C42E-4D83-ADCD-3A0B2B4AF34A}"/>
                  </a:ext>
                </a:extLst>
              </p:cNvPr>
              <p:cNvSpPr>
                <a:spLocks/>
              </p:cNvSpPr>
              <p:nvPr/>
            </p:nvSpPr>
            <p:spPr bwMode="auto">
              <a:xfrm>
                <a:off x="4155" y="2507"/>
                <a:ext cx="43" cy="73"/>
              </a:xfrm>
              <a:custGeom>
                <a:avLst/>
                <a:gdLst>
                  <a:gd name="T0" fmla="*/ 9 w 9"/>
                  <a:gd name="T1" fmla="*/ 7 h 15"/>
                  <a:gd name="T2" fmla="*/ 2 w 9"/>
                  <a:gd name="T3" fmla="*/ 12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9" y="12"/>
                      <a:pt x="5" y="15"/>
                      <a:pt x="2" y="12"/>
                    </a:cubicBezTo>
                    <a:cubicBezTo>
                      <a:pt x="0" y="9"/>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5" name="Freeform 1692">
                <a:extLst>
                  <a:ext uri="{FF2B5EF4-FFF2-40B4-BE49-F238E27FC236}">
                    <a16:creationId xmlns:a16="http://schemas.microsoft.com/office/drawing/2014/main" id="{03DA5A5B-20FC-4C53-8A29-4DC16A7D51ED}"/>
                  </a:ext>
                </a:extLst>
              </p:cNvPr>
              <p:cNvSpPr>
                <a:spLocks/>
              </p:cNvSpPr>
              <p:nvPr/>
            </p:nvSpPr>
            <p:spPr bwMode="auto">
              <a:xfrm>
                <a:off x="4213" y="2445"/>
                <a:ext cx="48" cy="72"/>
              </a:xfrm>
              <a:custGeom>
                <a:avLst/>
                <a:gdLst>
                  <a:gd name="T0" fmla="*/ 10 w 10"/>
                  <a:gd name="T1" fmla="*/ 7 h 15"/>
                  <a:gd name="T2" fmla="*/ 3 w 10"/>
                  <a:gd name="T3" fmla="*/ 12 h 15"/>
                  <a:gd name="T4" fmla="*/ 6 w 10"/>
                  <a:gd name="T5" fmla="*/ 1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5" y="15"/>
                      <a:pt x="3" y="12"/>
                    </a:cubicBezTo>
                    <a:cubicBezTo>
                      <a:pt x="0" y="9"/>
                      <a:pt x="1" y="1"/>
                      <a:pt x="6" y="1"/>
                    </a:cubicBezTo>
                    <a:cubicBezTo>
                      <a:pt x="9" y="0"/>
                      <a:pt x="10" y="5"/>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6" name="Freeform 1693">
                <a:extLst>
                  <a:ext uri="{FF2B5EF4-FFF2-40B4-BE49-F238E27FC236}">
                    <a16:creationId xmlns:a16="http://schemas.microsoft.com/office/drawing/2014/main" id="{B6CB0C73-F45E-440F-A709-BF7505993503}"/>
                  </a:ext>
                </a:extLst>
              </p:cNvPr>
              <p:cNvSpPr>
                <a:spLocks/>
              </p:cNvSpPr>
              <p:nvPr/>
            </p:nvSpPr>
            <p:spPr bwMode="auto">
              <a:xfrm>
                <a:off x="4275" y="2382"/>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7" name="Freeform 1694">
                <a:extLst>
                  <a:ext uri="{FF2B5EF4-FFF2-40B4-BE49-F238E27FC236}">
                    <a16:creationId xmlns:a16="http://schemas.microsoft.com/office/drawing/2014/main" id="{4C0F9DF8-C24B-48D0-8BE4-B4F636F134C0}"/>
                  </a:ext>
                </a:extLst>
              </p:cNvPr>
              <p:cNvSpPr>
                <a:spLocks/>
              </p:cNvSpPr>
              <p:nvPr/>
            </p:nvSpPr>
            <p:spPr bwMode="auto">
              <a:xfrm>
                <a:off x="4338" y="2329"/>
                <a:ext cx="53" cy="68"/>
              </a:xfrm>
              <a:custGeom>
                <a:avLst/>
                <a:gdLst>
                  <a:gd name="T0" fmla="*/ 11 w 11"/>
                  <a:gd name="T1" fmla="*/ 6 h 14"/>
                  <a:gd name="T2" fmla="*/ 3 w 11"/>
                  <a:gd name="T3" fmla="*/ 11 h 14"/>
                  <a:gd name="T4" fmla="*/ 7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0" y="12"/>
                      <a:pt x="5" y="14"/>
                      <a:pt x="3" y="11"/>
                    </a:cubicBezTo>
                    <a:cubicBezTo>
                      <a:pt x="0" y="7"/>
                      <a:pt x="2" y="0"/>
                      <a:pt x="7"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8" name="Freeform 1695">
                <a:extLst>
                  <a:ext uri="{FF2B5EF4-FFF2-40B4-BE49-F238E27FC236}">
                    <a16:creationId xmlns:a16="http://schemas.microsoft.com/office/drawing/2014/main" id="{F964E270-A54B-49C1-BD53-217D5C6C762D}"/>
                  </a:ext>
                </a:extLst>
              </p:cNvPr>
              <p:cNvSpPr>
                <a:spLocks/>
              </p:cNvSpPr>
              <p:nvPr/>
            </p:nvSpPr>
            <p:spPr bwMode="auto">
              <a:xfrm>
                <a:off x="4102" y="2440"/>
                <a:ext cx="43" cy="67"/>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5" y="14"/>
                      <a:pt x="3" y="11"/>
                    </a:cubicBezTo>
                    <a:cubicBezTo>
                      <a:pt x="0" y="8"/>
                      <a:pt x="1" y="1"/>
                      <a:pt x="5" y="0"/>
                    </a:cubicBezTo>
                    <a:cubicBezTo>
                      <a:pt x="8"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29" name="Freeform 1696">
                <a:extLst>
                  <a:ext uri="{FF2B5EF4-FFF2-40B4-BE49-F238E27FC236}">
                    <a16:creationId xmlns:a16="http://schemas.microsoft.com/office/drawing/2014/main" id="{4BF4B377-6575-41DC-B50D-B5DE47057149}"/>
                  </a:ext>
                </a:extLst>
              </p:cNvPr>
              <p:cNvSpPr>
                <a:spLocks/>
              </p:cNvSpPr>
              <p:nvPr/>
            </p:nvSpPr>
            <p:spPr bwMode="auto">
              <a:xfrm>
                <a:off x="4160" y="2411"/>
                <a:ext cx="48" cy="68"/>
              </a:xfrm>
              <a:custGeom>
                <a:avLst/>
                <a:gdLst>
                  <a:gd name="T0" fmla="*/ 9 w 10"/>
                  <a:gd name="T1" fmla="*/ 7 h 14"/>
                  <a:gd name="T2" fmla="*/ 2 w 10"/>
                  <a:gd name="T3" fmla="*/ 11 h 14"/>
                  <a:gd name="T4" fmla="*/ 5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2" y="11"/>
                    </a:cubicBezTo>
                    <a:cubicBezTo>
                      <a:pt x="0" y="8"/>
                      <a:pt x="1" y="1"/>
                      <a:pt x="5"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0" name="Freeform 1697">
                <a:extLst>
                  <a:ext uri="{FF2B5EF4-FFF2-40B4-BE49-F238E27FC236}">
                    <a16:creationId xmlns:a16="http://schemas.microsoft.com/office/drawing/2014/main" id="{F7374787-D282-4991-9042-E9D5B37ACBF9}"/>
                  </a:ext>
                </a:extLst>
              </p:cNvPr>
              <p:cNvSpPr>
                <a:spLocks/>
              </p:cNvSpPr>
              <p:nvPr/>
            </p:nvSpPr>
            <p:spPr bwMode="auto">
              <a:xfrm>
                <a:off x="4208" y="2344"/>
                <a:ext cx="48" cy="67"/>
              </a:xfrm>
              <a:custGeom>
                <a:avLst/>
                <a:gdLst>
                  <a:gd name="T0" fmla="*/ 10 w 10"/>
                  <a:gd name="T1" fmla="*/ 6 h 14"/>
                  <a:gd name="T2" fmla="*/ 3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1" name="Freeform 1698">
                <a:extLst>
                  <a:ext uri="{FF2B5EF4-FFF2-40B4-BE49-F238E27FC236}">
                    <a16:creationId xmlns:a16="http://schemas.microsoft.com/office/drawing/2014/main" id="{5B77BE81-5C8A-4755-B374-17D8BC140522}"/>
                  </a:ext>
                </a:extLst>
              </p:cNvPr>
              <p:cNvSpPr>
                <a:spLocks/>
              </p:cNvSpPr>
              <p:nvPr/>
            </p:nvSpPr>
            <p:spPr bwMode="auto">
              <a:xfrm>
                <a:off x="4280" y="2286"/>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2" name="Freeform 1699">
                <a:extLst>
                  <a:ext uri="{FF2B5EF4-FFF2-40B4-BE49-F238E27FC236}">
                    <a16:creationId xmlns:a16="http://schemas.microsoft.com/office/drawing/2014/main" id="{C59C3A2B-18D2-4C13-8BB0-E5EF15D19625}"/>
                  </a:ext>
                </a:extLst>
              </p:cNvPr>
              <p:cNvSpPr>
                <a:spLocks/>
              </p:cNvSpPr>
              <p:nvPr/>
            </p:nvSpPr>
            <p:spPr bwMode="auto">
              <a:xfrm>
                <a:off x="4343" y="2233"/>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3"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3" name="Freeform 1700">
                <a:extLst>
                  <a:ext uri="{FF2B5EF4-FFF2-40B4-BE49-F238E27FC236}">
                    <a16:creationId xmlns:a16="http://schemas.microsoft.com/office/drawing/2014/main" id="{278A84E1-7B0C-4601-AC05-3EAD6D7D4F94}"/>
                  </a:ext>
                </a:extLst>
              </p:cNvPr>
              <p:cNvSpPr>
                <a:spLocks/>
              </p:cNvSpPr>
              <p:nvPr/>
            </p:nvSpPr>
            <p:spPr bwMode="auto">
              <a:xfrm>
                <a:off x="4401" y="2271"/>
                <a:ext cx="57" cy="68"/>
              </a:xfrm>
              <a:custGeom>
                <a:avLst/>
                <a:gdLst>
                  <a:gd name="T0" fmla="*/ 12 w 12"/>
                  <a:gd name="T1" fmla="*/ 6 h 14"/>
                  <a:gd name="T2" fmla="*/ 3 w 12"/>
                  <a:gd name="T3" fmla="*/ 11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6" y="14"/>
                      <a:pt x="3" y="11"/>
                    </a:cubicBezTo>
                    <a:cubicBezTo>
                      <a:pt x="0" y="7"/>
                      <a:pt x="3"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4" name="Freeform 1701">
                <a:extLst>
                  <a:ext uri="{FF2B5EF4-FFF2-40B4-BE49-F238E27FC236}">
                    <a16:creationId xmlns:a16="http://schemas.microsoft.com/office/drawing/2014/main" id="{2914D275-13A9-4357-8C79-42715DF31ABB}"/>
                  </a:ext>
                </a:extLst>
              </p:cNvPr>
              <p:cNvSpPr>
                <a:spLocks/>
              </p:cNvSpPr>
              <p:nvPr/>
            </p:nvSpPr>
            <p:spPr bwMode="auto">
              <a:xfrm>
                <a:off x="4482" y="2247"/>
                <a:ext cx="58" cy="68"/>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5" name="Freeform 1702">
                <a:extLst>
                  <a:ext uri="{FF2B5EF4-FFF2-40B4-BE49-F238E27FC236}">
                    <a16:creationId xmlns:a16="http://schemas.microsoft.com/office/drawing/2014/main" id="{731E6467-EB37-418C-B4BC-EA94833AFB9E}"/>
                  </a:ext>
                </a:extLst>
              </p:cNvPr>
              <p:cNvSpPr>
                <a:spLocks/>
              </p:cNvSpPr>
              <p:nvPr/>
            </p:nvSpPr>
            <p:spPr bwMode="auto">
              <a:xfrm>
                <a:off x="4545" y="2199"/>
                <a:ext cx="63"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6" name="Freeform 1703">
                <a:extLst>
                  <a:ext uri="{FF2B5EF4-FFF2-40B4-BE49-F238E27FC236}">
                    <a16:creationId xmlns:a16="http://schemas.microsoft.com/office/drawing/2014/main" id="{E623635F-B600-452A-AE1F-A9B38ADA7FF5}"/>
                  </a:ext>
                </a:extLst>
              </p:cNvPr>
              <p:cNvSpPr>
                <a:spLocks/>
              </p:cNvSpPr>
              <p:nvPr/>
            </p:nvSpPr>
            <p:spPr bwMode="auto">
              <a:xfrm>
                <a:off x="4617" y="2228"/>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7"/>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7" name="Freeform 1704">
                <a:extLst>
                  <a:ext uri="{FF2B5EF4-FFF2-40B4-BE49-F238E27FC236}">
                    <a16:creationId xmlns:a16="http://schemas.microsoft.com/office/drawing/2014/main" id="{20312FF4-B9AD-4B41-AE1D-E118738DF717}"/>
                  </a:ext>
                </a:extLst>
              </p:cNvPr>
              <p:cNvSpPr>
                <a:spLocks/>
              </p:cNvSpPr>
              <p:nvPr/>
            </p:nvSpPr>
            <p:spPr bwMode="auto">
              <a:xfrm>
                <a:off x="4492" y="2136"/>
                <a:ext cx="58" cy="68"/>
              </a:xfrm>
              <a:custGeom>
                <a:avLst/>
                <a:gdLst>
                  <a:gd name="T0" fmla="*/ 12 w 12"/>
                  <a:gd name="T1" fmla="*/ 7 h 14"/>
                  <a:gd name="T2" fmla="*/ 2 w 12"/>
                  <a:gd name="T3" fmla="*/ 11 h 14"/>
                  <a:gd name="T4" fmla="*/ 8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5" y="14"/>
                      <a:pt x="2" y="11"/>
                    </a:cubicBezTo>
                    <a:cubicBezTo>
                      <a:pt x="0" y="7"/>
                      <a:pt x="3" y="1"/>
                      <a:pt x="8"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8" name="Freeform 1705">
                <a:extLst>
                  <a:ext uri="{FF2B5EF4-FFF2-40B4-BE49-F238E27FC236}">
                    <a16:creationId xmlns:a16="http://schemas.microsoft.com/office/drawing/2014/main" id="{19359925-66B1-4054-9C82-33C707357613}"/>
                  </a:ext>
                </a:extLst>
              </p:cNvPr>
              <p:cNvSpPr>
                <a:spLocks/>
              </p:cNvSpPr>
              <p:nvPr/>
            </p:nvSpPr>
            <p:spPr bwMode="auto">
              <a:xfrm>
                <a:off x="4545" y="1982"/>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39" name="Freeform 1706">
                <a:extLst>
                  <a:ext uri="{FF2B5EF4-FFF2-40B4-BE49-F238E27FC236}">
                    <a16:creationId xmlns:a16="http://schemas.microsoft.com/office/drawing/2014/main" id="{A440351A-5C1B-4270-9AA3-DA34F92ECB89}"/>
                  </a:ext>
                </a:extLst>
              </p:cNvPr>
              <p:cNvSpPr>
                <a:spLocks/>
              </p:cNvSpPr>
              <p:nvPr/>
            </p:nvSpPr>
            <p:spPr bwMode="auto">
              <a:xfrm>
                <a:off x="4613" y="1924"/>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0" name="Freeform 1707">
                <a:extLst>
                  <a:ext uri="{FF2B5EF4-FFF2-40B4-BE49-F238E27FC236}">
                    <a16:creationId xmlns:a16="http://schemas.microsoft.com/office/drawing/2014/main" id="{D4454A3E-1993-499B-BFBC-8BAD01244B45}"/>
                  </a:ext>
                </a:extLst>
              </p:cNvPr>
              <p:cNvSpPr>
                <a:spLocks/>
              </p:cNvSpPr>
              <p:nvPr/>
            </p:nvSpPr>
            <p:spPr bwMode="auto">
              <a:xfrm>
                <a:off x="4690" y="1876"/>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4"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1" name="Freeform 1708">
                <a:extLst>
                  <a:ext uri="{FF2B5EF4-FFF2-40B4-BE49-F238E27FC236}">
                    <a16:creationId xmlns:a16="http://schemas.microsoft.com/office/drawing/2014/main" id="{5927BE09-2225-4C75-9708-5DD1A5C7E0DB}"/>
                  </a:ext>
                </a:extLst>
              </p:cNvPr>
              <p:cNvSpPr>
                <a:spLocks/>
              </p:cNvSpPr>
              <p:nvPr/>
            </p:nvSpPr>
            <p:spPr bwMode="auto">
              <a:xfrm>
                <a:off x="4627" y="1842"/>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2" name="Freeform 1709">
                <a:extLst>
                  <a:ext uri="{FF2B5EF4-FFF2-40B4-BE49-F238E27FC236}">
                    <a16:creationId xmlns:a16="http://schemas.microsoft.com/office/drawing/2014/main" id="{96433543-ECBC-4900-BBBD-0D848648E81B}"/>
                  </a:ext>
                </a:extLst>
              </p:cNvPr>
              <p:cNvSpPr>
                <a:spLocks/>
              </p:cNvSpPr>
              <p:nvPr/>
            </p:nvSpPr>
            <p:spPr bwMode="auto">
              <a:xfrm>
                <a:off x="4810" y="1857"/>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3" name="Freeform 1710">
                <a:extLst>
                  <a:ext uri="{FF2B5EF4-FFF2-40B4-BE49-F238E27FC236}">
                    <a16:creationId xmlns:a16="http://schemas.microsoft.com/office/drawing/2014/main" id="{A3592C31-1200-4C59-BC31-7C3062804C8E}"/>
                  </a:ext>
                </a:extLst>
              </p:cNvPr>
              <p:cNvSpPr>
                <a:spLocks/>
              </p:cNvSpPr>
              <p:nvPr/>
            </p:nvSpPr>
            <p:spPr bwMode="auto">
              <a:xfrm>
                <a:off x="4752" y="1808"/>
                <a:ext cx="63"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4" name="Freeform 1711">
                <a:extLst>
                  <a:ext uri="{FF2B5EF4-FFF2-40B4-BE49-F238E27FC236}">
                    <a16:creationId xmlns:a16="http://schemas.microsoft.com/office/drawing/2014/main" id="{EAD0395A-FB78-4CBC-AC0D-A10F7A0569C9}"/>
                  </a:ext>
                </a:extLst>
              </p:cNvPr>
              <p:cNvSpPr>
                <a:spLocks/>
              </p:cNvSpPr>
              <p:nvPr/>
            </p:nvSpPr>
            <p:spPr bwMode="auto">
              <a:xfrm>
                <a:off x="4815" y="1760"/>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2" y="1"/>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5" name="Freeform 1712">
                <a:extLst>
                  <a:ext uri="{FF2B5EF4-FFF2-40B4-BE49-F238E27FC236}">
                    <a16:creationId xmlns:a16="http://schemas.microsoft.com/office/drawing/2014/main" id="{06D5C124-1F47-4B0D-8C18-EF4536238A06}"/>
                  </a:ext>
                </a:extLst>
              </p:cNvPr>
              <p:cNvSpPr>
                <a:spLocks/>
              </p:cNvSpPr>
              <p:nvPr/>
            </p:nvSpPr>
            <p:spPr bwMode="auto">
              <a:xfrm>
                <a:off x="4685" y="1784"/>
                <a:ext cx="58" cy="58"/>
              </a:xfrm>
              <a:custGeom>
                <a:avLst/>
                <a:gdLst>
                  <a:gd name="T0" fmla="*/ 12 w 12"/>
                  <a:gd name="T1" fmla="*/ 5 h 12"/>
                  <a:gd name="T2" fmla="*/ 2 w 12"/>
                  <a:gd name="T3" fmla="*/ 9 h 12"/>
                  <a:gd name="T4" fmla="*/ 8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0" y="10"/>
                      <a:pt x="4" y="12"/>
                      <a:pt x="2" y="9"/>
                    </a:cubicBezTo>
                    <a:cubicBezTo>
                      <a:pt x="0" y="6"/>
                      <a:pt x="3" y="0"/>
                      <a:pt x="8" y="0"/>
                    </a:cubicBezTo>
                    <a:cubicBezTo>
                      <a:pt x="12"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6" name="Freeform 1713">
                <a:extLst>
                  <a:ext uri="{FF2B5EF4-FFF2-40B4-BE49-F238E27FC236}">
                    <a16:creationId xmlns:a16="http://schemas.microsoft.com/office/drawing/2014/main" id="{131ADEA8-7148-4286-8D61-AEA0D16B739C}"/>
                  </a:ext>
                </a:extLst>
              </p:cNvPr>
              <p:cNvSpPr>
                <a:spLocks/>
              </p:cNvSpPr>
              <p:nvPr/>
            </p:nvSpPr>
            <p:spPr bwMode="auto">
              <a:xfrm>
                <a:off x="4747" y="1726"/>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7" name="Freeform 1714">
                <a:extLst>
                  <a:ext uri="{FF2B5EF4-FFF2-40B4-BE49-F238E27FC236}">
                    <a16:creationId xmlns:a16="http://schemas.microsoft.com/office/drawing/2014/main" id="{A61EEE92-E664-46FA-AD3E-10F6AF77ADC2}"/>
                  </a:ext>
                </a:extLst>
              </p:cNvPr>
              <p:cNvSpPr>
                <a:spLocks/>
              </p:cNvSpPr>
              <p:nvPr/>
            </p:nvSpPr>
            <p:spPr bwMode="auto">
              <a:xfrm>
                <a:off x="4810" y="1673"/>
                <a:ext cx="58" cy="58"/>
              </a:xfrm>
              <a:custGeom>
                <a:avLst/>
                <a:gdLst>
                  <a:gd name="T0" fmla="*/ 11 w 12"/>
                  <a:gd name="T1" fmla="*/ 6 h 12"/>
                  <a:gd name="T2" fmla="*/ 2 w 12"/>
                  <a:gd name="T3" fmla="*/ 9 h 12"/>
                  <a:gd name="T4" fmla="*/ 8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3" y="1"/>
                      <a:pt x="8"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8" name="Freeform 1715">
                <a:extLst>
                  <a:ext uri="{FF2B5EF4-FFF2-40B4-BE49-F238E27FC236}">
                    <a16:creationId xmlns:a16="http://schemas.microsoft.com/office/drawing/2014/main" id="{8F22A224-34F6-44D9-86CB-8301886B0739}"/>
                  </a:ext>
                </a:extLst>
              </p:cNvPr>
              <p:cNvSpPr>
                <a:spLocks/>
              </p:cNvSpPr>
              <p:nvPr/>
            </p:nvSpPr>
            <p:spPr bwMode="auto">
              <a:xfrm>
                <a:off x="4752" y="1644"/>
                <a:ext cx="58" cy="58"/>
              </a:xfrm>
              <a:custGeom>
                <a:avLst/>
                <a:gdLst>
                  <a:gd name="T0" fmla="*/ 11 w 12"/>
                  <a:gd name="T1" fmla="*/ 5 h 12"/>
                  <a:gd name="T2" fmla="*/ 1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49" name="Freeform 1716">
                <a:extLst>
                  <a:ext uri="{FF2B5EF4-FFF2-40B4-BE49-F238E27FC236}">
                    <a16:creationId xmlns:a16="http://schemas.microsoft.com/office/drawing/2014/main" id="{91160D74-F24D-4F3B-96F3-2676D9E2B3B6}"/>
                  </a:ext>
                </a:extLst>
              </p:cNvPr>
              <p:cNvSpPr>
                <a:spLocks/>
              </p:cNvSpPr>
              <p:nvPr/>
            </p:nvSpPr>
            <p:spPr bwMode="auto">
              <a:xfrm>
                <a:off x="4680" y="1693"/>
                <a:ext cx="58"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1" y="0"/>
                      <a:pt x="12" y="3"/>
                      <a:pt x="1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0" name="Freeform 1717">
                <a:extLst>
                  <a:ext uri="{FF2B5EF4-FFF2-40B4-BE49-F238E27FC236}">
                    <a16:creationId xmlns:a16="http://schemas.microsoft.com/office/drawing/2014/main" id="{BDB86AAD-3E39-4919-9728-41BDF595976D}"/>
                  </a:ext>
                </a:extLst>
              </p:cNvPr>
              <p:cNvSpPr>
                <a:spLocks/>
              </p:cNvSpPr>
              <p:nvPr/>
            </p:nvSpPr>
            <p:spPr bwMode="auto">
              <a:xfrm>
                <a:off x="4420" y="2175"/>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5" y="14"/>
                      <a:pt x="2" y="10"/>
                    </a:cubicBezTo>
                    <a:cubicBezTo>
                      <a:pt x="0" y="7"/>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1" name="Freeform 1718">
                <a:extLst>
                  <a:ext uri="{FF2B5EF4-FFF2-40B4-BE49-F238E27FC236}">
                    <a16:creationId xmlns:a16="http://schemas.microsoft.com/office/drawing/2014/main" id="{1F699872-29B5-447C-B241-9E514F3DB3D5}"/>
                  </a:ext>
                </a:extLst>
              </p:cNvPr>
              <p:cNvSpPr>
                <a:spLocks/>
              </p:cNvSpPr>
              <p:nvPr/>
            </p:nvSpPr>
            <p:spPr bwMode="auto">
              <a:xfrm>
                <a:off x="4685" y="2237"/>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3"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2" name="Freeform 1719">
                <a:extLst>
                  <a:ext uri="{FF2B5EF4-FFF2-40B4-BE49-F238E27FC236}">
                    <a16:creationId xmlns:a16="http://schemas.microsoft.com/office/drawing/2014/main" id="{E4207CED-C9D9-4026-B2EC-1C8CC0AEB23E}"/>
                  </a:ext>
                </a:extLst>
              </p:cNvPr>
              <p:cNvSpPr>
                <a:spLocks/>
              </p:cNvSpPr>
              <p:nvPr/>
            </p:nvSpPr>
            <p:spPr bwMode="auto">
              <a:xfrm>
                <a:off x="4743" y="2170"/>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4"/>
                      <a:pt x="13"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3" name="Freeform 1720">
                <a:extLst>
                  <a:ext uri="{FF2B5EF4-FFF2-40B4-BE49-F238E27FC236}">
                    <a16:creationId xmlns:a16="http://schemas.microsoft.com/office/drawing/2014/main" id="{5575C84C-A1BF-428A-8DFB-92A871A7E8CE}"/>
                  </a:ext>
                </a:extLst>
              </p:cNvPr>
              <p:cNvSpPr>
                <a:spLocks/>
              </p:cNvSpPr>
              <p:nvPr/>
            </p:nvSpPr>
            <p:spPr bwMode="auto">
              <a:xfrm>
                <a:off x="4820" y="2122"/>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6" y="14"/>
                      <a:pt x="3" y="10"/>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4" name="Freeform 1721">
                <a:extLst>
                  <a:ext uri="{FF2B5EF4-FFF2-40B4-BE49-F238E27FC236}">
                    <a16:creationId xmlns:a16="http://schemas.microsoft.com/office/drawing/2014/main" id="{FDD85396-B7EC-4477-A194-B593C6AB1B63}"/>
                  </a:ext>
                </a:extLst>
              </p:cNvPr>
              <p:cNvSpPr>
                <a:spLocks/>
              </p:cNvSpPr>
              <p:nvPr/>
            </p:nvSpPr>
            <p:spPr bwMode="auto">
              <a:xfrm>
                <a:off x="4964" y="2112"/>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5" name="Freeform 1722">
                <a:extLst>
                  <a:ext uri="{FF2B5EF4-FFF2-40B4-BE49-F238E27FC236}">
                    <a16:creationId xmlns:a16="http://schemas.microsoft.com/office/drawing/2014/main" id="{95E5D624-5068-4AA5-B870-D5423E64B9ED}"/>
                  </a:ext>
                </a:extLst>
              </p:cNvPr>
              <p:cNvSpPr>
                <a:spLocks/>
              </p:cNvSpPr>
              <p:nvPr/>
            </p:nvSpPr>
            <p:spPr bwMode="auto">
              <a:xfrm>
                <a:off x="4897" y="2064"/>
                <a:ext cx="63" cy="67"/>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6" name="Freeform 1723">
                <a:extLst>
                  <a:ext uri="{FF2B5EF4-FFF2-40B4-BE49-F238E27FC236}">
                    <a16:creationId xmlns:a16="http://schemas.microsoft.com/office/drawing/2014/main" id="{86CA0A4D-69D4-45AC-8C3B-4BED317B5C9F}"/>
                  </a:ext>
                </a:extLst>
              </p:cNvPr>
              <p:cNvSpPr>
                <a:spLocks/>
              </p:cNvSpPr>
              <p:nvPr/>
            </p:nvSpPr>
            <p:spPr bwMode="auto">
              <a:xfrm>
                <a:off x="5032" y="2059"/>
                <a:ext cx="67" cy="68"/>
              </a:xfrm>
              <a:custGeom>
                <a:avLst/>
                <a:gdLst>
                  <a:gd name="T0" fmla="*/ 13 w 14"/>
                  <a:gd name="T1" fmla="*/ 6 h 14"/>
                  <a:gd name="T2" fmla="*/ 3 w 14"/>
                  <a:gd name="T3" fmla="*/ 10 h 14"/>
                  <a:gd name="T4" fmla="*/ 8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1"/>
                      <a:pt x="6" y="14"/>
                      <a:pt x="3" y="10"/>
                    </a:cubicBezTo>
                    <a:cubicBezTo>
                      <a:pt x="0" y="6"/>
                      <a:pt x="3" y="0"/>
                      <a:pt x="8"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7" name="Freeform 1724">
                <a:extLst>
                  <a:ext uri="{FF2B5EF4-FFF2-40B4-BE49-F238E27FC236}">
                    <a16:creationId xmlns:a16="http://schemas.microsoft.com/office/drawing/2014/main" id="{53F65415-EE16-4EB8-A9D3-DF372F44BBBE}"/>
                  </a:ext>
                </a:extLst>
              </p:cNvPr>
              <p:cNvSpPr>
                <a:spLocks/>
              </p:cNvSpPr>
              <p:nvPr/>
            </p:nvSpPr>
            <p:spPr bwMode="auto">
              <a:xfrm>
                <a:off x="4969" y="2006"/>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5" y="14"/>
                      <a:pt x="3" y="10"/>
                    </a:cubicBezTo>
                    <a:cubicBezTo>
                      <a:pt x="0" y="7"/>
                      <a:pt x="2" y="1"/>
                      <a:pt x="8" y="0"/>
                    </a:cubicBezTo>
                    <a:cubicBezTo>
                      <a:pt x="12"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8" name="Freeform 1725">
                <a:extLst>
                  <a:ext uri="{FF2B5EF4-FFF2-40B4-BE49-F238E27FC236}">
                    <a16:creationId xmlns:a16="http://schemas.microsoft.com/office/drawing/2014/main" id="{0DBC2CFE-A2F7-4A9C-B326-CF14F85DB775}"/>
                  </a:ext>
                </a:extLst>
              </p:cNvPr>
              <p:cNvSpPr>
                <a:spLocks/>
              </p:cNvSpPr>
              <p:nvPr/>
            </p:nvSpPr>
            <p:spPr bwMode="auto">
              <a:xfrm>
                <a:off x="5051" y="1967"/>
                <a:ext cx="63" cy="68"/>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5" y="14"/>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59" name="Freeform 1726">
                <a:extLst>
                  <a:ext uri="{FF2B5EF4-FFF2-40B4-BE49-F238E27FC236}">
                    <a16:creationId xmlns:a16="http://schemas.microsoft.com/office/drawing/2014/main" id="{DF936D29-992F-4C16-86BB-358FD914344D}"/>
                  </a:ext>
                </a:extLst>
              </p:cNvPr>
              <p:cNvSpPr>
                <a:spLocks/>
              </p:cNvSpPr>
              <p:nvPr/>
            </p:nvSpPr>
            <p:spPr bwMode="auto">
              <a:xfrm>
                <a:off x="5119" y="1910"/>
                <a:ext cx="62" cy="62"/>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0"/>
                      <a:pt x="8" y="0"/>
                    </a:cubicBezTo>
                    <a:cubicBezTo>
                      <a:pt x="12" y="0"/>
                      <a:pt x="13" y="3"/>
                      <a:pt x="13"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0" name="Freeform 1727">
                <a:extLst>
                  <a:ext uri="{FF2B5EF4-FFF2-40B4-BE49-F238E27FC236}">
                    <a16:creationId xmlns:a16="http://schemas.microsoft.com/office/drawing/2014/main" id="{A811C25B-C683-481E-AE2E-AF9BA159EFB8}"/>
                  </a:ext>
                </a:extLst>
              </p:cNvPr>
              <p:cNvSpPr>
                <a:spLocks/>
              </p:cNvSpPr>
              <p:nvPr/>
            </p:nvSpPr>
            <p:spPr bwMode="auto">
              <a:xfrm>
                <a:off x="5210" y="1982"/>
                <a:ext cx="63"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1" name="Freeform 1728">
                <a:extLst>
                  <a:ext uri="{FF2B5EF4-FFF2-40B4-BE49-F238E27FC236}">
                    <a16:creationId xmlns:a16="http://schemas.microsoft.com/office/drawing/2014/main" id="{26196707-0CC5-48D3-9B6A-8F6C5A5990C6}"/>
                  </a:ext>
                </a:extLst>
              </p:cNvPr>
              <p:cNvSpPr>
                <a:spLocks/>
              </p:cNvSpPr>
              <p:nvPr/>
            </p:nvSpPr>
            <p:spPr bwMode="auto">
              <a:xfrm>
                <a:off x="5480" y="1857"/>
                <a:ext cx="63" cy="62"/>
              </a:xfrm>
              <a:custGeom>
                <a:avLst/>
                <a:gdLst>
                  <a:gd name="T0" fmla="*/ 13 w 13"/>
                  <a:gd name="T1" fmla="*/ 6 h 13"/>
                  <a:gd name="T2" fmla="*/ 3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6" y="13"/>
                      <a:pt x="3" y="10"/>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2" name="Freeform 1729">
                <a:extLst>
                  <a:ext uri="{FF2B5EF4-FFF2-40B4-BE49-F238E27FC236}">
                    <a16:creationId xmlns:a16="http://schemas.microsoft.com/office/drawing/2014/main" id="{35394A03-8FE5-4503-83BA-C430F9E051A3}"/>
                  </a:ext>
                </a:extLst>
              </p:cNvPr>
              <p:cNvSpPr>
                <a:spLocks/>
              </p:cNvSpPr>
              <p:nvPr/>
            </p:nvSpPr>
            <p:spPr bwMode="auto">
              <a:xfrm>
                <a:off x="5388" y="1823"/>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3" name="Freeform 1730">
                <a:extLst>
                  <a:ext uri="{FF2B5EF4-FFF2-40B4-BE49-F238E27FC236}">
                    <a16:creationId xmlns:a16="http://schemas.microsoft.com/office/drawing/2014/main" id="{0BF57103-0519-4F4B-B9B4-B02F1EE3AD63}"/>
                  </a:ext>
                </a:extLst>
              </p:cNvPr>
              <p:cNvSpPr>
                <a:spLocks/>
              </p:cNvSpPr>
              <p:nvPr/>
            </p:nvSpPr>
            <p:spPr bwMode="auto">
              <a:xfrm>
                <a:off x="5306" y="1746"/>
                <a:ext cx="63" cy="58"/>
              </a:xfrm>
              <a:custGeom>
                <a:avLst/>
                <a:gdLst>
                  <a:gd name="T0" fmla="*/ 13 w 13"/>
                  <a:gd name="T1" fmla="*/ 5 h 12"/>
                  <a:gd name="T2" fmla="*/ 3 w 13"/>
                  <a:gd name="T3" fmla="*/ 8 h 12"/>
                  <a:gd name="T4" fmla="*/ 8 w 13"/>
                  <a:gd name="T5" fmla="*/ 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2" y="10"/>
                      <a:pt x="6" y="12"/>
                      <a:pt x="3" y="8"/>
                    </a:cubicBezTo>
                    <a:cubicBezTo>
                      <a:pt x="0" y="5"/>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4" name="Freeform 1731">
                <a:extLst>
                  <a:ext uri="{FF2B5EF4-FFF2-40B4-BE49-F238E27FC236}">
                    <a16:creationId xmlns:a16="http://schemas.microsoft.com/office/drawing/2014/main" id="{44E4BDD7-4D96-4B81-9658-54AFF07AD2A4}"/>
                  </a:ext>
                </a:extLst>
              </p:cNvPr>
              <p:cNvSpPr>
                <a:spLocks/>
              </p:cNvSpPr>
              <p:nvPr/>
            </p:nvSpPr>
            <p:spPr bwMode="auto">
              <a:xfrm>
                <a:off x="5384" y="1712"/>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5" name="Freeform 1732">
                <a:extLst>
                  <a:ext uri="{FF2B5EF4-FFF2-40B4-BE49-F238E27FC236}">
                    <a16:creationId xmlns:a16="http://schemas.microsoft.com/office/drawing/2014/main" id="{3632C526-F26C-469D-BF38-1CD2A7699F3D}"/>
                  </a:ext>
                </a:extLst>
              </p:cNvPr>
              <p:cNvSpPr>
                <a:spLocks/>
              </p:cNvSpPr>
              <p:nvPr/>
            </p:nvSpPr>
            <p:spPr bwMode="auto">
              <a:xfrm>
                <a:off x="5263" y="1688"/>
                <a:ext cx="58" cy="58"/>
              </a:xfrm>
              <a:custGeom>
                <a:avLst/>
                <a:gdLst>
                  <a:gd name="T0" fmla="*/ 12 w 12"/>
                  <a:gd name="T1" fmla="*/ 5 h 12"/>
                  <a:gd name="T2" fmla="*/ 2 w 12"/>
                  <a:gd name="T3" fmla="*/ 8 h 12"/>
                  <a:gd name="T4" fmla="*/ 7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1" y="10"/>
                      <a:pt x="5" y="12"/>
                      <a:pt x="2" y="8"/>
                    </a:cubicBezTo>
                    <a:cubicBezTo>
                      <a:pt x="0" y="5"/>
                      <a:pt x="2" y="0"/>
                      <a:pt x="7" y="0"/>
                    </a:cubicBezTo>
                    <a:cubicBezTo>
                      <a:pt x="11"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6" name="Freeform 1733">
                <a:extLst>
                  <a:ext uri="{FF2B5EF4-FFF2-40B4-BE49-F238E27FC236}">
                    <a16:creationId xmlns:a16="http://schemas.microsoft.com/office/drawing/2014/main" id="{49B456B7-B686-448B-A596-6A401A00F86D}"/>
                  </a:ext>
                </a:extLst>
              </p:cNvPr>
              <p:cNvSpPr>
                <a:spLocks/>
              </p:cNvSpPr>
              <p:nvPr/>
            </p:nvSpPr>
            <p:spPr bwMode="auto">
              <a:xfrm>
                <a:off x="5181" y="1683"/>
                <a:ext cx="63" cy="58"/>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6" y="12"/>
                      <a:pt x="3" y="9"/>
                    </a:cubicBezTo>
                    <a:cubicBezTo>
                      <a:pt x="0" y="6"/>
                      <a:pt x="3" y="1"/>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7" name="Freeform 1734">
                <a:extLst>
                  <a:ext uri="{FF2B5EF4-FFF2-40B4-BE49-F238E27FC236}">
                    <a16:creationId xmlns:a16="http://schemas.microsoft.com/office/drawing/2014/main" id="{DDA0245C-378F-421B-A130-DE0E2F99EDC0}"/>
                  </a:ext>
                </a:extLst>
              </p:cNvPr>
              <p:cNvSpPr>
                <a:spLocks/>
              </p:cNvSpPr>
              <p:nvPr/>
            </p:nvSpPr>
            <p:spPr bwMode="auto">
              <a:xfrm>
                <a:off x="5321" y="1635"/>
                <a:ext cx="63" cy="58"/>
              </a:xfrm>
              <a:custGeom>
                <a:avLst/>
                <a:gdLst>
                  <a:gd name="T0" fmla="*/ 12 w 13"/>
                  <a:gd name="T1" fmla="*/ 6 h 12"/>
                  <a:gd name="T2" fmla="*/ 3 w 13"/>
                  <a:gd name="T3" fmla="*/ 8 h 12"/>
                  <a:gd name="T4" fmla="*/ 7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6" y="12"/>
                      <a:pt x="3" y="8"/>
                    </a:cubicBezTo>
                    <a:cubicBezTo>
                      <a:pt x="0" y="5"/>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8" name="Freeform 1735">
                <a:extLst>
                  <a:ext uri="{FF2B5EF4-FFF2-40B4-BE49-F238E27FC236}">
                    <a16:creationId xmlns:a16="http://schemas.microsoft.com/office/drawing/2014/main" id="{F3D374CB-16BD-49A1-AFCD-51A23DD40ED2}"/>
                  </a:ext>
                </a:extLst>
              </p:cNvPr>
              <p:cNvSpPr>
                <a:spLocks/>
              </p:cNvSpPr>
              <p:nvPr/>
            </p:nvSpPr>
            <p:spPr bwMode="auto">
              <a:xfrm>
                <a:off x="5244" y="1611"/>
                <a:ext cx="58" cy="58"/>
              </a:xfrm>
              <a:custGeom>
                <a:avLst/>
                <a:gdLst>
                  <a:gd name="T0" fmla="*/ 11 w 12"/>
                  <a:gd name="T1" fmla="*/ 5 h 12"/>
                  <a:gd name="T2" fmla="*/ 2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1" y="10"/>
                      <a:pt x="4" y="12"/>
                      <a:pt x="2" y="8"/>
                    </a:cubicBezTo>
                    <a:cubicBezTo>
                      <a:pt x="0" y="5"/>
                      <a:pt x="2" y="0"/>
                      <a:pt x="7" y="0"/>
                    </a:cubicBezTo>
                    <a:cubicBezTo>
                      <a:pt x="10"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69" name="Freeform 1736">
                <a:extLst>
                  <a:ext uri="{FF2B5EF4-FFF2-40B4-BE49-F238E27FC236}">
                    <a16:creationId xmlns:a16="http://schemas.microsoft.com/office/drawing/2014/main" id="{7C237EB0-9759-4D82-AA4C-D595CD4E0366}"/>
                  </a:ext>
                </a:extLst>
              </p:cNvPr>
              <p:cNvSpPr>
                <a:spLocks/>
              </p:cNvSpPr>
              <p:nvPr/>
            </p:nvSpPr>
            <p:spPr bwMode="auto">
              <a:xfrm>
                <a:off x="5244" y="1534"/>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0" name="Freeform 1737">
                <a:extLst>
                  <a:ext uri="{FF2B5EF4-FFF2-40B4-BE49-F238E27FC236}">
                    <a16:creationId xmlns:a16="http://schemas.microsoft.com/office/drawing/2014/main" id="{E1932D4B-E45F-41EE-9F31-F5344FC74E82}"/>
                  </a:ext>
                </a:extLst>
              </p:cNvPr>
              <p:cNvSpPr>
                <a:spLocks/>
              </p:cNvSpPr>
              <p:nvPr/>
            </p:nvSpPr>
            <p:spPr bwMode="auto">
              <a:xfrm>
                <a:off x="5181" y="1567"/>
                <a:ext cx="53" cy="58"/>
              </a:xfrm>
              <a:custGeom>
                <a:avLst/>
                <a:gdLst>
                  <a:gd name="T0" fmla="*/ 11 w 11"/>
                  <a:gd name="T1" fmla="*/ 5 h 12"/>
                  <a:gd name="T2" fmla="*/ 1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4" y="12"/>
                      <a:pt x="1"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1" name="Freeform 1738">
                <a:extLst>
                  <a:ext uri="{FF2B5EF4-FFF2-40B4-BE49-F238E27FC236}">
                    <a16:creationId xmlns:a16="http://schemas.microsoft.com/office/drawing/2014/main" id="{0BACC977-BCF7-4BA0-8AC6-3197AE87C053}"/>
                  </a:ext>
                </a:extLst>
              </p:cNvPr>
              <p:cNvSpPr>
                <a:spLocks/>
              </p:cNvSpPr>
              <p:nvPr/>
            </p:nvSpPr>
            <p:spPr bwMode="auto">
              <a:xfrm>
                <a:off x="5138" y="1635"/>
                <a:ext cx="58" cy="53"/>
              </a:xfrm>
              <a:custGeom>
                <a:avLst/>
                <a:gdLst>
                  <a:gd name="T0" fmla="*/ 11 w 12"/>
                  <a:gd name="T1" fmla="*/ 5 h 11"/>
                  <a:gd name="T2" fmla="*/ 1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1"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2" name="Freeform 1739">
                <a:extLst>
                  <a:ext uri="{FF2B5EF4-FFF2-40B4-BE49-F238E27FC236}">
                    <a16:creationId xmlns:a16="http://schemas.microsoft.com/office/drawing/2014/main" id="{BAD3DD58-8061-42F5-B061-E87925572E5A}"/>
                  </a:ext>
                </a:extLst>
              </p:cNvPr>
              <p:cNvSpPr>
                <a:spLocks/>
              </p:cNvSpPr>
              <p:nvPr/>
            </p:nvSpPr>
            <p:spPr bwMode="auto">
              <a:xfrm>
                <a:off x="5099" y="1572"/>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4"/>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3" name="Freeform 1740">
                <a:extLst>
                  <a:ext uri="{FF2B5EF4-FFF2-40B4-BE49-F238E27FC236}">
                    <a16:creationId xmlns:a16="http://schemas.microsoft.com/office/drawing/2014/main" id="{7FC9CFD8-54BD-471C-BF07-6D29D8D8219E}"/>
                  </a:ext>
                </a:extLst>
              </p:cNvPr>
              <p:cNvSpPr>
                <a:spLocks/>
              </p:cNvSpPr>
              <p:nvPr/>
            </p:nvSpPr>
            <p:spPr bwMode="auto">
              <a:xfrm>
                <a:off x="5061" y="1635"/>
                <a:ext cx="53" cy="58"/>
              </a:xfrm>
              <a:custGeom>
                <a:avLst/>
                <a:gdLst>
                  <a:gd name="T0" fmla="*/ 11 w 11"/>
                  <a:gd name="T1" fmla="*/ 5 h 12"/>
                  <a:gd name="T2" fmla="*/ 1 w 11"/>
                  <a:gd name="T3" fmla="*/ 8 h 12"/>
                  <a:gd name="T4" fmla="*/ 7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3" y="12"/>
                      <a:pt x="1"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4" name="Freeform 1741">
                <a:extLst>
                  <a:ext uri="{FF2B5EF4-FFF2-40B4-BE49-F238E27FC236}">
                    <a16:creationId xmlns:a16="http://schemas.microsoft.com/office/drawing/2014/main" id="{3E2C0E04-E089-4FE8-98F4-D478D7348D23}"/>
                  </a:ext>
                </a:extLst>
              </p:cNvPr>
              <p:cNvSpPr>
                <a:spLocks/>
              </p:cNvSpPr>
              <p:nvPr/>
            </p:nvSpPr>
            <p:spPr bwMode="auto">
              <a:xfrm>
                <a:off x="5013" y="1698"/>
                <a:ext cx="57"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0" y="11"/>
                      <a:pt x="4" y="13"/>
                      <a:pt x="2" y="9"/>
                    </a:cubicBezTo>
                    <a:cubicBezTo>
                      <a:pt x="0" y="6"/>
                      <a:pt x="3" y="1"/>
                      <a:pt x="7" y="0"/>
                    </a:cubicBezTo>
                    <a:cubicBezTo>
                      <a:pt x="11" y="1"/>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5" name="Freeform 1742">
                <a:extLst>
                  <a:ext uri="{FF2B5EF4-FFF2-40B4-BE49-F238E27FC236}">
                    <a16:creationId xmlns:a16="http://schemas.microsoft.com/office/drawing/2014/main" id="{79C69347-EF15-4569-B161-0BCCDEBE8AF1}"/>
                  </a:ext>
                </a:extLst>
              </p:cNvPr>
              <p:cNvSpPr>
                <a:spLocks/>
              </p:cNvSpPr>
              <p:nvPr/>
            </p:nvSpPr>
            <p:spPr bwMode="auto">
              <a:xfrm>
                <a:off x="4988" y="1620"/>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6" name="Freeform 1743">
                <a:extLst>
                  <a:ext uri="{FF2B5EF4-FFF2-40B4-BE49-F238E27FC236}">
                    <a16:creationId xmlns:a16="http://schemas.microsoft.com/office/drawing/2014/main" id="{50C6DB87-BD24-468B-A63D-95533F495FC5}"/>
                  </a:ext>
                </a:extLst>
              </p:cNvPr>
              <p:cNvSpPr>
                <a:spLocks/>
              </p:cNvSpPr>
              <p:nvPr/>
            </p:nvSpPr>
            <p:spPr bwMode="auto">
              <a:xfrm>
                <a:off x="5037" y="1553"/>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7" name="Freeform 1744">
                <a:extLst>
                  <a:ext uri="{FF2B5EF4-FFF2-40B4-BE49-F238E27FC236}">
                    <a16:creationId xmlns:a16="http://schemas.microsoft.com/office/drawing/2014/main" id="{B97B495C-48A5-433B-8699-19AB7BE14C54}"/>
                  </a:ext>
                </a:extLst>
              </p:cNvPr>
              <p:cNvSpPr>
                <a:spLocks/>
              </p:cNvSpPr>
              <p:nvPr/>
            </p:nvSpPr>
            <p:spPr bwMode="auto">
              <a:xfrm>
                <a:off x="5109" y="1500"/>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8" name="Freeform 1745">
                <a:extLst>
                  <a:ext uri="{FF2B5EF4-FFF2-40B4-BE49-F238E27FC236}">
                    <a16:creationId xmlns:a16="http://schemas.microsoft.com/office/drawing/2014/main" id="{2324D50B-D110-4DC5-90F1-BDEA0B428328}"/>
                  </a:ext>
                </a:extLst>
              </p:cNvPr>
              <p:cNvSpPr>
                <a:spLocks/>
              </p:cNvSpPr>
              <p:nvPr/>
            </p:nvSpPr>
            <p:spPr bwMode="auto">
              <a:xfrm>
                <a:off x="4988" y="1514"/>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79" name="Freeform 1746">
                <a:extLst>
                  <a:ext uri="{FF2B5EF4-FFF2-40B4-BE49-F238E27FC236}">
                    <a16:creationId xmlns:a16="http://schemas.microsoft.com/office/drawing/2014/main" id="{E66E7799-B850-438D-9ADE-0F5B736C6DE0}"/>
                  </a:ext>
                </a:extLst>
              </p:cNvPr>
              <p:cNvSpPr>
                <a:spLocks/>
              </p:cNvSpPr>
              <p:nvPr/>
            </p:nvSpPr>
            <p:spPr bwMode="auto">
              <a:xfrm>
                <a:off x="5066" y="1461"/>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2"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0" name="Freeform 1747">
                <a:extLst>
                  <a:ext uri="{FF2B5EF4-FFF2-40B4-BE49-F238E27FC236}">
                    <a16:creationId xmlns:a16="http://schemas.microsoft.com/office/drawing/2014/main" id="{594C6305-DF56-42B0-9631-84B29C850073}"/>
                  </a:ext>
                </a:extLst>
              </p:cNvPr>
              <p:cNvSpPr>
                <a:spLocks/>
              </p:cNvSpPr>
              <p:nvPr/>
            </p:nvSpPr>
            <p:spPr bwMode="auto">
              <a:xfrm>
                <a:off x="5008" y="1447"/>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1" name="Freeform 1748">
                <a:extLst>
                  <a:ext uri="{FF2B5EF4-FFF2-40B4-BE49-F238E27FC236}">
                    <a16:creationId xmlns:a16="http://schemas.microsoft.com/office/drawing/2014/main" id="{5634D110-6AA2-4BED-A7B2-5F7C5275A1DD}"/>
                  </a:ext>
                </a:extLst>
              </p:cNvPr>
              <p:cNvSpPr>
                <a:spLocks/>
              </p:cNvSpPr>
              <p:nvPr/>
            </p:nvSpPr>
            <p:spPr bwMode="auto">
              <a:xfrm>
                <a:off x="4940" y="1678"/>
                <a:ext cx="58" cy="58"/>
              </a:xfrm>
              <a:custGeom>
                <a:avLst/>
                <a:gdLst>
                  <a:gd name="T0" fmla="*/ 11 w 12"/>
                  <a:gd name="T1" fmla="*/ 6 h 12"/>
                  <a:gd name="T2" fmla="*/ 1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1"/>
                      <a:pt x="3" y="12"/>
                      <a:pt x="1" y="9"/>
                    </a:cubicBezTo>
                    <a:cubicBezTo>
                      <a:pt x="0" y="6"/>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2" name="Freeform 1749">
                <a:extLst>
                  <a:ext uri="{FF2B5EF4-FFF2-40B4-BE49-F238E27FC236}">
                    <a16:creationId xmlns:a16="http://schemas.microsoft.com/office/drawing/2014/main" id="{01531B2C-BD2E-4DC8-815A-9E5970A252E4}"/>
                  </a:ext>
                </a:extLst>
              </p:cNvPr>
              <p:cNvSpPr>
                <a:spLocks/>
              </p:cNvSpPr>
              <p:nvPr/>
            </p:nvSpPr>
            <p:spPr bwMode="auto">
              <a:xfrm>
                <a:off x="5090" y="1707"/>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3" name="Freeform 1750">
                <a:extLst>
                  <a:ext uri="{FF2B5EF4-FFF2-40B4-BE49-F238E27FC236}">
                    <a16:creationId xmlns:a16="http://schemas.microsoft.com/office/drawing/2014/main" id="{3ABCE9E7-7B1F-4110-9A5F-823A98327AD9}"/>
                  </a:ext>
                </a:extLst>
              </p:cNvPr>
              <p:cNvSpPr>
                <a:spLocks/>
              </p:cNvSpPr>
              <p:nvPr/>
            </p:nvSpPr>
            <p:spPr bwMode="auto">
              <a:xfrm>
                <a:off x="5258" y="1914"/>
                <a:ext cx="68" cy="63"/>
              </a:xfrm>
              <a:custGeom>
                <a:avLst/>
                <a:gdLst>
                  <a:gd name="T0" fmla="*/ 13 w 14"/>
                  <a:gd name="T1" fmla="*/ 6 h 13"/>
                  <a:gd name="T2" fmla="*/ 3 w 14"/>
                  <a:gd name="T3" fmla="*/ 9 h 13"/>
                  <a:gd name="T4" fmla="*/ 8 w 14"/>
                  <a:gd name="T5" fmla="*/ 0 h 13"/>
                  <a:gd name="T6" fmla="*/ 13 w 14"/>
                  <a:gd name="T7" fmla="*/ 6 h 13"/>
                </a:gdLst>
                <a:ahLst/>
                <a:cxnLst>
                  <a:cxn ang="0">
                    <a:pos x="T0" y="T1"/>
                  </a:cxn>
                  <a:cxn ang="0">
                    <a:pos x="T2" y="T3"/>
                  </a:cxn>
                  <a:cxn ang="0">
                    <a:pos x="T4" y="T5"/>
                  </a:cxn>
                  <a:cxn ang="0">
                    <a:pos x="T6" y="T7"/>
                  </a:cxn>
                </a:cxnLst>
                <a:rect l="0" t="0" r="r" b="b"/>
                <a:pathLst>
                  <a:path w="14" h="13">
                    <a:moveTo>
                      <a:pt x="13" y="6"/>
                    </a:moveTo>
                    <a:cubicBezTo>
                      <a:pt x="13" y="11"/>
                      <a:pt x="6" y="13"/>
                      <a:pt x="3" y="9"/>
                    </a:cubicBezTo>
                    <a:cubicBezTo>
                      <a:pt x="0" y="6"/>
                      <a:pt x="3" y="0"/>
                      <a:pt x="8" y="0"/>
                    </a:cubicBezTo>
                    <a:cubicBezTo>
                      <a:pt x="12" y="0"/>
                      <a:pt x="14"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4" name="Freeform 1751">
                <a:extLst>
                  <a:ext uri="{FF2B5EF4-FFF2-40B4-BE49-F238E27FC236}">
                    <a16:creationId xmlns:a16="http://schemas.microsoft.com/office/drawing/2014/main" id="{59C68C46-5FDA-4423-B651-45BA9411A5FD}"/>
                  </a:ext>
                </a:extLst>
              </p:cNvPr>
              <p:cNvSpPr>
                <a:spLocks/>
              </p:cNvSpPr>
              <p:nvPr/>
            </p:nvSpPr>
            <p:spPr bwMode="auto">
              <a:xfrm>
                <a:off x="5196" y="1871"/>
                <a:ext cx="62"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5" name="Freeform 1752">
                <a:extLst>
                  <a:ext uri="{FF2B5EF4-FFF2-40B4-BE49-F238E27FC236}">
                    <a16:creationId xmlns:a16="http://schemas.microsoft.com/office/drawing/2014/main" id="{E9720EB2-062E-4725-9C03-7D279C37BB0A}"/>
                  </a:ext>
                </a:extLst>
              </p:cNvPr>
              <p:cNvSpPr>
                <a:spLocks/>
              </p:cNvSpPr>
              <p:nvPr/>
            </p:nvSpPr>
            <p:spPr bwMode="auto">
              <a:xfrm>
                <a:off x="5075" y="1818"/>
                <a:ext cx="63" cy="58"/>
              </a:xfrm>
              <a:custGeom>
                <a:avLst/>
                <a:gdLst>
                  <a:gd name="T0" fmla="*/ 12 w 13"/>
                  <a:gd name="T1" fmla="*/ 6 h 12"/>
                  <a:gd name="T2" fmla="*/ 2 w 13"/>
                  <a:gd name="T3" fmla="*/ 9 h 12"/>
                  <a:gd name="T4" fmla="*/ 8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5" y="12"/>
                      <a:pt x="2" y="9"/>
                    </a:cubicBezTo>
                    <a:cubicBezTo>
                      <a:pt x="0" y="6"/>
                      <a:pt x="2"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6" name="Freeform 1753">
                <a:extLst>
                  <a:ext uri="{FF2B5EF4-FFF2-40B4-BE49-F238E27FC236}">
                    <a16:creationId xmlns:a16="http://schemas.microsoft.com/office/drawing/2014/main" id="{BDC3393D-1F02-4710-B0FF-9B9920B7ADDE}"/>
                  </a:ext>
                </a:extLst>
              </p:cNvPr>
              <p:cNvSpPr>
                <a:spLocks/>
              </p:cNvSpPr>
              <p:nvPr/>
            </p:nvSpPr>
            <p:spPr bwMode="auto">
              <a:xfrm>
                <a:off x="5147" y="1765"/>
                <a:ext cx="63" cy="58"/>
              </a:xfrm>
              <a:custGeom>
                <a:avLst/>
                <a:gdLst>
                  <a:gd name="T0" fmla="*/ 12 w 13"/>
                  <a:gd name="T1" fmla="*/ 5 h 12"/>
                  <a:gd name="T2" fmla="*/ 2 w 13"/>
                  <a:gd name="T3" fmla="*/ 9 h 12"/>
                  <a:gd name="T4" fmla="*/ 7 w 13"/>
                  <a:gd name="T5" fmla="*/ 0 h 12"/>
                  <a:gd name="T6" fmla="*/ 12 w 13"/>
                  <a:gd name="T7" fmla="*/ 5 h 12"/>
                </a:gdLst>
                <a:ahLst/>
                <a:cxnLst>
                  <a:cxn ang="0">
                    <a:pos x="T0" y="T1"/>
                  </a:cxn>
                  <a:cxn ang="0">
                    <a:pos x="T2" y="T3"/>
                  </a:cxn>
                  <a:cxn ang="0">
                    <a:pos x="T4" y="T5"/>
                  </a:cxn>
                  <a:cxn ang="0">
                    <a:pos x="T6" y="T7"/>
                  </a:cxn>
                </a:cxnLst>
                <a:rect l="0" t="0" r="r" b="b"/>
                <a:pathLst>
                  <a:path w="13" h="12">
                    <a:moveTo>
                      <a:pt x="12" y="5"/>
                    </a:moveTo>
                    <a:cubicBezTo>
                      <a:pt x="11" y="10"/>
                      <a:pt x="5" y="12"/>
                      <a:pt x="2" y="9"/>
                    </a:cubicBezTo>
                    <a:cubicBezTo>
                      <a:pt x="0" y="5"/>
                      <a:pt x="2" y="0"/>
                      <a:pt x="7" y="0"/>
                    </a:cubicBezTo>
                    <a:cubicBezTo>
                      <a:pt x="11" y="0"/>
                      <a:pt x="13"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7" name="Freeform 1754">
                <a:extLst>
                  <a:ext uri="{FF2B5EF4-FFF2-40B4-BE49-F238E27FC236}">
                    <a16:creationId xmlns:a16="http://schemas.microsoft.com/office/drawing/2014/main" id="{6DDE8550-5C2B-4652-BE8D-E795F2FC8E2E}"/>
                  </a:ext>
                </a:extLst>
              </p:cNvPr>
              <p:cNvSpPr>
                <a:spLocks/>
              </p:cNvSpPr>
              <p:nvPr/>
            </p:nvSpPr>
            <p:spPr bwMode="auto">
              <a:xfrm>
                <a:off x="5225" y="1760"/>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8" name="Freeform 1755">
                <a:extLst>
                  <a:ext uri="{FF2B5EF4-FFF2-40B4-BE49-F238E27FC236}">
                    <a16:creationId xmlns:a16="http://schemas.microsoft.com/office/drawing/2014/main" id="{5A0E8F0C-929E-427F-998F-A8D2D230B146}"/>
                  </a:ext>
                </a:extLst>
              </p:cNvPr>
              <p:cNvSpPr>
                <a:spLocks/>
              </p:cNvSpPr>
              <p:nvPr/>
            </p:nvSpPr>
            <p:spPr bwMode="auto">
              <a:xfrm>
                <a:off x="4960" y="1842"/>
                <a:ext cx="62" cy="63"/>
              </a:xfrm>
              <a:custGeom>
                <a:avLst/>
                <a:gdLst>
                  <a:gd name="T0" fmla="*/ 12 w 13"/>
                  <a:gd name="T1" fmla="*/ 6 h 13"/>
                  <a:gd name="T2" fmla="*/ 2 w 13"/>
                  <a:gd name="T3" fmla="*/ 10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10"/>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89" name="Freeform 1756">
                <a:extLst>
                  <a:ext uri="{FF2B5EF4-FFF2-40B4-BE49-F238E27FC236}">
                    <a16:creationId xmlns:a16="http://schemas.microsoft.com/office/drawing/2014/main" id="{558A10A1-6513-4704-8F78-1A09EC881C82}"/>
                  </a:ext>
                </a:extLst>
              </p:cNvPr>
              <p:cNvSpPr>
                <a:spLocks/>
              </p:cNvSpPr>
              <p:nvPr/>
            </p:nvSpPr>
            <p:spPr bwMode="auto">
              <a:xfrm>
                <a:off x="5017" y="1775"/>
                <a:ext cx="63" cy="57"/>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5" y="12"/>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0" name="Freeform 1757">
                <a:extLst>
                  <a:ext uri="{FF2B5EF4-FFF2-40B4-BE49-F238E27FC236}">
                    <a16:creationId xmlns:a16="http://schemas.microsoft.com/office/drawing/2014/main" id="{8C65959B-1F9B-481E-895C-A8A86FCF8ACA}"/>
                  </a:ext>
                </a:extLst>
              </p:cNvPr>
              <p:cNvSpPr>
                <a:spLocks/>
              </p:cNvSpPr>
              <p:nvPr/>
            </p:nvSpPr>
            <p:spPr bwMode="auto">
              <a:xfrm>
                <a:off x="4940" y="1760"/>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0"/>
                      <a:pt x="5" y="13"/>
                      <a:pt x="3" y="9"/>
                    </a:cubicBezTo>
                    <a:cubicBezTo>
                      <a:pt x="0" y="6"/>
                      <a:pt x="3" y="0"/>
                      <a:pt x="8" y="0"/>
                    </a:cubicBezTo>
                    <a:cubicBezTo>
                      <a:pt x="12" y="0"/>
                      <a:pt x="13" y="3"/>
                      <a:pt x="12"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1" name="Freeform 1758">
                <a:extLst>
                  <a:ext uri="{FF2B5EF4-FFF2-40B4-BE49-F238E27FC236}">
                    <a16:creationId xmlns:a16="http://schemas.microsoft.com/office/drawing/2014/main" id="{8ED5C8AB-D817-40CF-B4FD-B508AFCD13B7}"/>
                  </a:ext>
                </a:extLst>
              </p:cNvPr>
              <p:cNvSpPr>
                <a:spLocks/>
              </p:cNvSpPr>
              <p:nvPr/>
            </p:nvSpPr>
            <p:spPr bwMode="auto">
              <a:xfrm>
                <a:off x="4666" y="2151"/>
                <a:ext cx="62"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1"/>
                      <a:pt x="7"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2" name="Freeform 1759">
                <a:extLst>
                  <a:ext uri="{FF2B5EF4-FFF2-40B4-BE49-F238E27FC236}">
                    <a16:creationId xmlns:a16="http://schemas.microsoft.com/office/drawing/2014/main" id="{59255B5D-7D3F-402B-ADC4-B943D8681881}"/>
                  </a:ext>
                </a:extLst>
              </p:cNvPr>
              <p:cNvSpPr>
                <a:spLocks/>
              </p:cNvSpPr>
              <p:nvPr/>
            </p:nvSpPr>
            <p:spPr bwMode="auto">
              <a:xfrm>
                <a:off x="4593" y="2127"/>
                <a:ext cx="63" cy="67"/>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3" name="Freeform 1760">
                <a:extLst>
                  <a:ext uri="{FF2B5EF4-FFF2-40B4-BE49-F238E27FC236}">
                    <a16:creationId xmlns:a16="http://schemas.microsoft.com/office/drawing/2014/main" id="{FA8C4D9E-CDC8-49AE-A58B-DEBD35CB8A35}"/>
                  </a:ext>
                </a:extLst>
              </p:cNvPr>
              <p:cNvSpPr>
                <a:spLocks/>
              </p:cNvSpPr>
              <p:nvPr/>
            </p:nvSpPr>
            <p:spPr bwMode="auto">
              <a:xfrm>
                <a:off x="4545" y="2064"/>
                <a:ext cx="58"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2"/>
                      <a:pt x="4" y="14"/>
                      <a:pt x="2" y="10"/>
                    </a:cubicBezTo>
                    <a:cubicBezTo>
                      <a:pt x="0" y="7"/>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4" name="Freeform 1761">
                <a:extLst>
                  <a:ext uri="{FF2B5EF4-FFF2-40B4-BE49-F238E27FC236}">
                    <a16:creationId xmlns:a16="http://schemas.microsoft.com/office/drawing/2014/main" id="{5DE93CA6-8831-48E4-9438-EB2A25E261B9}"/>
                  </a:ext>
                </a:extLst>
              </p:cNvPr>
              <p:cNvSpPr>
                <a:spLocks/>
              </p:cNvSpPr>
              <p:nvPr/>
            </p:nvSpPr>
            <p:spPr bwMode="auto">
              <a:xfrm>
                <a:off x="4608" y="2006"/>
                <a:ext cx="62" cy="68"/>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5" name="Freeform 1762">
                <a:extLst>
                  <a:ext uri="{FF2B5EF4-FFF2-40B4-BE49-F238E27FC236}">
                    <a16:creationId xmlns:a16="http://schemas.microsoft.com/office/drawing/2014/main" id="{22455FAE-B794-4987-A4E4-B5B201673DB8}"/>
                  </a:ext>
                </a:extLst>
              </p:cNvPr>
              <p:cNvSpPr>
                <a:spLocks/>
              </p:cNvSpPr>
              <p:nvPr/>
            </p:nvSpPr>
            <p:spPr bwMode="auto">
              <a:xfrm>
                <a:off x="4675" y="1972"/>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3"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6" name="Freeform 1763">
                <a:extLst>
                  <a:ext uri="{FF2B5EF4-FFF2-40B4-BE49-F238E27FC236}">
                    <a16:creationId xmlns:a16="http://schemas.microsoft.com/office/drawing/2014/main" id="{4948840B-26B1-4335-B3CB-43292D759675}"/>
                  </a:ext>
                </a:extLst>
              </p:cNvPr>
              <p:cNvSpPr>
                <a:spLocks/>
              </p:cNvSpPr>
              <p:nvPr/>
            </p:nvSpPr>
            <p:spPr bwMode="auto">
              <a:xfrm>
                <a:off x="4743" y="1996"/>
                <a:ext cx="62" cy="63"/>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7" name="Freeform 1764">
                <a:extLst>
                  <a:ext uri="{FF2B5EF4-FFF2-40B4-BE49-F238E27FC236}">
                    <a16:creationId xmlns:a16="http://schemas.microsoft.com/office/drawing/2014/main" id="{A871CAD3-ED0F-4612-83AB-F193C979686A}"/>
                  </a:ext>
                </a:extLst>
              </p:cNvPr>
              <p:cNvSpPr>
                <a:spLocks/>
              </p:cNvSpPr>
              <p:nvPr/>
            </p:nvSpPr>
            <p:spPr bwMode="auto">
              <a:xfrm>
                <a:off x="4815" y="1943"/>
                <a:ext cx="58" cy="63"/>
              </a:xfrm>
              <a:custGeom>
                <a:avLst/>
                <a:gdLst>
                  <a:gd name="T0" fmla="*/ 12 w 12"/>
                  <a:gd name="T1" fmla="*/ 6 h 13"/>
                  <a:gd name="T2" fmla="*/ 2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10"/>
                    </a:cubicBezTo>
                    <a:cubicBezTo>
                      <a:pt x="0" y="6"/>
                      <a:pt x="2" y="1"/>
                      <a:pt x="7" y="0"/>
                    </a:cubicBezTo>
                    <a:cubicBezTo>
                      <a:pt x="11" y="0"/>
                      <a:pt x="12" y="4"/>
                      <a:pt x="12"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8" name="Freeform 1765">
                <a:extLst>
                  <a:ext uri="{FF2B5EF4-FFF2-40B4-BE49-F238E27FC236}">
                    <a16:creationId xmlns:a16="http://schemas.microsoft.com/office/drawing/2014/main" id="{543CEE54-5172-45D9-A941-D6032F2478F6}"/>
                  </a:ext>
                </a:extLst>
              </p:cNvPr>
              <p:cNvSpPr>
                <a:spLocks/>
              </p:cNvSpPr>
              <p:nvPr/>
            </p:nvSpPr>
            <p:spPr bwMode="auto">
              <a:xfrm>
                <a:off x="4882" y="1890"/>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199" name="Freeform 1766">
                <a:extLst>
                  <a:ext uri="{FF2B5EF4-FFF2-40B4-BE49-F238E27FC236}">
                    <a16:creationId xmlns:a16="http://schemas.microsoft.com/office/drawing/2014/main" id="{97D0F93E-F900-46FB-98BA-3C2287555D05}"/>
                  </a:ext>
                </a:extLst>
              </p:cNvPr>
              <p:cNvSpPr>
                <a:spLocks/>
              </p:cNvSpPr>
              <p:nvPr/>
            </p:nvSpPr>
            <p:spPr bwMode="auto">
              <a:xfrm>
                <a:off x="4873" y="1808"/>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0" name="Freeform 1767">
                <a:extLst>
                  <a:ext uri="{FF2B5EF4-FFF2-40B4-BE49-F238E27FC236}">
                    <a16:creationId xmlns:a16="http://schemas.microsoft.com/office/drawing/2014/main" id="{23DDFC9F-E127-4366-8036-6F734B69FC18}"/>
                  </a:ext>
                </a:extLst>
              </p:cNvPr>
              <p:cNvSpPr>
                <a:spLocks/>
              </p:cNvSpPr>
              <p:nvPr/>
            </p:nvSpPr>
            <p:spPr bwMode="auto">
              <a:xfrm>
                <a:off x="4747" y="1910"/>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1" name="Freeform 1768">
                <a:extLst>
                  <a:ext uri="{FF2B5EF4-FFF2-40B4-BE49-F238E27FC236}">
                    <a16:creationId xmlns:a16="http://schemas.microsoft.com/office/drawing/2014/main" id="{5316CC9A-2506-49D8-A91D-46E3E82D4DA7}"/>
                  </a:ext>
                </a:extLst>
              </p:cNvPr>
              <p:cNvSpPr>
                <a:spLocks/>
              </p:cNvSpPr>
              <p:nvPr/>
            </p:nvSpPr>
            <p:spPr bwMode="auto">
              <a:xfrm>
                <a:off x="4661" y="2064"/>
                <a:ext cx="62" cy="67"/>
              </a:xfrm>
              <a:custGeom>
                <a:avLst/>
                <a:gdLst>
                  <a:gd name="T0" fmla="*/ 12 w 13"/>
                  <a:gd name="T1" fmla="*/ 6 h 14"/>
                  <a:gd name="T2" fmla="*/ 3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3"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2" name="Freeform 1769">
                <a:extLst>
                  <a:ext uri="{FF2B5EF4-FFF2-40B4-BE49-F238E27FC236}">
                    <a16:creationId xmlns:a16="http://schemas.microsoft.com/office/drawing/2014/main" id="{928CCD35-B1D8-4DE9-A7E7-003CEA50915B}"/>
                  </a:ext>
                </a:extLst>
              </p:cNvPr>
              <p:cNvSpPr>
                <a:spLocks/>
              </p:cNvSpPr>
              <p:nvPr/>
            </p:nvSpPr>
            <p:spPr bwMode="auto">
              <a:xfrm>
                <a:off x="4733" y="2083"/>
                <a:ext cx="63" cy="68"/>
              </a:xfrm>
              <a:custGeom>
                <a:avLst/>
                <a:gdLst>
                  <a:gd name="T0" fmla="*/ 12 w 13"/>
                  <a:gd name="T1" fmla="*/ 7 h 14"/>
                  <a:gd name="T2" fmla="*/ 2 w 13"/>
                  <a:gd name="T3" fmla="*/ 10 h 14"/>
                  <a:gd name="T4" fmla="*/ 7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1" y="12"/>
                      <a:pt x="5" y="14"/>
                      <a:pt x="2" y="10"/>
                    </a:cubicBezTo>
                    <a:cubicBezTo>
                      <a:pt x="0" y="7"/>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3" name="Freeform 1770">
                <a:extLst>
                  <a:ext uri="{FF2B5EF4-FFF2-40B4-BE49-F238E27FC236}">
                    <a16:creationId xmlns:a16="http://schemas.microsoft.com/office/drawing/2014/main" id="{EDB6F544-68EF-4B41-8235-7899787BCFDF}"/>
                  </a:ext>
                </a:extLst>
              </p:cNvPr>
              <p:cNvSpPr>
                <a:spLocks/>
              </p:cNvSpPr>
              <p:nvPr/>
            </p:nvSpPr>
            <p:spPr bwMode="auto">
              <a:xfrm>
                <a:off x="4810" y="2045"/>
                <a:ext cx="58"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2"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4" name="Freeform 1771">
                <a:extLst>
                  <a:ext uri="{FF2B5EF4-FFF2-40B4-BE49-F238E27FC236}">
                    <a16:creationId xmlns:a16="http://schemas.microsoft.com/office/drawing/2014/main" id="{1F9DD2B9-5031-497C-B5F7-DD28A518688A}"/>
                  </a:ext>
                </a:extLst>
              </p:cNvPr>
              <p:cNvSpPr>
                <a:spLocks/>
              </p:cNvSpPr>
              <p:nvPr/>
            </p:nvSpPr>
            <p:spPr bwMode="auto">
              <a:xfrm>
                <a:off x="4878" y="1987"/>
                <a:ext cx="62"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5" name="Freeform 1772">
                <a:extLst>
                  <a:ext uri="{FF2B5EF4-FFF2-40B4-BE49-F238E27FC236}">
                    <a16:creationId xmlns:a16="http://schemas.microsoft.com/office/drawing/2014/main" id="{7033EC73-1C2E-45BE-A4ED-9FE20D543050}"/>
                  </a:ext>
                </a:extLst>
              </p:cNvPr>
              <p:cNvSpPr>
                <a:spLocks/>
              </p:cNvSpPr>
              <p:nvPr/>
            </p:nvSpPr>
            <p:spPr bwMode="auto">
              <a:xfrm>
                <a:off x="4950" y="1934"/>
                <a:ext cx="63"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6" name="Freeform 1773">
                <a:extLst>
                  <a:ext uri="{FF2B5EF4-FFF2-40B4-BE49-F238E27FC236}">
                    <a16:creationId xmlns:a16="http://schemas.microsoft.com/office/drawing/2014/main" id="{F4B7379E-8A18-43D8-91DD-7FEDEDF0B3A7}"/>
                  </a:ext>
                </a:extLst>
              </p:cNvPr>
              <p:cNvSpPr>
                <a:spLocks/>
              </p:cNvSpPr>
              <p:nvPr/>
            </p:nvSpPr>
            <p:spPr bwMode="auto">
              <a:xfrm>
                <a:off x="5032" y="1890"/>
                <a:ext cx="62" cy="63"/>
              </a:xfrm>
              <a:custGeom>
                <a:avLst/>
                <a:gdLst>
                  <a:gd name="T0" fmla="*/ 13 w 13"/>
                  <a:gd name="T1" fmla="*/ 5 h 13"/>
                  <a:gd name="T2" fmla="*/ 2 w 13"/>
                  <a:gd name="T3" fmla="*/ 9 h 13"/>
                  <a:gd name="T4" fmla="*/ 8 w 13"/>
                  <a:gd name="T5" fmla="*/ 0 h 13"/>
                  <a:gd name="T6" fmla="*/ 13 w 13"/>
                  <a:gd name="T7" fmla="*/ 5 h 13"/>
                </a:gdLst>
                <a:ahLst/>
                <a:cxnLst>
                  <a:cxn ang="0">
                    <a:pos x="T0" y="T1"/>
                  </a:cxn>
                  <a:cxn ang="0">
                    <a:pos x="T2" y="T3"/>
                  </a:cxn>
                  <a:cxn ang="0">
                    <a:pos x="T4" y="T5"/>
                  </a:cxn>
                  <a:cxn ang="0">
                    <a:pos x="T6" y="T7"/>
                  </a:cxn>
                </a:cxnLst>
                <a:rect l="0" t="0" r="r" b="b"/>
                <a:pathLst>
                  <a:path w="13" h="13">
                    <a:moveTo>
                      <a:pt x="13" y="5"/>
                    </a:moveTo>
                    <a:cubicBezTo>
                      <a:pt x="12" y="10"/>
                      <a:pt x="5" y="13"/>
                      <a:pt x="2" y="9"/>
                    </a:cubicBezTo>
                    <a:cubicBezTo>
                      <a:pt x="0" y="6"/>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7" name="Freeform 1774">
                <a:extLst>
                  <a:ext uri="{FF2B5EF4-FFF2-40B4-BE49-F238E27FC236}">
                    <a16:creationId xmlns:a16="http://schemas.microsoft.com/office/drawing/2014/main" id="{E65E868B-EB0E-4B5A-BD6B-602298223D21}"/>
                  </a:ext>
                </a:extLst>
              </p:cNvPr>
              <p:cNvSpPr>
                <a:spLocks/>
              </p:cNvSpPr>
              <p:nvPr/>
            </p:nvSpPr>
            <p:spPr bwMode="auto">
              <a:xfrm>
                <a:off x="4295" y="2474"/>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8" name="Freeform 1775">
                <a:extLst>
                  <a:ext uri="{FF2B5EF4-FFF2-40B4-BE49-F238E27FC236}">
                    <a16:creationId xmlns:a16="http://schemas.microsoft.com/office/drawing/2014/main" id="{198B4EE1-782D-4023-A301-123F6BC1958F}"/>
                  </a:ext>
                </a:extLst>
              </p:cNvPr>
              <p:cNvSpPr>
                <a:spLocks/>
              </p:cNvSpPr>
              <p:nvPr/>
            </p:nvSpPr>
            <p:spPr bwMode="auto">
              <a:xfrm>
                <a:off x="4357" y="2425"/>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5"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09" name="Freeform 1776">
                <a:extLst>
                  <a:ext uri="{FF2B5EF4-FFF2-40B4-BE49-F238E27FC236}">
                    <a16:creationId xmlns:a16="http://schemas.microsoft.com/office/drawing/2014/main" id="{A04C099A-581C-4415-B0F3-60FC6658CC6F}"/>
                  </a:ext>
                </a:extLst>
              </p:cNvPr>
              <p:cNvSpPr>
                <a:spLocks/>
              </p:cNvSpPr>
              <p:nvPr/>
            </p:nvSpPr>
            <p:spPr bwMode="auto">
              <a:xfrm>
                <a:off x="4410" y="2358"/>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0" name="Freeform 1777">
                <a:extLst>
                  <a:ext uri="{FF2B5EF4-FFF2-40B4-BE49-F238E27FC236}">
                    <a16:creationId xmlns:a16="http://schemas.microsoft.com/office/drawing/2014/main" id="{98FAB89D-235D-4A6F-A6D9-3075EA9EF771}"/>
                  </a:ext>
                </a:extLst>
              </p:cNvPr>
              <p:cNvSpPr>
                <a:spLocks/>
              </p:cNvSpPr>
              <p:nvPr/>
            </p:nvSpPr>
            <p:spPr bwMode="auto">
              <a:xfrm>
                <a:off x="4487" y="2334"/>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1" name="Freeform 1778">
                <a:extLst>
                  <a:ext uri="{FF2B5EF4-FFF2-40B4-BE49-F238E27FC236}">
                    <a16:creationId xmlns:a16="http://schemas.microsoft.com/office/drawing/2014/main" id="{DE06C826-CD78-4732-BEDA-DCC28E75E3A1}"/>
                  </a:ext>
                </a:extLst>
              </p:cNvPr>
              <p:cNvSpPr>
                <a:spLocks/>
              </p:cNvSpPr>
              <p:nvPr/>
            </p:nvSpPr>
            <p:spPr bwMode="auto">
              <a:xfrm>
                <a:off x="4555" y="2295"/>
                <a:ext cx="62"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6" y="15"/>
                      <a:pt x="3" y="11"/>
                    </a:cubicBezTo>
                    <a:cubicBezTo>
                      <a:pt x="0" y="7"/>
                      <a:pt x="2" y="1"/>
                      <a:pt x="7" y="0"/>
                    </a:cubicBezTo>
                    <a:cubicBezTo>
                      <a:pt x="12"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2" name="Freeform 1779">
                <a:extLst>
                  <a:ext uri="{FF2B5EF4-FFF2-40B4-BE49-F238E27FC236}">
                    <a16:creationId xmlns:a16="http://schemas.microsoft.com/office/drawing/2014/main" id="{8127762E-5C0D-46D3-A055-AFC868CB395E}"/>
                  </a:ext>
                </a:extLst>
              </p:cNvPr>
              <p:cNvSpPr>
                <a:spLocks/>
              </p:cNvSpPr>
              <p:nvPr/>
            </p:nvSpPr>
            <p:spPr bwMode="auto">
              <a:xfrm>
                <a:off x="4632" y="2319"/>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3" name="Freeform 1780">
                <a:extLst>
                  <a:ext uri="{FF2B5EF4-FFF2-40B4-BE49-F238E27FC236}">
                    <a16:creationId xmlns:a16="http://schemas.microsoft.com/office/drawing/2014/main" id="{EEB9A4B8-29D8-4109-B02D-34A07D7A3E34}"/>
                  </a:ext>
                </a:extLst>
              </p:cNvPr>
              <p:cNvSpPr>
                <a:spLocks/>
              </p:cNvSpPr>
              <p:nvPr/>
            </p:nvSpPr>
            <p:spPr bwMode="auto">
              <a:xfrm>
                <a:off x="4704" y="2339"/>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4" name="Freeform 1781">
                <a:extLst>
                  <a:ext uri="{FF2B5EF4-FFF2-40B4-BE49-F238E27FC236}">
                    <a16:creationId xmlns:a16="http://schemas.microsoft.com/office/drawing/2014/main" id="{2C73A425-9E46-4F82-85FC-B0433EAA4761}"/>
                  </a:ext>
                </a:extLst>
              </p:cNvPr>
              <p:cNvSpPr>
                <a:spLocks/>
              </p:cNvSpPr>
              <p:nvPr/>
            </p:nvSpPr>
            <p:spPr bwMode="auto">
              <a:xfrm>
                <a:off x="4781" y="2358"/>
                <a:ext cx="68" cy="72"/>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5" name="Freeform 1782">
                <a:extLst>
                  <a:ext uri="{FF2B5EF4-FFF2-40B4-BE49-F238E27FC236}">
                    <a16:creationId xmlns:a16="http://schemas.microsoft.com/office/drawing/2014/main" id="{E2E91AC9-AD94-48A7-9E77-470128E19FA1}"/>
                  </a:ext>
                </a:extLst>
              </p:cNvPr>
              <p:cNvSpPr>
                <a:spLocks/>
              </p:cNvSpPr>
              <p:nvPr/>
            </p:nvSpPr>
            <p:spPr bwMode="auto">
              <a:xfrm>
                <a:off x="4834" y="2290"/>
                <a:ext cx="68" cy="73"/>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6" name="Freeform 1783">
                <a:extLst>
                  <a:ext uri="{FF2B5EF4-FFF2-40B4-BE49-F238E27FC236}">
                    <a16:creationId xmlns:a16="http://schemas.microsoft.com/office/drawing/2014/main" id="{61ED3473-1ADE-4B71-8272-72E1776826A4}"/>
                  </a:ext>
                </a:extLst>
              </p:cNvPr>
              <p:cNvSpPr>
                <a:spLocks/>
              </p:cNvSpPr>
              <p:nvPr/>
            </p:nvSpPr>
            <p:spPr bwMode="auto">
              <a:xfrm>
                <a:off x="4911" y="2247"/>
                <a:ext cx="63" cy="72"/>
              </a:xfrm>
              <a:custGeom>
                <a:avLst/>
                <a:gdLst>
                  <a:gd name="T0" fmla="*/ 13 w 13"/>
                  <a:gd name="T1" fmla="*/ 7 h 15"/>
                  <a:gd name="T2" fmla="*/ 2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5" y="15"/>
                      <a:pt x="2" y="11"/>
                    </a:cubicBezTo>
                    <a:cubicBezTo>
                      <a:pt x="0" y="7"/>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7" name="Freeform 1784">
                <a:extLst>
                  <a:ext uri="{FF2B5EF4-FFF2-40B4-BE49-F238E27FC236}">
                    <a16:creationId xmlns:a16="http://schemas.microsoft.com/office/drawing/2014/main" id="{41EC2F4A-9B39-4024-896D-13F0D91EB814}"/>
                  </a:ext>
                </a:extLst>
              </p:cNvPr>
              <p:cNvSpPr>
                <a:spLocks/>
              </p:cNvSpPr>
              <p:nvPr/>
            </p:nvSpPr>
            <p:spPr bwMode="auto">
              <a:xfrm>
                <a:off x="4892" y="2170"/>
                <a:ext cx="63" cy="67"/>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5" y="14"/>
                      <a:pt x="2"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8" name="Freeform 1785">
                <a:extLst>
                  <a:ext uri="{FF2B5EF4-FFF2-40B4-BE49-F238E27FC236}">
                    <a16:creationId xmlns:a16="http://schemas.microsoft.com/office/drawing/2014/main" id="{4E61A60E-75D8-487D-8F6A-F5A10634BB08}"/>
                  </a:ext>
                </a:extLst>
              </p:cNvPr>
              <p:cNvSpPr>
                <a:spLocks/>
              </p:cNvSpPr>
              <p:nvPr/>
            </p:nvSpPr>
            <p:spPr bwMode="auto">
              <a:xfrm>
                <a:off x="4820" y="2213"/>
                <a:ext cx="58" cy="63"/>
              </a:xfrm>
              <a:custGeom>
                <a:avLst/>
                <a:gdLst>
                  <a:gd name="T0" fmla="*/ 12 w 12"/>
                  <a:gd name="T1" fmla="*/ 6 h 13"/>
                  <a:gd name="T2" fmla="*/ 2 w 12"/>
                  <a:gd name="T3" fmla="*/ 11 h 13"/>
                  <a:gd name="T4" fmla="*/ 2 w 12"/>
                  <a:gd name="T5" fmla="*/ 10 h 13"/>
                  <a:gd name="T6" fmla="*/ 1 w 12"/>
                  <a:gd name="T7" fmla="*/ 8 h 13"/>
                  <a:gd name="T8" fmla="*/ 1 w 12"/>
                  <a:gd name="T9" fmla="*/ 4 h 13"/>
                  <a:gd name="T10" fmla="*/ 6 w 12"/>
                  <a:gd name="T11" fmla="*/ 0 h 13"/>
                  <a:gd name="T12" fmla="*/ 12 w 12"/>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6"/>
                    </a:moveTo>
                    <a:cubicBezTo>
                      <a:pt x="11" y="12"/>
                      <a:pt x="4" y="13"/>
                      <a:pt x="2" y="11"/>
                    </a:cubicBezTo>
                    <a:cubicBezTo>
                      <a:pt x="2" y="11"/>
                      <a:pt x="2" y="10"/>
                      <a:pt x="2" y="10"/>
                    </a:cubicBezTo>
                    <a:cubicBezTo>
                      <a:pt x="2" y="9"/>
                      <a:pt x="1" y="9"/>
                      <a:pt x="1" y="8"/>
                    </a:cubicBezTo>
                    <a:cubicBezTo>
                      <a:pt x="0" y="7"/>
                      <a:pt x="0" y="5"/>
                      <a:pt x="1" y="4"/>
                    </a:cubicBezTo>
                    <a:cubicBezTo>
                      <a:pt x="1" y="3"/>
                      <a:pt x="3" y="0"/>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19" name="Freeform 1786">
                <a:extLst>
                  <a:ext uri="{FF2B5EF4-FFF2-40B4-BE49-F238E27FC236}">
                    <a16:creationId xmlns:a16="http://schemas.microsoft.com/office/drawing/2014/main" id="{D96FA78C-CCE5-4495-A534-6D396644DDF7}"/>
                  </a:ext>
                </a:extLst>
              </p:cNvPr>
              <p:cNvSpPr>
                <a:spLocks/>
              </p:cNvSpPr>
              <p:nvPr/>
            </p:nvSpPr>
            <p:spPr bwMode="auto">
              <a:xfrm>
                <a:off x="4757" y="2262"/>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2"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0" name="Freeform 1787">
                <a:extLst>
                  <a:ext uri="{FF2B5EF4-FFF2-40B4-BE49-F238E27FC236}">
                    <a16:creationId xmlns:a16="http://schemas.microsoft.com/office/drawing/2014/main" id="{E56F1681-12BD-43A1-9A5D-431BAEFC902B}"/>
                  </a:ext>
                </a:extLst>
              </p:cNvPr>
              <p:cNvSpPr>
                <a:spLocks/>
              </p:cNvSpPr>
              <p:nvPr/>
            </p:nvSpPr>
            <p:spPr bwMode="auto">
              <a:xfrm>
                <a:off x="4097" y="2271"/>
                <a:ext cx="48" cy="68"/>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1"/>
                      <a:pt x="5" y="14"/>
                      <a:pt x="3"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1" name="Freeform 1788">
                <a:extLst>
                  <a:ext uri="{FF2B5EF4-FFF2-40B4-BE49-F238E27FC236}">
                    <a16:creationId xmlns:a16="http://schemas.microsoft.com/office/drawing/2014/main" id="{16D60EEE-76AD-4408-B4E5-B5B5AE7854F6}"/>
                  </a:ext>
                </a:extLst>
              </p:cNvPr>
              <p:cNvSpPr>
                <a:spLocks/>
              </p:cNvSpPr>
              <p:nvPr/>
            </p:nvSpPr>
            <p:spPr bwMode="auto">
              <a:xfrm>
                <a:off x="4063" y="2358"/>
                <a:ext cx="44" cy="67"/>
              </a:xfrm>
              <a:custGeom>
                <a:avLst/>
                <a:gdLst>
                  <a:gd name="T0" fmla="*/ 9 w 9"/>
                  <a:gd name="T1" fmla="*/ 7 h 14"/>
                  <a:gd name="T2" fmla="*/ 3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1"/>
                    </a:cubicBezTo>
                    <a:cubicBezTo>
                      <a:pt x="0" y="8"/>
                      <a:pt x="2" y="1"/>
                      <a:pt x="6" y="0"/>
                    </a:cubicBezTo>
                    <a:cubicBezTo>
                      <a:pt x="9"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2" name="Freeform 1789">
                <a:extLst>
                  <a:ext uri="{FF2B5EF4-FFF2-40B4-BE49-F238E27FC236}">
                    <a16:creationId xmlns:a16="http://schemas.microsoft.com/office/drawing/2014/main" id="{E6ACBCA1-9BFE-44E5-A80E-9FF6725F2CEE}"/>
                  </a:ext>
                </a:extLst>
              </p:cNvPr>
              <p:cNvSpPr>
                <a:spLocks/>
              </p:cNvSpPr>
              <p:nvPr/>
            </p:nvSpPr>
            <p:spPr bwMode="auto">
              <a:xfrm>
                <a:off x="4049" y="2266"/>
                <a:ext cx="43" cy="68"/>
              </a:xfrm>
              <a:custGeom>
                <a:avLst/>
                <a:gdLst>
                  <a:gd name="T0" fmla="*/ 8 w 9"/>
                  <a:gd name="T1" fmla="*/ 6 h 14"/>
                  <a:gd name="T2" fmla="*/ 2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7" y="11"/>
                      <a:pt x="4" y="14"/>
                      <a:pt x="2" y="11"/>
                    </a:cubicBezTo>
                    <a:cubicBezTo>
                      <a:pt x="0" y="8"/>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3" name="Freeform 1790">
                <a:extLst>
                  <a:ext uri="{FF2B5EF4-FFF2-40B4-BE49-F238E27FC236}">
                    <a16:creationId xmlns:a16="http://schemas.microsoft.com/office/drawing/2014/main" id="{AC66BD2F-C919-42D7-98B2-5D066429BD81}"/>
                  </a:ext>
                </a:extLst>
              </p:cNvPr>
              <p:cNvSpPr>
                <a:spLocks/>
              </p:cNvSpPr>
              <p:nvPr/>
            </p:nvSpPr>
            <p:spPr bwMode="auto">
              <a:xfrm>
                <a:off x="4126" y="2334"/>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9" y="12"/>
                      <a:pt x="5" y="15"/>
                      <a:pt x="3" y="12"/>
                    </a:cubicBezTo>
                    <a:cubicBezTo>
                      <a:pt x="0" y="9"/>
                      <a:pt x="2"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4" name="Freeform 1791">
                <a:extLst>
                  <a:ext uri="{FF2B5EF4-FFF2-40B4-BE49-F238E27FC236}">
                    <a16:creationId xmlns:a16="http://schemas.microsoft.com/office/drawing/2014/main" id="{2ED0B98E-AEEF-494E-ACE6-D7E98335A4F7}"/>
                  </a:ext>
                </a:extLst>
              </p:cNvPr>
              <p:cNvSpPr>
                <a:spLocks/>
              </p:cNvSpPr>
              <p:nvPr/>
            </p:nvSpPr>
            <p:spPr bwMode="auto">
              <a:xfrm>
                <a:off x="4160" y="2252"/>
                <a:ext cx="48" cy="67"/>
              </a:xfrm>
              <a:custGeom>
                <a:avLst/>
                <a:gdLst>
                  <a:gd name="T0" fmla="*/ 10 w 10"/>
                  <a:gd name="T1" fmla="*/ 6 h 14"/>
                  <a:gd name="T2" fmla="*/ 3 w 10"/>
                  <a:gd name="T3" fmla="*/ 11 h 14"/>
                  <a:gd name="T4" fmla="*/ 7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5" name="Freeform 1792">
                <a:extLst>
                  <a:ext uri="{FF2B5EF4-FFF2-40B4-BE49-F238E27FC236}">
                    <a16:creationId xmlns:a16="http://schemas.microsoft.com/office/drawing/2014/main" id="{120A666B-7B95-4BAD-926E-0CF2A490F7EE}"/>
                  </a:ext>
                </a:extLst>
              </p:cNvPr>
              <p:cNvSpPr>
                <a:spLocks/>
              </p:cNvSpPr>
              <p:nvPr/>
            </p:nvSpPr>
            <p:spPr bwMode="auto">
              <a:xfrm>
                <a:off x="4222" y="2257"/>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2"/>
                      <a:pt x="4" y="14"/>
                      <a:pt x="2"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6" name="Freeform 1793">
                <a:extLst>
                  <a:ext uri="{FF2B5EF4-FFF2-40B4-BE49-F238E27FC236}">
                    <a16:creationId xmlns:a16="http://schemas.microsoft.com/office/drawing/2014/main" id="{3647940C-0117-47BF-B21B-9ABCF428BE99}"/>
                  </a:ext>
                </a:extLst>
              </p:cNvPr>
              <p:cNvSpPr>
                <a:spLocks/>
              </p:cNvSpPr>
              <p:nvPr/>
            </p:nvSpPr>
            <p:spPr bwMode="auto">
              <a:xfrm>
                <a:off x="4010" y="2136"/>
                <a:ext cx="39" cy="68"/>
              </a:xfrm>
              <a:custGeom>
                <a:avLst/>
                <a:gdLst>
                  <a:gd name="T0" fmla="*/ 7 w 8"/>
                  <a:gd name="T1" fmla="*/ 6 h 14"/>
                  <a:gd name="T2" fmla="*/ 1 w 8"/>
                  <a:gd name="T3" fmla="*/ 11 h 14"/>
                  <a:gd name="T4" fmla="*/ 5 w 8"/>
                  <a:gd name="T5" fmla="*/ 0 h 14"/>
                  <a:gd name="T6" fmla="*/ 7 w 8"/>
                  <a:gd name="T7" fmla="*/ 6 h 14"/>
                </a:gdLst>
                <a:ahLst/>
                <a:cxnLst>
                  <a:cxn ang="0">
                    <a:pos x="T0" y="T1"/>
                  </a:cxn>
                  <a:cxn ang="0">
                    <a:pos x="T2" y="T3"/>
                  </a:cxn>
                  <a:cxn ang="0">
                    <a:pos x="T4" y="T5"/>
                  </a:cxn>
                  <a:cxn ang="0">
                    <a:pos x="T6" y="T7"/>
                  </a:cxn>
                </a:cxnLst>
                <a:rect l="0" t="0" r="r" b="b"/>
                <a:pathLst>
                  <a:path w="8" h="14">
                    <a:moveTo>
                      <a:pt x="7" y="6"/>
                    </a:moveTo>
                    <a:cubicBezTo>
                      <a:pt x="6" y="11"/>
                      <a:pt x="3" y="14"/>
                      <a:pt x="1" y="11"/>
                    </a:cubicBezTo>
                    <a:cubicBezTo>
                      <a:pt x="0" y="9"/>
                      <a:pt x="2" y="1"/>
                      <a:pt x="5"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7" name="Freeform 1794">
                <a:extLst>
                  <a:ext uri="{FF2B5EF4-FFF2-40B4-BE49-F238E27FC236}">
                    <a16:creationId xmlns:a16="http://schemas.microsoft.com/office/drawing/2014/main" id="{07E42F57-2895-49D8-8F1A-F3618B42C90C}"/>
                  </a:ext>
                </a:extLst>
              </p:cNvPr>
              <p:cNvSpPr>
                <a:spLocks/>
              </p:cNvSpPr>
              <p:nvPr/>
            </p:nvSpPr>
            <p:spPr bwMode="auto">
              <a:xfrm>
                <a:off x="4015" y="2358"/>
                <a:ext cx="43" cy="67"/>
              </a:xfrm>
              <a:custGeom>
                <a:avLst/>
                <a:gdLst>
                  <a:gd name="T0" fmla="*/ 8 w 9"/>
                  <a:gd name="T1" fmla="*/ 6 h 14"/>
                  <a:gd name="T2" fmla="*/ 3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8" y="11"/>
                      <a:pt x="5" y="14"/>
                      <a:pt x="3" y="11"/>
                    </a:cubicBezTo>
                    <a:cubicBezTo>
                      <a:pt x="0" y="9"/>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8" name="Freeform 1795">
                <a:extLst>
                  <a:ext uri="{FF2B5EF4-FFF2-40B4-BE49-F238E27FC236}">
                    <a16:creationId xmlns:a16="http://schemas.microsoft.com/office/drawing/2014/main" id="{53CE7A4D-E5C7-4F8A-B961-BF36091FFA54}"/>
                  </a:ext>
                </a:extLst>
              </p:cNvPr>
              <p:cNvSpPr>
                <a:spLocks/>
              </p:cNvSpPr>
              <p:nvPr/>
            </p:nvSpPr>
            <p:spPr bwMode="auto">
              <a:xfrm>
                <a:off x="4001" y="2064"/>
                <a:ext cx="38" cy="67"/>
              </a:xfrm>
              <a:custGeom>
                <a:avLst/>
                <a:gdLst>
                  <a:gd name="T0" fmla="*/ 8 w 8"/>
                  <a:gd name="T1" fmla="*/ 6 h 14"/>
                  <a:gd name="T2" fmla="*/ 2 w 8"/>
                  <a:gd name="T3" fmla="*/ 11 h 14"/>
                  <a:gd name="T4" fmla="*/ 6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6" y="11"/>
                      <a:pt x="3" y="14"/>
                      <a:pt x="2" y="11"/>
                    </a:cubicBezTo>
                    <a:cubicBezTo>
                      <a:pt x="0" y="9"/>
                      <a:pt x="3" y="1"/>
                      <a:pt x="6" y="0"/>
                    </a:cubicBezTo>
                    <a:cubicBezTo>
                      <a:pt x="8" y="0"/>
                      <a:pt x="8"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229" name="Freeform 1796">
                <a:extLst>
                  <a:ext uri="{FF2B5EF4-FFF2-40B4-BE49-F238E27FC236}">
                    <a16:creationId xmlns:a16="http://schemas.microsoft.com/office/drawing/2014/main" id="{73765925-CD6A-4200-8C7D-6EE3F1AFF52F}"/>
                  </a:ext>
                </a:extLst>
              </p:cNvPr>
              <p:cNvSpPr>
                <a:spLocks/>
              </p:cNvSpPr>
              <p:nvPr/>
            </p:nvSpPr>
            <p:spPr bwMode="auto">
              <a:xfrm>
                <a:off x="4058" y="2107"/>
                <a:ext cx="44" cy="68"/>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1"/>
                      <a:pt x="3" y="14"/>
                      <a:pt x="2" y="11"/>
                    </a:cubicBezTo>
                    <a:cubicBezTo>
                      <a:pt x="0" y="8"/>
                      <a:pt x="3" y="1"/>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grpSp>
          <p:nvGrpSpPr>
            <p:cNvPr id="1134" name="Group 1998">
              <a:extLst>
                <a:ext uri="{FF2B5EF4-FFF2-40B4-BE49-F238E27FC236}">
                  <a16:creationId xmlns:a16="http://schemas.microsoft.com/office/drawing/2014/main" id="{2B49E7E3-B672-4B1F-9CD0-0053A067C8EC}"/>
                </a:ext>
              </a:extLst>
            </p:cNvPr>
            <p:cNvGrpSpPr>
              <a:grpSpLocks/>
            </p:cNvGrpSpPr>
            <p:nvPr/>
          </p:nvGrpSpPr>
          <p:grpSpPr bwMode="auto">
            <a:xfrm>
              <a:off x="3991" y="984"/>
              <a:ext cx="1354" cy="1176"/>
              <a:chOff x="3991" y="984"/>
              <a:chExt cx="1354" cy="1176"/>
            </a:xfrm>
          </p:grpSpPr>
          <p:sp>
            <p:nvSpPr>
              <p:cNvPr id="1830" name="Freeform 1798">
                <a:extLst>
                  <a:ext uri="{FF2B5EF4-FFF2-40B4-BE49-F238E27FC236}">
                    <a16:creationId xmlns:a16="http://schemas.microsoft.com/office/drawing/2014/main" id="{8312E274-2EDE-4914-92C1-E4BE7634D8BF}"/>
                  </a:ext>
                </a:extLst>
              </p:cNvPr>
              <p:cNvSpPr>
                <a:spLocks/>
              </p:cNvSpPr>
              <p:nvPr/>
            </p:nvSpPr>
            <p:spPr bwMode="auto">
              <a:xfrm>
                <a:off x="4111" y="2098"/>
                <a:ext cx="44" cy="62"/>
              </a:xfrm>
              <a:custGeom>
                <a:avLst/>
                <a:gdLst>
                  <a:gd name="T0" fmla="*/ 9 w 9"/>
                  <a:gd name="T1" fmla="*/ 6 h 13"/>
                  <a:gd name="T2" fmla="*/ 2 w 9"/>
                  <a:gd name="T3" fmla="*/ 10 h 13"/>
                  <a:gd name="T4" fmla="*/ 6 w 9"/>
                  <a:gd name="T5" fmla="*/ 0 h 13"/>
                  <a:gd name="T6" fmla="*/ 9 w 9"/>
                  <a:gd name="T7" fmla="*/ 6 h 13"/>
                </a:gdLst>
                <a:ahLst/>
                <a:cxnLst>
                  <a:cxn ang="0">
                    <a:pos x="T0" y="T1"/>
                  </a:cxn>
                  <a:cxn ang="0">
                    <a:pos x="T2" y="T3"/>
                  </a:cxn>
                  <a:cxn ang="0">
                    <a:pos x="T4" y="T5"/>
                  </a:cxn>
                  <a:cxn ang="0">
                    <a:pos x="T6" y="T7"/>
                  </a:cxn>
                </a:cxnLst>
                <a:rect l="0" t="0" r="r" b="b"/>
                <a:pathLst>
                  <a:path w="9" h="13">
                    <a:moveTo>
                      <a:pt x="9" y="6"/>
                    </a:moveTo>
                    <a:cubicBezTo>
                      <a:pt x="8" y="10"/>
                      <a:pt x="4" y="13"/>
                      <a:pt x="2" y="10"/>
                    </a:cubicBezTo>
                    <a:cubicBezTo>
                      <a:pt x="0" y="7"/>
                      <a:pt x="3" y="0"/>
                      <a:pt x="6" y="0"/>
                    </a:cubicBezTo>
                    <a:cubicBezTo>
                      <a:pt x="9" y="0"/>
                      <a:pt x="9" y="3"/>
                      <a:pt x="9"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1" name="Freeform 1799">
                <a:extLst>
                  <a:ext uri="{FF2B5EF4-FFF2-40B4-BE49-F238E27FC236}">
                    <a16:creationId xmlns:a16="http://schemas.microsoft.com/office/drawing/2014/main" id="{9D7DBB60-674B-447C-B392-96640ABAE068}"/>
                  </a:ext>
                </a:extLst>
              </p:cNvPr>
              <p:cNvSpPr>
                <a:spLocks/>
              </p:cNvSpPr>
              <p:nvPr/>
            </p:nvSpPr>
            <p:spPr bwMode="auto">
              <a:xfrm>
                <a:off x="4169" y="2074"/>
                <a:ext cx="48" cy="67"/>
              </a:xfrm>
              <a:custGeom>
                <a:avLst/>
                <a:gdLst>
                  <a:gd name="T0" fmla="*/ 9 w 10"/>
                  <a:gd name="T1" fmla="*/ 6 h 14"/>
                  <a:gd name="T2" fmla="*/ 2 w 10"/>
                  <a:gd name="T3" fmla="*/ 11 h 14"/>
                  <a:gd name="T4" fmla="*/ 6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4" y="14"/>
                      <a:pt x="2" y="11"/>
                    </a:cubicBezTo>
                    <a:cubicBezTo>
                      <a:pt x="0" y="8"/>
                      <a:pt x="2" y="1"/>
                      <a:pt x="6" y="0"/>
                    </a:cubicBezTo>
                    <a:cubicBezTo>
                      <a:pt x="9"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2" name="Freeform 1800">
                <a:extLst>
                  <a:ext uri="{FF2B5EF4-FFF2-40B4-BE49-F238E27FC236}">
                    <a16:creationId xmlns:a16="http://schemas.microsoft.com/office/drawing/2014/main" id="{53BE169A-793F-41A0-8CCD-8CD73B90AF3E}"/>
                  </a:ext>
                </a:extLst>
              </p:cNvPr>
              <p:cNvSpPr>
                <a:spLocks/>
              </p:cNvSpPr>
              <p:nvPr/>
            </p:nvSpPr>
            <p:spPr bwMode="auto">
              <a:xfrm>
                <a:off x="4111" y="2006"/>
                <a:ext cx="44"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3" y="13"/>
                      <a:pt x="1" y="10"/>
                    </a:cubicBezTo>
                    <a:cubicBezTo>
                      <a:pt x="0" y="7"/>
                      <a:pt x="3"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3" name="Freeform 1801">
                <a:extLst>
                  <a:ext uri="{FF2B5EF4-FFF2-40B4-BE49-F238E27FC236}">
                    <a16:creationId xmlns:a16="http://schemas.microsoft.com/office/drawing/2014/main" id="{E00A8FD9-BCAE-4107-A3E6-5E880729FDC1}"/>
                  </a:ext>
                </a:extLst>
              </p:cNvPr>
              <p:cNvSpPr>
                <a:spLocks/>
              </p:cNvSpPr>
              <p:nvPr/>
            </p:nvSpPr>
            <p:spPr bwMode="auto">
              <a:xfrm>
                <a:off x="4058" y="2025"/>
                <a:ext cx="39"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6" y="11"/>
                      <a:pt x="2" y="13"/>
                      <a:pt x="1" y="11"/>
                    </a:cubicBezTo>
                    <a:cubicBezTo>
                      <a:pt x="0" y="8"/>
                      <a:pt x="2" y="1"/>
                      <a:pt x="6" y="0"/>
                    </a:cubicBezTo>
                    <a:cubicBezTo>
                      <a:pt x="8"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4" name="Freeform 1802">
                <a:extLst>
                  <a:ext uri="{FF2B5EF4-FFF2-40B4-BE49-F238E27FC236}">
                    <a16:creationId xmlns:a16="http://schemas.microsoft.com/office/drawing/2014/main" id="{D3D6E888-7738-4A6A-BDA8-078798827733}"/>
                  </a:ext>
                </a:extLst>
              </p:cNvPr>
              <p:cNvSpPr>
                <a:spLocks/>
              </p:cNvSpPr>
              <p:nvPr/>
            </p:nvSpPr>
            <p:spPr bwMode="auto">
              <a:xfrm>
                <a:off x="4217" y="2083"/>
                <a:ext cx="53" cy="68"/>
              </a:xfrm>
              <a:custGeom>
                <a:avLst/>
                <a:gdLst>
                  <a:gd name="T0" fmla="*/ 10 w 11"/>
                  <a:gd name="T1" fmla="*/ 6 h 14"/>
                  <a:gd name="T2" fmla="*/ 2 w 11"/>
                  <a:gd name="T3" fmla="*/ 11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1"/>
                    </a:cubicBezTo>
                    <a:cubicBezTo>
                      <a:pt x="0" y="7"/>
                      <a:pt x="3"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5" name="Freeform 1803">
                <a:extLst>
                  <a:ext uri="{FF2B5EF4-FFF2-40B4-BE49-F238E27FC236}">
                    <a16:creationId xmlns:a16="http://schemas.microsoft.com/office/drawing/2014/main" id="{FDF516C2-17F3-4574-BABA-2173963487E4}"/>
                  </a:ext>
                </a:extLst>
              </p:cNvPr>
              <p:cNvSpPr>
                <a:spLocks/>
              </p:cNvSpPr>
              <p:nvPr/>
            </p:nvSpPr>
            <p:spPr bwMode="auto">
              <a:xfrm>
                <a:off x="4280" y="2016"/>
                <a:ext cx="53" cy="62"/>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0"/>
                      <a:pt x="4" y="13"/>
                      <a:pt x="2" y="10"/>
                    </a:cubicBezTo>
                    <a:cubicBezTo>
                      <a:pt x="0" y="7"/>
                      <a:pt x="3"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6" name="Freeform 1804">
                <a:extLst>
                  <a:ext uri="{FF2B5EF4-FFF2-40B4-BE49-F238E27FC236}">
                    <a16:creationId xmlns:a16="http://schemas.microsoft.com/office/drawing/2014/main" id="{2813C722-A256-4681-BE65-0A27EC59F637}"/>
                  </a:ext>
                </a:extLst>
              </p:cNvPr>
              <p:cNvSpPr>
                <a:spLocks/>
              </p:cNvSpPr>
              <p:nvPr/>
            </p:nvSpPr>
            <p:spPr bwMode="auto">
              <a:xfrm>
                <a:off x="4352" y="1963"/>
                <a:ext cx="53" cy="67"/>
              </a:xfrm>
              <a:custGeom>
                <a:avLst/>
                <a:gdLst>
                  <a:gd name="T0" fmla="*/ 11 w 11"/>
                  <a:gd name="T1" fmla="*/ 6 h 14"/>
                  <a:gd name="T2" fmla="*/ 2 w 11"/>
                  <a:gd name="T3" fmla="*/ 11 h 14"/>
                  <a:gd name="T4" fmla="*/ 7 w 11"/>
                  <a:gd name="T5" fmla="*/ 1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9" y="11"/>
                      <a:pt x="4" y="14"/>
                      <a:pt x="2" y="11"/>
                    </a:cubicBezTo>
                    <a:cubicBezTo>
                      <a:pt x="0" y="7"/>
                      <a:pt x="3" y="1"/>
                      <a:pt x="7" y="1"/>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7" name="Freeform 1805">
                <a:extLst>
                  <a:ext uri="{FF2B5EF4-FFF2-40B4-BE49-F238E27FC236}">
                    <a16:creationId xmlns:a16="http://schemas.microsoft.com/office/drawing/2014/main" id="{48656793-3046-4DA4-BBFC-F3F2461ECFAB}"/>
                  </a:ext>
                </a:extLst>
              </p:cNvPr>
              <p:cNvSpPr>
                <a:spLocks/>
              </p:cNvSpPr>
              <p:nvPr/>
            </p:nvSpPr>
            <p:spPr bwMode="auto">
              <a:xfrm>
                <a:off x="4473" y="195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8" name="Freeform 1806">
                <a:extLst>
                  <a:ext uri="{FF2B5EF4-FFF2-40B4-BE49-F238E27FC236}">
                    <a16:creationId xmlns:a16="http://schemas.microsoft.com/office/drawing/2014/main" id="{8C498EAC-5132-42E9-8119-27770D5E5A86}"/>
                  </a:ext>
                </a:extLst>
              </p:cNvPr>
              <p:cNvSpPr>
                <a:spLocks/>
              </p:cNvSpPr>
              <p:nvPr/>
            </p:nvSpPr>
            <p:spPr bwMode="auto">
              <a:xfrm>
                <a:off x="4420" y="1910"/>
                <a:ext cx="58" cy="67"/>
              </a:xfrm>
              <a:custGeom>
                <a:avLst/>
                <a:gdLst>
                  <a:gd name="T0" fmla="*/ 11 w 12"/>
                  <a:gd name="T1" fmla="*/ 6 h 14"/>
                  <a:gd name="T2" fmla="*/ 2 w 12"/>
                  <a:gd name="T3" fmla="*/ 10 h 14"/>
                  <a:gd name="T4" fmla="*/ 8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9" y="11"/>
                      <a:pt x="4" y="14"/>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39" name="Freeform 1807">
                <a:extLst>
                  <a:ext uri="{FF2B5EF4-FFF2-40B4-BE49-F238E27FC236}">
                    <a16:creationId xmlns:a16="http://schemas.microsoft.com/office/drawing/2014/main" id="{7F2E30CB-E061-484B-ABFA-0D85C4318B12}"/>
                  </a:ext>
                </a:extLst>
              </p:cNvPr>
              <p:cNvSpPr>
                <a:spLocks/>
              </p:cNvSpPr>
              <p:nvPr/>
            </p:nvSpPr>
            <p:spPr bwMode="auto">
              <a:xfrm>
                <a:off x="4545" y="1900"/>
                <a:ext cx="58" cy="63"/>
              </a:xfrm>
              <a:custGeom>
                <a:avLst/>
                <a:gdLst>
                  <a:gd name="T0" fmla="*/ 11 w 12"/>
                  <a:gd name="T1" fmla="*/ 6 h 13"/>
                  <a:gd name="T2" fmla="*/ 2 w 12"/>
                  <a:gd name="T3" fmla="*/ 10 h 13"/>
                  <a:gd name="T4" fmla="*/ 8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0" name="Freeform 1808">
                <a:extLst>
                  <a:ext uri="{FF2B5EF4-FFF2-40B4-BE49-F238E27FC236}">
                    <a16:creationId xmlns:a16="http://schemas.microsoft.com/office/drawing/2014/main" id="{B249937B-2A5F-44F6-B3B5-76B4BD50252B}"/>
                  </a:ext>
                </a:extLst>
              </p:cNvPr>
              <p:cNvSpPr>
                <a:spLocks/>
              </p:cNvSpPr>
              <p:nvPr/>
            </p:nvSpPr>
            <p:spPr bwMode="auto">
              <a:xfrm>
                <a:off x="4487" y="1857"/>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9" y="10"/>
                      <a:pt x="3"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1" name="Freeform 1809">
                <a:extLst>
                  <a:ext uri="{FF2B5EF4-FFF2-40B4-BE49-F238E27FC236}">
                    <a16:creationId xmlns:a16="http://schemas.microsoft.com/office/drawing/2014/main" id="{C4147B19-3EBF-44A3-8DC4-F056BC848A66}"/>
                  </a:ext>
                </a:extLst>
              </p:cNvPr>
              <p:cNvSpPr>
                <a:spLocks/>
              </p:cNvSpPr>
              <p:nvPr/>
            </p:nvSpPr>
            <p:spPr bwMode="auto">
              <a:xfrm>
                <a:off x="4560" y="1818"/>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2" y="9"/>
                    </a:cubicBezTo>
                    <a:cubicBezTo>
                      <a:pt x="0" y="6"/>
                      <a:pt x="3" y="0"/>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2" name="Freeform 1810">
                <a:extLst>
                  <a:ext uri="{FF2B5EF4-FFF2-40B4-BE49-F238E27FC236}">
                    <a16:creationId xmlns:a16="http://schemas.microsoft.com/office/drawing/2014/main" id="{11E1DD53-149B-4B86-880B-97146BFDB6C4}"/>
                  </a:ext>
                </a:extLst>
              </p:cNvPr>
              <p:cNvSpPr>
                <a:spLocks/>
              </p:cNvSpPr>
              <p:nvPr/>
            </p:nvSpPr>
            <p:spPr bwMode="auto">
              <a:xfrm>
                <a:off x="4632" y="1760"/>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3" name="Freeform 1811">
                <a:extLst>
                  <a:ext uri="{FF2B5EF4-FFF2-40B4-BE49-F238E27FC236}">
                    <a16:creationId xmlns:a16="http://schemas.microsoft.com/office/drawing/2014/main" id="{B3A24C2A-B79C-4D31-8E1E-CC7DAF136022}"/>
                  </a:ext>
                </a:extLst>
              </p:cNvPr>
              <p:cNvSpPr>
                <a:spLocks/>
              </p:cNvSpPr>
              <p:nvPr/>
            </p:nvSpPr>
            <p:spPr bwMode="auto">
              <a:xfrm>
                <a:off x="4613" y="1673"/>
                <a:ext cx="53" cy="58"/>
              </a:xfrm>
              <a:custGeom>
                <a:avLst/>
                <a:gdLst>
                  <a:gd name="T0" fmla="*/ 10 w 11"/>
                  <a:gd name="T1" fmla="*/ 5 h 12"/>
                  <a:gd name="T2" fmla="*/ 1 w 11"/>
                  <a:gd name="T3" fmla="*/ 8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9" y="10"/>
                      <a:pt x="3" y="12"/>
                      <a:pt x="1" y="8"/>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4" name="Freeform 1812">
                <a:extLst>
                  <a:ext uri="{FF2B5EF4-FFF2-40B4-BE49-F238E27FC236}">
                    <a16:creationId xmlns:a16="http://schemas.microsoft.com/office/drawing/2014/main" id="{425425B7-26A9-4827-8C4C-93C7ED7A1C3B}"/>
                  </a:ext>
                </a:extLst>
              </p:cNvPr>
              <p:cNvSpPr>
                <a:spLocks/>
              </p:cNvSpPr>
              <p:nvPr/>
            </p:nvSpPr>
            <p:spPr bwMode="auto">
              <a:xfrm>
                <a:off x="4694" y="1620"/>
                <a:ext cx="58" cy="58"/>
              </a:xfrm>
              <a:custGeom>
                <a:avLst/>
                <a:gdLst>
                  <a:gd name="T0" fmla="*/ 11 w 12"/>
                  <a:gd name="T1" fmla="*/ 5 h 12"/>
                  <a:gd name="T2" fmla="*/ 1 w 12"/>
                  <a:gd name="T3" fmla="*/ 8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1"/>
                      <a:pt x="8"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5" name="Freeform 1813">
                <a:extLst>
                  <a:ext uri="{FF2B5EF4-FFF2-40B4-BE49-F238E27FC236}">
                    <a16:creationId xmlns:a16="http://schemas.microsoft.com/office/drawing/2014/main" id="{074D8C6F-27E2-4883-A40D-C865F1B43E4C}"/>
                  </a:ext>
                </a:extLst>
              </p:cNvPr>
              <p:cNvSpPr>
                <a:spLocks/>
              </p:cNvSpPr>
              <p:nvPr/>
            </p:nvSpPr>
            <p:spPr bwMode="auto">
              <a:xfrm>
                <a:off x="4646" y="1587"/>
                <a:ext cx="53" cy="57"/>
              </a:xfrm>
              <a:custGeom>
                <a:avLst/>
                <a:gdLst>
                  <a:gd name="T0" fmla="*/ 10 w 11"/>
                  <a:gd name="T1" fmla="*/ 6 h 12"/>
                  <a:gd name="T2" fmla="*/ 1 w 11"/>
                  <a:gd name="T3" fmla="*/ 9 h 12"/>
                  <a:gd name="T4" fmla="*/ 7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2" y="12"/>
                      <a:pt x="1" y="9"/>
                    </a:cubicBezTo>
                    <a:cubicBezTo>
                      <a:pt x="0" y="6"/>
                      <a:pt x="3" y="1"/>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6" name="Freeform 1814">
                <a:extLst>
                  <a:ext uri="{FF2B5EF4-FFF2-40B4-BE49-F238E27FC236}">
                    <a16:creationId xmlns:a16="http://schemas.microsoft.com/office/drawing/2014/main" id="{F1F3BDA4-4F52-4500-BD6E-C983074ABCF4}"/>
                  </a:ext>
                </a:extLst>
              </p:cNvPr>
              <p:cNvSpPr>
                <a:spLocks/>
              </p:cNvSpPr>
              <p:nvPr/>
            </p:nvSpPr>
            <p:spPr bwMode="auto">
              <a:xfrm>
                <a:off x="4627" y="1490"/>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7" name="Freeform 1815">
                <a:extLst>
                  <a:ext uri="{FF2B5EF4-FFF2-40B4-BE49-F238E27FC236}">
                    <a16:creationId xmlns:a16="http://schemas.microsoft.com/office/drawing/2014/main" id="{896BCA2A-86EB-4FCF-ADF1-6BDFA7D26F28}"/>
                  </a:ext>
                </a:extLst>
              </p:cNvPr>
              <p:cNvSpPr>
                <a:spLocks/>
              </p:cNvSpPr>
              <p:nvPr/>
            </p:nvSpPr>
            <p:spPr bwMode="auto">
              <a:xfrm>
                <a:off x="4699" y="1437"/>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8" name="Freeform 1816">
                <a:extLst>
                  <a:ext uri="{FF2B5EF4-FFF2-40B4-BE49-F238E27FC236}">
                    <a16:creationId xmlns:a16="http://schemas.microsoft.com/office/drawing/2014/main" id="{7DDE0688-AC13-4834-83DB-E84E2742635A}"/>
                  </a:ext>
                </a:extLst>
              </p:cNvPr>
              <p:cNvSpPr>
                <a:spLocks/>
              </p:cNvSpPr>
              <p:nvPr/>
            </p:nvSpPr>
            <p:spPr bwMode="auto">
              <a:xfrm>
                <a:off x="4762" y="1394"/>
                <a:ext cx="48" cy="48"/>
              </a:xfrm>
              <a:custGeom>
                <a:avLst/>
                <a:gdLst>
                  <a:gd name="T0" fmla="*/ 9 w 10"/>
                  <a:gd name="T1" fmla="*/ 4 h 10"/>
                  <a:gd name="T2" fmla="*/ 0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5"/>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49" name="Freeform 1817">
                <a:extLst>
                  <a:ext uri="{FF2B5EF4-FFF2-40B4-BE49-F238E27FC236}">
                    <a16:creationId xmlns:a16="http://schemas.microsoft.com/office/drawing/2014/main" id="{1DB00723-23CE-4BA7-BF5B-5B2C1710B159}"/>
                  </a:ext>
                </a:extLst>
              </p:cNvPr>
              <p:cNvSpPr>
                <a:spLocks/>
              </p:cNvSpPr>
              <p:nvPr/>
            </p:nvSpPr>
            <p:spPr bwMode="auto">
              <a:xfrm>
                <a:off x="4878" y="1370"/>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4"/>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0" name="Freeform 1818">
                <a:extLst>
                  <a:ext uri="{FF2B5EF4-FFF2-40B4-BE49-F238E27FC236}">
                    <a16:creationId xmlns:a16="http://schemas.microsoft.com/office/drawing/2014/main" id="{44FC4865-4924-4915-8B58-681291562994}"/>
                  </a:ext>
                </a:extLst>
              </p:cNvPr>
              <p:cNvSpPr>
                <a:spLocks/>
              </p:cNvSpPr>
              <p:nvPr/>
            </p:nvSpPr>
            <p:spPr bwMode="auto">
              <a:xfrm>
                <a:off x="4805" y="1331"/>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5"/>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1" name="Freeform 1819">
                <a:extLst>
                  <a:ext uri="{FF2B5EF4-FFF2-40B4-BE49-F238E27FC236}">
                    <a16:creationId xmlns:a16="http://schemas.microsoft.com/office/drawing/2014/main" id="{6B7DE0BC-9FFC-457E-8DA6-E0A2BFA298A1}"/>
                  </a:ext>
                </a:extLst>
              </p:cNvPr>
              <p:cNvSpPr>
                <a:spLocks/>
              </p:cNvSpPr>
              <p:nvPr/>
            </p:nvSpPr>
            <p:spPr bwMode="auto">
              <a:xfrm>
                <a:off x="4868" y="1293"/>
                <a:ext cx="48" cy="43"/>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7"/>
                    </a:cubicBezTo>
                    <a:cubicBezTo>
                      <a:pt x="0" y="4"/>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2" name="Freeform 1820">
                <a:extLst>
                  <a:ext uri="{FF2B5EF4-FFF2-40B4-BE49-F238E27FC236}">
                    <a16:creationId xmlns:a16="http://schemas.microsoft.com/office/drawing/2014/main" id="{18E7EBB5-C505-41AA-A615-B1F849A5E344}"/>
                  </a:ext>
                </a:extLst>
              </p:cNvPr>
              <p:cNvSpPr>
                <a:spLocks/>
              </p:cNvSpPr>
              <p:nvPr/>
            </p:nvSpPr>
            <p:spPr bwMode="auto">
              <a:xfrm>
                <a:off x="4916" y="1307"/>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1" y="10"/>
                      <a:pt x="1" y="7"/>
                    </a:cubicBezTo>
                    <a:cubicBezTo>
                      <a:pt x="0" y="4"/>
                      <a:pt x="3" y="1"/>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3" name="Freeform 1821">
                <a:extLst>
                  <a:ext uri="{FF2B5EF4-FFF2-40B4-BE49-F238E27FC236}">
                    <a16:creationId xmlns:a16="http://schemas.microsoft.com/office/drawing/2014/main" id="{A870E859-6A42-4FE4-8699-6B5F65071BA6}"/>
                  </a:ext>
                </a:extLst>
              </p:cNvPr>
              <p:cNvSpPr>
                <a:spLocks/>
              </p:cNvSpPr>
              <p:nvPr/>
            </p:nvSpPr>
            <p:spPr bwMode="auto">
              <a:xfrm>
                <a:off x="4950" y="1244"/>
                <a:ext cx="48" cy="44"/>
              </a:xfrm>
              <a:custGeom>
                <a:avLst/>
                <a:gdLst>
                  <a:gd name="T0" fmla="*/ 9 w 10"/>
                  <a:gd name="T1" fmla="*/ 4 h 9"/>
                  <a:gd name="T2" fmla="*/ 1 w 10"/>
                  <a:gd name="T3" fmla="*/ 6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6"/>
                    </a:cubicBezTo>
                    <a:cubicBezTo>
                      <a:pt x="0" y="4"/>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4" name="Freeform 1822">
                <a:extLst>
                  <a:ext uri="{FF2B5EF4-FFF2-40B4-BE49-F238E27FC236}">
                    <a16:creationId xmlns:a16="http://schemas.microsoft.com/office/drawing/2014/main" id="{615C3450-53AF-44C5-B987-D0DBBA51272C}"/>
                  </a:ext>
                </a:extLst>
              </p:cNvPr>
              <p:cNvSpPr>
                <a:spLocks/>
              </p:cNvSpPr>
              <p:nvPr/>
            </p:nvSpPr>
            <p:spPr bwMode="auto">
              <a:xfrm>
                <a:off x="5032" y="1346"/>
                <a:ext cx="53" cy="48"/>
              </a:xfrm>
              <a:custGeom>
                <a:avLst/>
                <a:gdLst>
                  <a:gd name="T0" fmla="*/ 10 w 11"/>
                  <a:gd name="T1" fmla="*/ 5 h 10"/>
                  <a:gd name="T2" fmla="*/ 1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8" y="9"/>
                      <a:pt x="3" y="10"/>
                      <a:pt x="1" y="7"/>
                    </a:cubicBezTo>
                    <a:cubicBezTo>
                      <a:pt x="0" y="4"/>
                      <a:pt x="3"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5" name="Freeform 1823">
                <a:extLst>
                  <a:ext uri="{FF2B5EF4-FFF2-40B4-BE49-F238E27FC236}">
                    <a16:creationId xmlns:a16="http://schemas.microsoft.com/office/drawing/2014/main" id="{590ECAA2-CE08-4011-A34B-7EF21CD13477}"/>
                  </a:ext>
                </a:extLst>
              </p:cNvPr>
              <p:cNvSpPr>
                <a:spLocks/>
              </p:cNvSpPr>
              <p:nvPr/>
            </p:nvSpPr>
            <p:spPr bwMode="auto">
              <a:xfrm>
                <a:off x="5109" y="1346"/>
                <a:ext cx="53" cy="48"/>
              </a:xfrm>
              <a:custGeom>
                <a:avLst/>
                <a:gdLst>
                  <a:gd name="T0" fmla="*/ 10 w 11"/>
                  <a:gd name="T1" fmla="*/ 4 h 10"/>
                  <a:gd name="T2" fmla="*/ 1 w 11"/>
                  <a:gd name="T3" fmla="*/ 6 h 10"/>
                  <a:gd name="T4" fmla="*/ 7 w 11"/>
                  <a:gd name="T5" fmla="*/ 0 h 10"/>
                  <a:gd name="T6" fmla="*/ 10 w 11"/>
                  <a:gd name="T7" fmla="*/ 4 h 10"/>
                </a:gdLst>
                <a:ahLst/>
                <a:cxnLst>
                  <a:cxn ang="0">
                    <a:pos x="T0" y="T1"/>
                  </a:cxn>
                  <a:cxn ang="0">
                    <a:pos x="T2" y="T3"/>
                  </a:cxn>
                  <a:cxn ang="0">
                    <a:pos x="T4" y="T5"/>
                  </a:cxn>
                  <a:cxn ang="0">
                    <a:pos x="T6" y="T7"/>
                  </a:cxn>
                </a:cxnLst>
                <a:rect l="0" t="0" r="r" b="b"/>
                <a:pathLst>
                  <a:path w="11" h="10">
                    <a:moveTo>
                      <a:pt x="10" y="4"/>
                    </a:moveTo>
                    <a:cubicBezTo>
                      <a:pt x="9" y="8"/>
                      <a:pt x="3" y="10"/>
                      <a:pt x="1" y="6"/>
                    </a:cubicBezTo>
                    <a:cubicBezTo>
                      <a:pt x="0" y="4"/>
                      <a:pt x="3" y="0"/>
                      <a:pt x="7" y="0"/>
                    </a:cubicBezTo>
                    <a:cubicBezTo>
                      <a:pt x="10" y="0"/>
                      <a:pt x="11"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6" name="Freeform 1824">
                <a:extLst>
                  <a:ext uri="{FF2B5EF4-FFF2-40B4-BE49-F238E27FC236}">
                    <a16:creationId xmlns:a16="http://schemas.microsoft.com/office/drawing/2014/main" id="{4B3585C9-90A1-41DE-B7AC-2CD150B703EB}"/>
                  </a:ext>
                </a:extLst>
              </p:cNvPr>
              <p:cNvSpPr>
                <a:spLocks/>
              </p:cNvSpPr>
              <p:nvPr/>
            </p:nvSpPr>
            <p:spPr bwMode="auto">
              <a:xfrm>
                <a:off x="5157" y="1384"/>
                <a:ext cx="48" cy="53"/>
              </a:xfrm>
              <a:custGeom>
                <a:avLst/>
                <a:gdLst>
                  <a:gd name="T0" fmla="*/ 10 w 10"/>
                  <a:gd name="T1" fmla="*/ 5 h 11"/>
                  <a:gd name="T2" fmla="*/ 1 w 10"/>
                  <a:gd name="T3" fmla="*/ 7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3" y="11"/>
                      <a:pt x="1" y="7"/>
                    </a:cubicBezTo>
                    <a:cubicBezTo>
                      <a:pt x="0" y="5"/>
                      <a:pt x="2" y="1"/>
                      <a:pt x="6" y="0"/>
                    </a:cubicBezTo>
                    <a:cubicBezTo>
                      <a:pt x="10"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7" name="Freeform 1825">
                <a:extLst>
                  <a:ext uri="{FF2B5EF4-FFF2-40B4-BE49-F238E27FC236}">
                    <a16:creationId xmlns:a16="http://schemas.microsoft.com/office/drawing/2014/main" id="{8BD34BD7-04DC-4C09-9CFD-7C60FD361F61}"/>
                  </a:ext>
                </a:extLst>
              </p:cNvPr>
              <p:cNvSpPr>
                <a:spLocks/>
              </p:cNvSpPr>
              <p:nvPr/>
            </p:nvSpPr>
            <p:spPr bwMode="auto">
              <a:xfrm>
                <a:off x="5210" y="1408"/>
                <a:ext cx="53" cy="53"/>
              </a:xfrm>
              <a:custGeom>
                <a:avLst/>
                <a:gdLst>
                  <a:gd name="T0" fmla="*/ 11 w 11"/>
                  <a:gd name="T1" fmla="*/ 5 h 11"/>
                  <a:gd name="T2" fmla="*/ 2 w 11"/>
                  <a:gd name="T3" fmla="*/ 7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4" y="11"/>
                      <a:pt x="2" y="7"/>
                    </a:cubicBezTo>
                    <a:cubicBezTo>
                      <a:pt x="0" y="5"/>
                      <a:pt x="3" y="1"/>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8" name="Freeform 1826">
                <a:extLst>
                  <a:ext uri="{FF2B5EF4-FFF2-40B4-BE49-F238E27FC236}">
                    <a16:creationId xmlns:a16="http://schemas.microsoft.com/office/drawing/2014/main" id="{CA080120-4DE0-4168-A9A3-C95917136D4A}"/>
                  </a:ext>
                </a:extLst>
              </p:cNvPr>
              <p:cNvSpPr>
                <a:spLocks/>
              </p:cNvSpPr>
              <p:nvPr/>
            </p:nvSpPr>
            <p:spPr bwMode="auto">
              <a:xfrm>
                <a:off x="5234" y="1278"/>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59" name="Freeform 1827">
                <a:extLst>
                  <a:ext uri="{FF2B5EF4-FFF2-40B4-BE49-F238E27FC236}">
                    <a16:creationId xmlns:a16="http://schemas.microsoft.com/office/drawing/2014/main" id="{C4B6A149-AA63-40B8-81E7-E6DD286C0DD3}"/>
                  </a:ext>
                </a:extLst>
              </p:cNvPr>
              <p:cNvSpPr>
                <a:spLocks/>
              </p:cNvSpPr>
              <p:nvPr/>
            </p:nvSpPr>
            <p:spPr bwMode="auto">
              <a:xfrm>
                <a:off x="5297" y="1264"/>
                <a:ext cx="48" cy="48"/>
              </a:xfrm>
              <a:custGeom>
                <a:avLst/>
                <a:gdLst>
                  <a:gd name="T0" fmla="*/ 9 w 10"/>
                  <a:gd name="T1" fmla="*/ 5 h 10"/>
                  <a:gd name="T2" fmla="*/ 1 w 10"/>
                  <a:gd name="T3" fmla="*/ 7 h 10"/>
                  <a:gd name="T4" fmla="*/ 6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8" y="8"/>
                      <a:pt x="3" y="10"/>
                      <a:pt x="1" y="7"/>
                    </a:cubicBezTo>
                    <a:cubicBezTo>
                      <a:pt x="0" y="4"/>
                      <a:pt x="2" y="1"/>
                      <a:pt x="6" y="0"/>
                    </a:cubicBezTo>
                    <a:cubicBezTo>
                      <a:pt x="9"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0" name="Freeform 1828">
                <a:extLst>
                  <a:ext uri="{FF2B5EF4-FFF2-40B4-BE49-F238E27FC236}">
                    <a16:creationId xmlns:a16="http://schemas.microsoft.com/office/drawing/2014/main" id="{3EFBA4FF-322C-4358-9FFD-33DCAAB4C030}"/>
                  </a:ext>
                </a:extLst>
              </p:cNvPr>
              <p:cNvSpPr>
                <a:spLocks/>
              </p:cNvSpPr>
              <p:nvPr/>
            </p:nvSpPr>
            <p:spPr bwMode="auto">
              <a:xfrm>
                <a:off x="5229" y="1346"/>
                <a:ext cx="53" cy="48"/>
              </a:xfrm>
              <a:custGeom>
                <a:avLst/>
                <a:gdLst>
                  <a:gd name="T0" fmla="*/ 10 w 11"/>
                  <a:gd name="T1" fmla="*/ 5 h 10"/>
                  <a:gd name="T2" fmla="*/ 2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9" y="9"/>
                      <a:pt x="4" y="10"/>
                      <a:pt x="2" y="7"/>
                    </a:cubicBezTo>
                    <a:cubicBezTo>
                      <a:pt x="0" y="4"/>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1" name="Freeform 1829">
                <a:extLst>
                  <a:ext uri="{FF2B5EF4-FFF2-40B4-BE49-F238E27FC236}">
                    <a16:creationId xmlns:a16="http://schemas.microsoft.com/office/drawing/2014/main" id="{6980F511-F5BB-42E3-BFB6-096DF9B566BB}"/>
                  </a:ext>
                </a:extLst>
              </p:cNvPr>
              <p:cNvSpPr>
                <a:spLocks/>
              </p:cNvSpPr>
              <p:nvPr/>
            </p:nvSpPr>
            <p:spPr bwMode="auto">
              <a:xfrm>
                <a:off x="4935" y="1374"/>
                <a:ext cx="49" cy="49"/>
              </a:xfrm>
              <a:custGeom>
                <a:avLst/>
                <a:gdLst>
                  <a:gd name="T0" fmla="*/ 9 w 10"/>
                  <a:gd name="T1" fmla="*/ 4 h 10"/>
                  <a:gd name="T2" fmla="*/ 0 w 10"/>
                  <a:gd name="T3" fmla="*/ 7 h 10"/>
                  <a:gd name="T4" fmla="*/ 6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4"/>
                      <a:pt x="3" y="0"/>
                      <a:pt x="6"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2" name="Freeform 1830">
                <a:extLst>
                  <a:ext uri="{FF2B5EF4-FFF2-40B4-BE49-F238E27FC236}">
                    <a16:creationId xmlns:a16="http://schemas.microsoft.com/office/drawing/2014/main" id="{CDC33308-44DA-45D7-8E24-FAC09D183548}"/>
                  </a:ext>
                </a:extLst>
              </p:cNvPr>
              <p:cNvSpPr>
                <a:spLocks/>
              </p:cNvSpPr>
              <p:nvPr/>
            </p:nvSpPr>
            <p:spPr bwMode="auto">
              <a:xfrm>
                <a:off x="4579" y="1476"/>
                <a:ext cx="48" cy="53"/>
              </a:xfrm>
              <a:custGeom>
                <a:avLst/>
                <a:gdLst>
                  <a:gd name="T0" fmla="*/ 9 w 10"/>
                  <a:gd name="T1" fmla="*/ 5 h 11"/>
                  <a:gd name="T2" fmla="*/ 1 w 10"/>
                  <a:gd name="T3" fmla="*/ 8 h 11"/>
                  <a:gd name="T4" fmla="*/ 8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3" name="Freeform 1831">
                <a:extLst>
                  <a:ext uri="{FF2B5EF4-FFF2-40B4-BE49-F238E27FC236}">
                    <a16:creationId xmlns:a16="http://schemas.microsoft.com/office/drawing/2014/main" id="{6372AD5C-6092-4476-B9D9-F86C15E8E922}"/>
                  </a:ext>
                </a:extLst>
              </p:cNvPr>
              <p:cNvSpPr>
                <a:spLocks/>
              </p:cNvSpPr>
              <p:nvPr/>
            </p:nvSpPr>
            <p:spPr bwMode="auto">
              <a:xfrm>
                <a:off x="4540" y="1447"/>
                <a:ext cx="48" cy="48"/>
              </a:xfrm>
              <a:custGeom>
                <a:avLst/>
                <a:gdLst>
                  <a:gd name="T0" fmla="*/ 9 w 10"/>
                  <a:gd name="T1" fmla="*/ 4 h 10"/>
                  <a:gd name="T2" fmla="*/ 1 w 10"/>
                  <a:gd name="T3" fmla="*/ 8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2" y="10"/>
                      <a:pt x="1" y="8"/>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4" name="Freeform 1832">
                <a:extLst>
                  <a:ext uri="{FF2B5EF4-FFF2-40B4-BE49-F238E27FC236}">
                    <a16:creationId xmlns:a16="http://schemas.microsoft.com/office/drawing/2014/main" id="{38039980-3DA4-4710-A21C-FC244E348733}"/>
                  </a:ext>
                </a:extLst>
              </p:cNvPr>
              <p:cNvSpPr>
                <a:spLocks/>
              </p:cNvSpPr>
              <p:nvPr/>
            </p:nvSpPr>
            <p:spPr bwMode="auto">
              <a:xfrm>
                <a:off x="4511" y="1702"/>
                <a:ext cx="53" cy="58"/>
              </a:xfrm>
              <a:custGeom>
                <a:avLst/>
                <a:gdLst>
                  <a:gd name="T0" fmla="*/ 10 w 11"/>
                  <a:gd name="T1" fmla="*/ 5 h 12"/>
                  <a:gd name="T2" fmla="*/ 1 w 11"/>
                  <a:gd name="T3" fmla="*/ 9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2" y="12"/>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5" name="Freeform 1833">
                <a:extLst>
                  <a:ext uri="{FF2B5EF4-FFF2-40B4-BE49-F238E27FC236}">
                    <a16:creationId xmlns:a16="http://schemas.microsoft.com/office/drawing/2014/main" id="{D04FA646-2D35-48A9-9052-13F652563347}"/>
                  </a:ext>
                </a:extLst>
              </p:cNvPr>
              <p:cNvSpPr>
                <a:spLocks/>
              </p:cNvSpPr>
              <p:nvPr/>
            </p:nvSpPr>
            <p:spPr bwMode="auto">
              <a:xfrm>
                <a:off x="4574" y="1635"/>
                <a:ext cx="53" cy="58"/>
              </a:xfrm>
              <a:custGeom>
                <a:avLst/>
                <a:gdLst>
                  <a:gd name="T0" fmla="*/ 10 w 11"/>
                  <a:gd name="T1" fmla="*/ 5 h 12"/>
                  <a:gd name="T2" fmla="*/ 1 w 11"/>
                  <a:gd name="T3" fmla="*/ 8 h 12"/>
                  <a:gd name="T4" fmla="*/ 8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3" y="12"/>
                      <a:pt x="1" y="8"/>
                    </a:cubicBezTo>
                    <a:cubicBezTo>
                      <a:pt x="0" y="5"/>
                      <a:pt x="3"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6" name="Freeform 1834">
                <a:extLst>
                  <a:ext uri="{FF2B5EF4-FFF2-40B4-BE49-F238E27FC236}">
                    <a16:creationId xmlns:a16="http://schemas.microsoft.com/office/drawing/2014/main" id="{24CCB80B-DB0B-4EDA-BD50-BBD16B3B1849}"/>
                  </a:ext>
                </a:extLst>
              </p:cNvPr>
              <p:cNvSpPr>
                <a:spLocks/>
              </p:cNvSpPr>
              <p:nvPr/>
            </p:nvSpPr>
            <p:spPr bwMode="auto">
              <a:xfrm>
                <a:off x="4516" y="1625"/>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7" name="Freeform 1835">
                <a:extLst>
                  <a:ext uri="{FF2B5EF4-FFF2-40B4-BE49-F238E27FC236}">
                    <a16:creationId xmlns:a16="http://schemas.microsoft.com/office/drawing/2014/main" id="{85079E58-51F0-4AC6-A134-0BEC8445624B}"/>
                  </a:ext>
                </a:extLst>
              </p:cNvPr>
              <p:cNvSpPr>
                <a:spLocks/>
              </p:cNvSpPr>
              <p:nvPr/>
            </p:nvSpPr>
            <p:spPr bwMode="auto">
              <a:xfrm>
                <a:off x="4227" y="1996"/>
                <a:ext cx="48" cy="68"/>
              </a:xfrm>
              <a:custGeom>
                <a:avLst/>
                <a:gdLst>
                  <a:gd name="T0" fmla="*/ 9 w 10"/>
                  <a:gd name="T1" fmla="*/ 6 h 14"/>
                  <a:gd name="T2" fmla="*/ 1 w 10"/>
                  <a:gd name="T3" fmla="*/ 11 h 14"/>
                  <a:gd name="T4" fmla="*/ 7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3" y="14"/>
                      <a:pt x="1" y="11"/>
                    </a:cubicBezTo>
                    <a:cubicBezTo>
                      <a:pt x="0" y="8"/>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8" name="Freeform 1836">
                <a:extLst>
                  <a:ext uri="{FF2B5EF4-FFF2-40B4-BE49-F238E27FC236}">
                    <a16:creationId xmlns:a16="http://schemas.microsoft.com/office/drawing/2014/main" id="{28A08015-ED5E-4DA9-904D-112FB6EAFB22}"/>
                  </a:ext>
                </a:extLst>
              </p:cNvPr>
              <p:cNvSpPr>
                <a:spLocks/>
              </p:cNvSpPr>
              <p:nvPr/>
            </p:nvSpPr>
            <p:spPr bwMode="auto">
              <a:xfrm>
                <a:off x="4160" y="2006"/>
                <a:ext cx="48" cy="63"/>
              </a:xfrm>
              <a:custGeom>
                <a:avLst/>
                <a:gdLst>
                  <a:gd name="T0" fmla="*/ 9 w 10"/>
                  <a:gd name="T1" fmla="*/ 6 h 13"/>
                  <a:gd name="T2" fmla="*/ 2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4" y="13"/>
                      <a:pt x="2" y="10"/>
                    </a:cubicBezTo>
                    <a:cubicBezTo>
                      <a:pt x="0" y="8"/>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69" name="Freeform 1837">
                <a:extLst>
                  <a:ext uri="{FF2B5EF4-FFF2-40B4-BE49-F238E27FC236}">
                    <a16:creationId xmlns:a16="http://schemas.microsoft.com/office/drawing/2014/main" id="{692ADF99-8FB5-471A-812B-6B580F26C6FA}"/>
                  </a:ext>
                </a:extLst>
              </p:cNvPr>
              <p:cNvSpPr>
                <a:spLocks/>
              </p:cNvSpPr>
              <p:nvPr/>
            </p:nvSpPr>
            <p:spPr bwMode="auto">
              <a:xfrm>
                <a:off x="4131" y="1919"/>
                <a:ext cx="48" cy="63"/>
              </a:xfrm>
              <a:custGeom>
                <a:avLst/>
                <a:gdLst>
                  <a:gd name="T0" fmla="*/ 9 w 10"/>
                  <a:gd name="T1" fmla="*/ 6 h 13"/>
                  <a:gd name="T2" fmla="*/ 2 w 10"/>
                  <a:gd name="T3" fmla="*/ 11 h 13"/>
                  <a:gd name="T4" fmla="*/ 7 w 10"/>
                  <a:gd name="T5" fmla="*/ 1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3" y="13"/>
                      <a:pt x="2" y="11"/>
                    </a:cubicBezTo>
                    <a:cubicBezTo>
                      <a:pt x="0" y="8"/>
                      <a:pt x="3" y="1"/>
                      <a:pt x="7" y="1"/>
                    </a:cubicBezTo>
                    <a:cubicBezTo>
                      <a:pt x="10"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0" name="Freeform 1838">
                <a:extLst>
                  <a:ext uri="{FF2B5EF4-FFF2-40B4-BE49-F238E27FC236}">
                    <a16:creationId xmlns:a16="http://schemas.microsoft.com/office/drawing/2014/main" id="{1F508170-E3D4-4A54-AB67-A250F68A3856}"/>
                  </a:ext>
                </a:extLst>
              </p:cNvPr>
              <p:cNvSpPr>
                <a:spLocks/>
              </p:cNvSpPr>
              <p:nvPr/>
            </p:nvSpPr>
            <p:spPr bwMode="auto">
              <a:xfrm>
                <a:off x="4184" y="1924"/>
                <a:ext cx="43" cy="63"/>
              </a:xfrm>
              <a:custGeom>
                <a:avLst/>
                <a:gdLst>
                  <a:gd name="T0" fmla="*/ 8 w 9"/>
                  <a:gd name="T1" fmla="*/ 5 h 13"/>
                  <a:gd name="T2" fmla="*/ 1 w 9"/>
                  <a:gd name="T3" fmla="*/ 10 h 13"/>
                  <a:gd name="T4" fmla="*/ 6 w 9"/>
                  <a:gd name="T5" fmla="*/ 0 h 13"/>
                  <a:gd name="T6" fmla="*/ 8 w 9"/>
                  <a:gd name="T7" fmla="*/ 5 h 13"/>
                </a:gdLst>
                <a:ahLst/>
                <a:cxnLst>
                  <a:cxn ang="0">
                    <a:pos x="T0" y="T1"/>
                  </a:cxn>
                  <a:cxn ang="0">
                    <a:pos x="T2" y="T3"/>
                  </a:cxn>
                  <a:cxn ang="0">
                    <a:pos x="T4" y="T5"/>
                  </a:cxn>
                  <a:cxn ang="0">
                    <a:pos x="T6" y="T7"/>
                  </a:cxn>
                </a:cxnLst>
                <a:rect l="0" t="0" r="r" b="b"/>
                <a:pathLst>
                  <a:path w="9" h="13">
                    <a:moveTo>
                      <a:pt x="8" y="5"/>
                    </a:moveTo>
                    <a:cubicBezTo>
                      <a:pt x="7" y="10"/>
                      <a:pt x="3" y="13"/>
                      <a:pt x="1" y="10"/>
                    </a:cubicBezTo>
                    <a:cubicBezTo>
                      <a:pt x="0" y="7"/>
                      <a:pt x="3" y="0"/>
                      <a:pt x="6"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1" name="Freeform 1839">
                <a:extLst>
                  <a:ext uri="{FF2B5EF4-FFF2-40B4-BE49-F238E27FC236}">
                    <a16:creationId xmlns:a16="http://schemas.microsoft.com/office/drawing/2014/main" id="{174D8E1F-E7E2-4504-A29A-CE48BD0A56FF}"/>
                  </a:ext>
                </a:extLst>
              </p:cNvPr>
              <p:cNvSpPr>
                <a:spLocks/>
              </p:cNvSpPr>
              <p:nvPr/>
            </p:nvSpPr>
            <p:spPr bwMode="auto">
              <a:xfrm>
                <a:off x="4261" y="1828"/>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0"/>
                      <a:pt x="2" y="13"/>
                      <a:pt x="1" y="10"/>
                    </a:cubicBezTo>
                    <a:cubicBezTo>
                      <a:pt x="0" y="7"/>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2" name="Freeform 1840">
                <a:extLst>
                  <a:ext uri="{FF2B5EF4-FFF2-40B4-BE49-F238E27FC236}">
                    <a16:creationId xmlns:a16="http://schemas.microsoft.com/office/drawing/2014/main" id="{606FB69B-DE7D-4713-9DE0-26199241523E}"/>
                  </a:ext>
                </a:extLst>
              </p:cNvPr>
              <p:cNvSpPr>
                <a:spLocks/>
              </p:cNvSpPr>
              <p:nvPr/>
            </p:nvSpPr>
            <p:spPr bwMode="auto">
              <a:xfrm>
                <a:off x="4314" y="1847"/>
                <a:ext cx="48" cy="63"/>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2" y="13"/>
                      <a:pt x="1" y="10"/>
                    </a:cubicBezTo>
                    <a:cubicBezTo>
                      <a:pt x="0" y="7"/>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3" name="Freeform 1841">
                <a:extLst>
                  <a:ext uri="{FF2B5EF4-FFF2-40B4-BE49-F238E27FC236}">
                    <a16:creationId xmlns:a16="http://schemas.microsoft.com/office/drawing/2014/main" id="{01A92D29-D033-4769-A410-1ADADE314D88}"/>
                  </a:ext>
                </a:extLst>
              </p:cNvPr>
              <p:cNvSpPr>
                <a:spLocks/>
              </p:cNvSpPr>
              <p:nvPr/>
            </p:nvSpPr>
            <p:spPr bwMode="auto">
              <a:xfrm>
                <a:off x="4372" y="1799"/>
                <a:ext cx="53" cy="62"/>
              </a:xfrm>
              <a:custGeom>
                <a:avLst/>
                <a:gdLst>
                  <a:gd name="T0" fmla="*/ 10 w 11"/>
                  <a:gd name="T1" fmla="*/ 6 h 13"/>
                  <a:gd name="T2" fmla="*/ 2 w 11"/>
                  <a:gd name="T3" fmla="*/ 10 h 13"/>
                  <a:gd name="T4" fmla="*/ 8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8" y="10"/>
                      <a:pt x="3" y="13"/>
                      <a:pt x="2" y="10"/>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4" name="Freeform 1842">
                <a:extLst>
                  <a:ext uri="{FF2B5EF4-FFF2-40B4-BE49-F238E27FC236}">
                    <a16:creationId xmlns:a16="http://schemas.microsoft.com/office/drawing/2014/main" id="{CEA8F7C8-CDB7-4326-BFE4-BAB4C7E8B5BD}"/>
                  </a:ext>
                </a:extLst>
              </p:cNvPr>
              <p:cNvSpPr>
                <a:spLocks/>
              </p:cNvSpPr>
              <p:nvPr/>
            </p:nvSpPr>
            <p:spPr bwMode="auto">
              <a:xfrm>
                <a:off x="4439" y="1746"/>
                <a:ext cx="48" cy="58"/>
              </a:xfrm>
              <a:custGeom>
                <a:avLst/>
                <a:gdLst>
                  <a:gd name="T0" fmla="*/ 9 w 10"/>
                  <a:gd name="T1" fmla="*/ 6 h 12"/>
                  <a:gd name="T2" fmla="*/ 1 w 10"/>
                  <a:gd name="T3" fmla="*/ 9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8" y="10"/>
                      <a:pt x="2" y="12"/>
                      <a:pt x="1" y="9"/>
                    </a:cubicBezTo>
                    <a:cubicBezTo>
                      <a:pt x="0" y="6"/>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5" name="Freeform 1843">
                <a:extLst>
                  <a:ext uri="{FF2B5EF4-FFF2-40B4-BE49-F238E27FC236}">
                    <a16:creationId xmlns:a16="http://schemas.microsoft.com/office/drawing/2014/main" id="{E1975F89-32A4-4D4A-A872-F7A0CE28E7CD}"/>
                  </a:ext>
                </a:extLst>
              </p:cNvPr>
              <p:cNvSpPr>
                <a:spLocks/>
              </p:cNvSpPr>
              <p:nvPr/>
            </p:nvSpPr>
            <p:spPr bwMode="auto">
              <a:xfrm>
                <a:off x="4449" y="1669"/>
                <a:ext cx="48" cy="62"/>
              </a:xfrm>
              <a:custGeom>
                <a:avLst/>
                <a:gdLst>
                  <a:gd name="T0" fmla="*/ 10 w 10"/>
                  <a:gd name="T1" fmla="*/ 6 h 13"/>
                  <a:gd name="T2" fmla="*/ 1 w 10"/>
                  <a:gd name="T3" fmla="*/ 9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0"/>
                      <a:pt x="2" y="13"/>
                      <a:pt x="1" y="9"/>
                    </a:cubicBezTo>
                    <a:cubicBezTo>
                      <a:pt x="0" y="6"/>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6" name="Freeform 1844">
                <a:extLst>
                  <a:ext uri="{FF2B5EF4-FFF2-40B4-BE49-F238E27FC236}">
                    <a16:creationId xmlns:a16="http://schemas.microsoft.com/office/drawing/2014/main" id="{C00CBCDF-59E5-4F8B-9A46-7DD637791355}"/>
                  </a:ext>
                </a:extLst>
              </p:cNvPr>
              <p:cNvSpPr>
                <a:spLocks/>
              </p:cNvSpPr>
              <p:nvPr/>
            </p:nvSpPr>
            <p:spPr bwMode="auto">
              <a:xfrm>
                <a:off x="4323" y="1775"/>
                <a:ext cx="49" cy="57"/>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7" name="Freeform 1845">
                <a:extLst>
                  <a:ext uri="{FF2B5EF4-FFF2-40B4-BE49-F238E27FC236}">
                    <a16:creationId xmlns:a16="http://schemas.microsoft.com/office/drawing/2014/main" id="{79535ADD-D206-46A7-A3F7-79D24A981647}"/>
                  </a:ext>
                </a:extLst>
              </p:cNvPr>
              <p:cNvSpPr>
                <a:spLocks/>
              </p:cNvSpPr>
              <p:nvPr/>
            </p:nvSpPr>
            <p:spPr bwMode="auto">
              <a:xfrm>
                <a:off x="4386" y="1722"/>
                <a:ext cx="53" cy="57"/>
              </a:xfrm>
              <a:custGeom>
                <a:avLst/>
                <a:gdLst>
                  <a:gd name="T0" fmla="*/ 10 w 11"/>
                  <a:gd name="T1" fmla="*/ 6 h 12"/>
                  <a:gd name="T2" fmla="*/ 1 w 11"/>
                  <a:gd name="T3" fmla="*/ 9 h 12"/>
                  <a:gd name="T4" fmla="*/ 8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3" y="12"/>
                      <a:pt x="1" y="9"/>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8" name="Freeform 1846">
                <a:extLst>
                  <a:ext uri="{FF2B5EF4-FFF2-40B4-BE49-F238E27FC236}">
                    <a16:creationId xmlns:a16="http://schemas.microsoft.com/office/drawing/2014/main" id="{5858DC72-DCFC-4239-B937-E3CE685B0CAD}"/>
                  </a:ext>
                </a:extLst>
              </p:cNvPr>
              <p:cNvSpPr>
                <a:spLocks/>
              </p:cNvSpPr>
              <p:nvPr/>
            </p:nvSpPr>
            <p:spPr bwMode="auto">
              <a:xfrm>
                <a:off x="4410" y="1644"/>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79" name="Freeform 1847">
                <a:extLst>
                  <a:ext uri="{FF2B5EF4-FFF2-40B4-BE49-F238E27FC236}">
                    <a16:creationId xmlns:a16="http://schemas.microsoft.com/office/drawing/2014/main" id="{AFB19B53-8013-4FA1-9D44-36E2827D498D}"/>
                  </a:ext>
                </a:extLst>
              </p:cNvPr>
              <p:cNvSpPr>
                <a:spLocks/>
              </p:cNvSpPr>
              <p:nvPr/>
            </p:nvSpPr>
            <p:spPr bwMode="auto">
              <a:xfrm>
                <a:off x="4237" y="1914"/>
                <a:ext cx="48" cy="63"/>
              </a:xfrm>
              <a:custGeom>
                <a:avLst/>
                <a:gdLst>
                  <a:gd name="T0" fmla="*/ 10 w 10"/>
                  <a:gd name="T1" fmla="*/ 6 h 13"/>
                  <a:gd name="T2" fmla="*/ 2 w 10"/>
                  <a:gd name="T3" fmla="*/ 10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2" y="10"/>
                    </a:cubicBezTo>
                    <a:cubicBezTo>
                      <a:pt x="0" y="7"/>
                      <a:pt x="3"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0" name="Freeform 1848">
                <a:extLst>
                  <a:ext uri="{FF2B5EF4-FFF2-40B4-BE49-F238E27FC236}">
                    <a16:creationId xmlns:a16="http://schemas.microsoft.com/office/drawing/2014/main" id="{1650E666-7DCA-4285-9C1C-9EABF8814AF8}"/>
                  </a:ext>
                </a:extLst>
              </p:cNvPr>
              <p:cNvSpPr>
                <a:spLocks/>
              </p:cNvSpPr>
              <p:nvPr/>
            </p:nvSpPr>
            <p:spPr bwMode="auto">
              <a:xfrm>
                <a:off x="4290" y="1934"/>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3" y="13"/>
                      <a:pt x="1" y="10"/>
                    </a:cubicBezTo>
                    <a:cubicBezTo>
                      <a:pt x="0" y="7"/>
                      <a:pt x="2"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1" name="Freeform 1849">
                <a:extLst>
                  <a:ext uri="{FF2B5EF4-FFF2-40B4-BE49-F238E27FC236}">
                    <a16:creationId xmlns:a16="http://schemas.microsoft.com/office/drawing/2014/main" id="{976B6EDA-8DB6-4ED8-BDA8-76CA5D2CC960}"/>
                  </a:ext>
                </a:extLst>
              </p:cNvPr>
              <p:cNvSpPr>
                <a:spLocks/>
              </p:cNvSpPr>
              <p:nvPr/>
            </p:nvSpPr>
            <p:spPr bwMode="auto">
              <a:xfrm>
                <a:off x="4352" y="1890"/>
                <a:ext cx="49" cy="63"/>
              </a:xfrm>
              <a:custGeom>
                <a:avLst/>
                <a:gdLst>
                  <a:gd name="T0" fmla="*/ 10 w 10"/>
                  <a:gd name="T1" fmla="*/ 6 h 13"/>
                  <a:gd name="T2" fmla="*/ 1 w 10"/>
                  <a:gd name="T3" fmla="*/ 10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1" y="10"/>
                    </a:cubicBezTo>
                    <a:cubicBezTo>
                      <a:pt x="0" y="7"/>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2" name="Freeform 1850">
                <a:extLst>
                  <a:ext uri="{FF2B5EF4-FFF2-40B4-BE49-F238E27FC236}">
                    <a16:creationId xmlns:a16="http://schemas.microsoft.com/office/drawing/2014/main" id="{07EE8367-7F63-4036-8A89-F0E0A3C32037}"/>
                  </a:ext>
                </a:extLst>
              </p:cNvPr>
              <p:cNvSpPr>
                <a:spLocks/>
              </p:cNvSpPr>
              <p:nvPr/>
            </p:nvSpPr>
            <p:spPr bwMode="auto">
              <a:xfrm>
                <a:off x="4039" y="1828"/>
                <a:ext cx="39" cy="58"/>
              </a:xfrm>
              <a:custGeom>
                <a:avLst/>
                <a:gdLst>
                  <a:gd name="T0" fmla="*/ 7 w 8"/>
                  <a:gd name="T1" fmla="*/ 5 h 12"/>
                  <a:gd name="T2" fmla="*/ 1 w 8"/>
                  <a:gd name="T3" fmla="*/ 10 h 12"/>
                  <a:gd name="T4" fmla="*/ 7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4" y="1"/>
                      <a:pt x="7"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3" name="Freeform 1851">
                <a:extLst>
                  <a:ext uri="{FF2B5EF4-FFF2-40B4-BE49-F238E27FC236}">
                    <a16:creationId xmlns:a16="http://schemas.microsoft.com/office/drawing/2014/main" id="{311EBC74-7F6D-4C20-A969-3BB036C9A488}"/>
                  </a:ext>
                </a:extLst>
              </p:cNvPr>
              <p:cNvSpPr>
                <a:spLocks/>
              </p:cNvSpPr>
              <p:nvPr/>
            </p:nvSpPr>
            <p:spPr bwMode="auto">
              <a:xfrm>
                <a:off x="4044" y="1765"/>
                <a:ext cx="43" cy="53"/>
              </a:xfrm>
              <a:custGeom>
                <a:avLst/>
                <a:gdLst>
                  <a:gd name="T0" fmla="*/ 6 w 9"/>
                  <a:gd name="T1" fmla="*/ 5 h 11"/>
                  <a:gd name="T2" fmla="*/ 1 w 9"/>
                  <a:gd name="T3" fmla="*/ 10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2" y="11"/>
                      <a:pt x="1" y="10"/>
                    </a:cubicBezTo>
                    <a:cubicBezTo>
                      <a:pt x="0" y="8"/>
                      <a:pt x="4" y="0"/>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4" name="Freeform 1852">
                <a:extLst>
                  <a:ext uri="{FF2B5EF4-FFF2-40B4-BE49-F238E27FC236}">
                    <a16:creationId xmlns:a16="http://schemas.microsoft.com/office/drawing/2014/main" id="{27556E5B-3D84-454D-BE24-A254121EF21B}"/>
                  </a:ext>
                </a:extLst>
              </p:cNvPr>
              <p:cNvSpPr>
                <a:spLocks/>
              </p:cNvSpPr>
              <p:nvPr/>
            </p:nvSpPr>
            <p:spPr bwMode="auto">
              <a:xfrm>
                <a:off x="4087" y="1741"/>
                <a:ext cx="44" cy="58"/>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5" name="Freeform 1853">
                <a:extLst>
                  <a:ext uri="{FF2B5EF4-FFF2-40B4-BE49-F238E27FC236}">
                    <a16:creationId xmlns:a16="http://schemas.microsoft.com/office/drawing/2014/main" id="{E5301818-233C-40D6-8749-90CF9A623B25}"/>
                  </a:ext>
                </a:extLst>
              </p:cNvPr>
              <p:cNvSpPr>
                <a:spLocks/>
              </p:cNvSpPr>
              <p:nvPr/>
            </p:nvSpPr>
            <p:spPr bwMode="auto">
              <a:xfrm>
                <a:off x="4136" y="1722"/>
                <a:ext cx="43" cy="57"/>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8"/>
                      <a:pt x="3"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6" name="Freeform 1854">
                <a:extLst>
                  <a:ext uri="{FF2B5EF4-FFF2-40B4-BE49-F238E27FC236}">
                    <a16:creationId xmlns:a16="http://schemas.microsoft.com/office/drawing/2014/main" id="{4A1896B5-A037-4E53-901D-C6375E5577DE}"/>
                  </a:ext>
                </a:extLst>
              </p:cNvPr>
              <p:cNvSpPr>
                <a:spLocks/>
              </p:cNvSpPr>
              <p:nvPr/>
            </p:nvSpPr>
            <p:spPr bwMode="auto">
              <a:xfrm>
                <a:off x="4174" y="1644"/>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9"/>
                      <a:pt x="1" y="12"/>
                      <a:pt x="1" y="10"/>
                    </a:cubicBezTo>
                    <a:cubicBezTo>
                      <a:pt x="0" y="8"/>
                      <a:pt x="4"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7" name="Freeform 1855">
                <a:extLst>
                  <a:ext uri="{FF2B5EF4-FFF2-40B4-BE49-F238E27FC236}">
                    <a16:creationId xmlns:a16="http://schemas.microsoft.com/office/drawing/2014/main" id="{606D4E65-851F-426E-820F-261B23BC84D9}"/>
                  </a:ext>
                </a:extLst>
              </p:cNvPr>
              <p:cNvSpPr>
                <a:spLocks/>
              </p:cNvSpPr>
              <p:nvPr/>
            </p:nvSpPr>
            <p:spPr bwMode="auto">
              <a:xfrm>
                <a:off x="4131" y="1659"/>
                <a:ext cx="38" cy="58"/>
              </a:xfrm>
              <a:custGeom>
                <a:avLst/>
                <a:gdLst>
                  <a:gd name="T0" fmla="*/ 6 w 8"/>
                  <a:gd name="T1" fmla="*/ 5 h 12"/>
                  <a:gd name="T2" fmla="*/ 0 w 8"/>
                  <a:gd name="T3" fmla="*/ 10 h 12"/>
                  <a:gd name="T4" fmla="*/ 7 w 8"/>
                  <a:gd name="T5" fmla="*/ 0 h 12"/>
                  <a:gd name="T6" fmla="*/ 6 w 8"/>
                  <a:gd name="T7" fmla="*/ 5 h 12"/>
                </a:gdLst>
                <a:ahLst/>
                <a:cxnLst>
                  <a:cxn ang="0">
                    <a:pos x="T0" y="T1"/>
                  </a:cxn>
                  <a:cxn ang="0">
                    <a:pos x="T2" y="T3"/>
                  </a:cxn>
                  <a:cxn ang="0">
                    <a:pos x="T4" y="T5"/>
                  </a:cxn>
                  <a:cxn ang="0">
                    <a:pos x="T6" y="T7"/>
                  </a:cxn>
                </a:cxnLst>
                <a:rect l="0" t="0" r="r" b="b"/>
                <a:pathLst>
                  <a:path w="8" h="12">
                    <a:moveTo>
                      <a:pt x="6" y="5"/>
                    </a:moveTo>
                    <a:cubicBezTo>
                      <a:pt x="4" y="9"/>
                      <a:pt x="1" y="12"/>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8" name="Freeform 1856">
                <a:extLst>
                  <a:ext uri="{FF2B5EF4-FFF2-40B4-BE49-F238E27FC236}">
                    <a16:creationId xmlns:a16="http://schemas.microsoft.com/office/drawing/2014/main" id="{F5B103C9-699D-44A3-B55E-E79F225BF56C}"/>
                  </a:ext>
                </a:extLst>
              </p:cNvPr>
              <p:cNvSpPr>
                <a:spLocks/>
              </p:cNvSpPr>
              <p:nvPr/>
            </p:nvSpPr>
            <p:spPr bwMode="auto">
              <a:xfrm>
                <a:off x="4087" y="1799"/>
                <a:ext cx="39"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3" y="1"/>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89" name="Freeform 1857">
                <a:extLst>
                  <a:ext uri="{FF2B5EF4-FFF2-40B4-BE49-F238E27FC236}">
                    <a16:creationId xmlns:a16="http://schemas.microsoft.com/office/drawing/2014/main" id="{3060D76E-9437-4FF7-AE6E-5A5455D79725}"/>
                  </a:ext>
                </a:extLst>
              </p:cNvPr>
              <p:cNvSpPr>
                <a:spLocks/>
              </p:cNvSpPr>
              <p:nvPr/>
            </p:nvSpPr>
            <p:spPr bwMode="auto">
              <a:xfrm>
                <a:off x="4189" y="1683"/>
                <a:ext cx="43" cy="58"/>
              </a:xfrm>
              <a:custGeom>
                <a:avLst/>
                <a:gdLst>
                  <a:gd name="T0" fmla="*/ 7 w 9"/>
                  <a:gd name="T1" fmla="*/ 5 h 12"/>
                  <a:gd name="T2" fmla="*/ 1 w 9"/>
                  <a:gd name="T3" fmla="*/ 9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0" name="Freeform 1858">
                <a:extLst>
                  <a:ext uri="{FF2B5EF4-FFF2-40B4-BE49-F238E27FC236}">
                    <a16:creationId xmlns:a16="http://schemas.microsoft.com/office/drawing/2014/main" id="{CA3ADA65-4AC8-494D-A23F-46A4E98CEF06}"/>
                  </a:ext>
                </a:extLst>
              </p:cNvPr>
              <p:cNvSpPr>
                <a:spLocks/>
              </p:cNvSpPr>
              <p:nvPr/>
            </p:nvSpPr>
            <p:spPr bwMode="auto">
              <a:xfrm>
                <a:off x="4208" y="1717"/>
                <a:ext cx="43" cy="58"/>
              </a:xfrm>
              <a:custGeom>
                <a:avLst/>
                <a:gdLst>
                  <a:gd name="T0" fmla="*/ 8 w 9"/>
                  <a:gd name="T1" fmla="*/ 6 h 12"/>
                  <a:gd name="T2" fmla="*/ 1 w 9"/>
                  <a:gd name="T3" fmla="*/ 10 h 12"/>
                  <a:gd name="T4" fmla="*/ 7 w 9"/>
                  <a:gd name="T5" fmla="*/ 0 h 12"/>
                  <a:gd name="T6" fmla="*/ 8 w 9"/>
                  <a:gd name="T7" fmla="*/ 6 h 12"/>
                </a:gdLst>
                <a:ahLst/>
                <a:cxnLst>
                  <a:cxn ang="0">
                    <a:pos x="T0" y="T1"/>
                  </a:cxn>
                  <a:cxn ang="0">
                    <a:pos x="T2" y="T3"/>
                  </a:cxn>
                  <a:cxn ang="0">
                    <a:pos x="T4" y="T5"/>
                  </a:cxn>
                  <a:cxn ang="0">
                    <a:pos x="T6" y="T7"/>
                  </a:cxn>
                </a:cxnLst>
                <a:rect l="0" t="0" r="r" b="b"/>
                <a:pathLst>
                  <a:path w="9" h="12">
                    <a:moveTo>
                      <a:pt x="8" y="6"/>
                    </a:moveTo>
                    <a:cubicBezTo>
                      <a:pt x="6" y="10"/>
                      <a:pt x="2" y="12"/>
                      <a:pt x="1" y="10"/>
                    </a:cubicBezTo>
                    <a:cubicBezTo>
                      <a:pt x="0" y="7"/>
                      <a:pt x="4" y="1"/>
                      <a:pt x="7"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1" name="Freeform 1859">
                <a:extLst>
                  <a:ext uri="{FF2B5EF4-FFF2-40B4-BE49-F238E27FC236}">
                    <a16:creationId xmlns:a16="http://schemas.microsoft.com/office/drawing/2014/main" id="{EE1E5687-B5CB-4111-A454-C675A6538F4C}"/>
                  </a:ext>
                </a:extLst>
              </p:cNvPr>
              <p:cNvSpPr>
                <a:spLocks/>
              </p:cNvSpPr>
              <p:nvPr/>
            </p:nvSpPr>
            <p:spPr bwMode="auto">
              <a:xfrm>
                <a:off x="4290" y="1673"/>
                <a:ext cx="48" cy="58"/>
              </a:xfrm>
              <a:custGeom>
                <a:avLst/>
                <a:gdLst>
                  <a:gd name="T0" fmla="*/ 8 w 10"/>
                  <a:gd name="T1" fmla="*/ 5 h 12"/>
                  <a:gd name="T2" fmla="*/ 1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2" y="12"/>
                      <a:pt x="1" y="9"/>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2" name="Freeform 1860">
                <a:extLst>
                  <a:ext uri="{FF2B5EF4-FFF2-40B4-BE49-F238E27FC236}">
                    <a16:creationId xmlns:a16="http://schemas.microsoft.com/office/drawing/2014/main" id="{15B5F7BB-B3A1-4278-BD25-59C50C178357}"/>
                  </a:ext>
                </a:extLst>
              </p:cNvPr>
              <p:cNvSpPr>
                <a:spLocks/>
              </p:cNvSpPr>
              <p:nvPr/>
            </p:nvSpPr>
            <p:spPr bwMode="auto">
              <a:xfrm>
                <a:off x="4261" y="1649"/>
                <a:ext cx="43" cy="53"/>
              </a:xfrm>
              <a:custGeom>
                <a:avLst/>
                <a:gdLst>
                  <a:gd name="T0" fmla="*/ 8 w 9"/>
                  <a:gd name="T1" fmla="*/ 5 h 11"/>
                  <a:gd name="T2" fmla="*/ 1 w 9"/>
                  <a:gd name="T3" fmla="*/ 9 h 11"/>
                  <a:gd name="T4" fmla="*/ 7 w 9"/>
                  <a:gd name="T5" fmla="*/ 0 h 11"/>
                  <a:gd name="T6" fmla="*/ 8 w 9"/>
                  <a:gd name="T7" fmla="*/ 5 h 11"/>
                </a:gdLst>
                <a:ahLst/>
                <a:cxnLst>
                  <a:cxn ang="0">
                    <a:pos x="T0" y="T1"/>
                  </a:cxn>
                  <a:cxn ang="0">
                    <a:pos x="T2" y="T3"/>
                  </a:cxn>
                  <a:cxn ang="0">
                    <a:pos x="T4" y="T5"/>
                  </a:cxn>
                  <a:cxn ang="0">
                    <a:pos x="T6" y="T7"/>
                  </a:cxn>
                </a:cxnLst>
                <a:rect l="0" t="0" r="r" b="b"/>
                <a:pathLst>
                  <a:path w="9" h="11">
                    <a:moveTo>
                      <a:pt x="8" y="5"/>
                    </a:moveTo>
                    <a:cubicBezTo>
                      <a:pt x="5" y="9"/>
                      <a:pt x="1" y="11"/>
                      <a:pt x="1" y="9"/>
                    </a:cubicBezTo>
                    <a:cubicBezTo>
                      <a:pt x="0" y="7"/>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3" name="Freeform 1861">
                <a:extLst>
                  <a:ext uri="{FF2B5EF4-FFF2-40B4-BE49-F238E27FC236}">
                    <a16:creationId xmlns:a16="http://schemas.microsoft.com/office/drawing/2014/main" id="{AE705FBB-9410-4839-82B6-810F1084A6B6}"/>
                  </a:ext>
                </a:extLst>
              </p:cNvPr>
              <p:cNvSpPr>
                <a:spLocks/>
              </p:cNvSpPr>
              <p:nvPr/>
            </p:nvSpPr>
            <p:spPr bwMode="auto">
              <a:xfrm>
                <a:off x="4290" y="1741"/>
                <a:ext cx="43" cy="58"/>
              </a:xfrm>
              <a:custGeom>
                <a:avLst/>
                <a:gdLst>
                  <a:gd name="T0" fmla="*/ 8 w 9"/>
                  <a:gd name="T1" fmla="*/ 5 h 12"/>
                  <a:gd name="T2" fmla="*/ 1 w 9"/>
                  <a:gd name="T3" fmla="*/ 9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9"/>
                    </a:cubicBezTo>
                    <a:cubicBezTo>
                      <a:pt x="0" y="6"/>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4" name="Freeform 1862">
                <a:extLst>
                  <a:ext uri="{FF2B5EF4-FFF2-40B4-BE49-F238E27FC236}">
                    <a16:creationId xmlns:a16="http://schemas.microsoft.com/office/drawing/2014/main" id="{DD9B43D5-4DEE-4994-ACE0-A63F23F6E490}"/>
                  </a:ext>
                </a:extLst>
              </p:cNvPr>
              <p:cNvSpPr>
                <a:spLocks/>
              </p:cNvSpPr>
              <p:nvPr/>
            </p:nvSpPr>
            <p:spPr bwMode="auto">
              <a:xfrm>
                <a:off x="4348" y="1693"/>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5" name="Freeform 1863">
                <a:extLst>
                  <a:ext uri="{FF2B5EF4-FFF2-40B4-BE49-F238E27FC236}">
                    <a16:creationId xmlns:a16="http://schemas.microsoft.com/office/drawing/2014/main" id="{D523D5E6-C5C5-4843-A2D5-FD0EA95AF53B}"/>
                  </a:ext>
                </a:extLst>
              </p:cNvPr>
              <p:cNvSpPr>
                <a:spLocks/>
              </p:cNvSpPr>
              <p:nvPr/>
            </p:nvSpPr>
            <p:spPr bwMode="auto">
              <a:xfrm>
                <a:off x="4352" y="1620"/>
                <a:ext cx="49" cy="58"/>
              </a:xfrm>
              <a:custGeom>
                <a:avLst/>
                <a:gdLst>
                  <a:gd name="T0" fmla="*/ 9 w 10"/>
                  <a:gd name="T1" fmla="*/ 5 h 12"/>
                  <a:gd name="T2" fmla="*/ 1 w 10"/>
                  <a:gd name="T3" fmla="*/ 9 h 12"/>
                  <a:gd name="T4" fmla="*/ 8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6" name="Freeform 1864">
                <a:extLst>
                  <a:ext uri="{FF2B5EF4-FFF2-40B4-BE49-F238E27FC236}">
                    <a16:creationId xmlns:a16="http://schemas.microsoft.com/office/drawing/2014/main" id="{BE3A527A-A89C-4C72-AC74-68E576B73AAA}"/>
                  </a:ext>
                </a:extLst>
              </p:cNvPr>
              <p:cNvSpPr>
                <a:spLocks/>
              </p:cNvSpPr>
              <p:nvPr/>
            </p:nvSpPr>
            <p:spPr bwMode="auto">
              <a:xfrm>
                <a:off x="4319" y="1596"/>
                <a:ext cx="48" cy="53"/>
              </a:xfrm>
              <a:custGeom>
                <a:avLst/>
                <a:gdLst>
                  <a:gd name="T0" fmla="*/ 8 w 10"/>
                  <a:gd name="T1" fmla="*/ 5 h 11"/>
                  <a:gd name="T2" fmla="*/ 1 w 10"/>
                  <a:gd name="T3" fmla="*/ 9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2" y="11"/>
                      <a:pt x="1" y="9"/>
                    </a:cubicBezTo>
                    <a:cubicBezTo>
                      <a:pt x="0" y="6"/>
                      <a:pt x="4" y="0"/>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7" name="Freeform 1865">
                <a:extLst>
                  <a:ext uri="{FF2B5EF4-FFF2-40B4-BE49-F238E27FC236}">
                    <a16:creationId xmlns:a16="http://schemas.microsoft.com/office/drawing/2014/main" id="{A8A845C5-66CE-434E-B923-58CF82F09967}"/>
                  </a:ext>
                </a:extLst>
              </p:cNvPr>
              <p:cNvSpPr>
                <a:spLocks/>
              </p:cNvSpPr>
              <p:nvPr/>
            </p:nvSpPr>
            <p:spPr bwMode="auto">
              <a:xfrm>
                <a:off x="4237" y="1616"/>
                <a:ext cx="43" cy="57"/>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10"/>
                    </a:cubicBezTo>
                    <a:cubicBezTo>
                      <a:pt x="0" y="7"/>
                      <a:pt x="4" y="1"/>
                      <a:pt x="7" y="0"/>
                    </a:cubicBezTo>
                    <a:cubicBezTo>
                      <a:pt x="9"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8" name="Freeform 1866">
                <a:extLst>
                  <a:ext uri="{FF2B5EF4-FFF2-40B4-BE49-F238E27FC236}">
                    <a16:creationId xmlns:a16="http://schemas.microsoft.com/office/drawing/2014/main" id="{74160785-BC9A-46CE-8719-D8BE54589A35}"/>
                  </a:ext>
                </a:extLst>
              </p:cNvPr>
              <p:cNvSpPr>
                <a:spLocks/>
              </p:cNvSpPr>
              <p:nvPr/>
            </p:nvSpPr>
            <p:spPr bwMode="auto">
              <a:xfrm>
                <a:off x="4140" y="1775"/>
                <a:ext cx="44" cy="57"/>
              </a:xfrm>
              <a:custGeom>
                <a:avLst/>
                <a:gdLst>
                  <a:gd name="T0" fmla="*/ 8 w 9"/>
                  <a:gd name="T1" fmla="*/ 5 h 12"/>
                  <a:gd name="T2" fmla="*/ 1 w 9"/>
                  <a:gd name="T3" fmla="*/ 10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10"/>
                    </a:cubicBezTo>
                    <a:cubicBezTo>
                      <a:pt x="0" y="7"/>
                      <a:pt x="4"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99" name="Freeform 1867">
                <a:extLst>
                  <a:ext uri="{FF2B5EF4-FFF2-40B4-BE49-F238E27FC236}">
                    <a16:creationId xmlns:a16="http://schemas.microsoft.com/office/drawing/2014/main" id="{37A471EC-01E7-4B0D-BBF3-0C73ACB38D47}"/>
                  </a:ext>
                </a:extLst>
              </p:cNvPr>
              <p:cNvSpPr>
                <a:spLocks/>
              </p:cNvSpPr>
              <p:nvPr/>
            </p:nvSpPr>
            <p:spPr bwMode="auto">
              <a:xfrm>
                <a:off x="4121" y="1861"/>
                <a:ext cx="43"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0"/>
                      <a:pt x="2" y="13"/>
                      <a:pt x="1" y="10"/>
                    </a:cubicBezTo>
                    <a:cubicBezTo>
                      <a:pt x="0" y="7"/>
                      <a:pt x="3" y="1"/>
                      <a:pt x="6" y="0"/>
                    </a:cubicBezTo>
                    <a:cubicBezTo>
                      <a:pt x="9" y="0"/>
                      <a:pt x="9" y="3"/>
                      <a:pt x="8"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0" name="Freeform 1868">
                <a:extLst>
                  <a:ext uri="{FF2B5EF4-FFF2-40B4-BE49-F238E27FC236}">
                    <a16:creationId xmlns:a16="http://schemas.microsoft.com/office/drawing/2014/main" id="{813363C2-43F7-44C9-BB60-6B796C453715}"/>
                  </a:ext>
                </a:extLst>
              </p:cNvPr>
              <p:cNvSpPr>
                <a:spLocks/>
              </p:cNvSpPr>
              <p:nvPr/>
            </p:nvSpPr>
            <p:spPr bwMode="auto">
              <a:xfrm>
                <a:off x="4078" y="1934"/>
                <a:ext cx="43" cy="62"/>
              </a:xfrm>
              <a:custGeom>
                <a:avLst/>
                <a:gdLst>
                  <a:gd name="T0" fmla="*/ 8 w 9"/>
                  <a:gd name="T1" fmla="*/ 6 h 13"/>
                  <a:gd name="T2" fmla="*/ 1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1"/>
                      <a:pt x="2" y="13"/>
                      <a:pt x="1" y="11"/>
                    </a:cubicBezTo>
                    <a:cubicBezTo>
                      <a:pt x="0" y="8"/>
                      <a:pt x="3" y="1"/>
                      <a:pt x="6"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1" name="Freeform 1869">
                <a:extLst>
                  <a:ext uri="{FF2B5EF4-FFF2-40B4-BE49-F238E27FC236}">
                    <a16:creationId xmlns:a16="http://schemas.microsoft.com/office/drawing/2014/main" id="{B66B930C-DF8C-48AA-8C4E-8D12660F35C5}"/>
                  </a:ext>
                </a:extLst>
              </p:cNvPr>
              <p:cNvSpPr>
                <a:spLocks/>
              </p:cNvSpPr>
              <p:nvPr/>
            </p:nvSpPr>
            <p:spPr bwMode="auto">
              <a:xfrm>
                <a:off x="4030" y="1977"/>
                <a:ext cx="38"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10"/>
                      <a:pt x="2" y="12"/>
                      <a:pt x="1" y="10"/>
                    </a:cubicBezTo>
                    <a:cubicBezTo>
                      <a:pt x="0" y="8"/>
                      <a:pt x="2" y="0"/>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2" name="Freeform 1870">
                <a:extLst>
                  <a:ext uri="{FF2B5EF4-FFF2-40B4-BE49-F238E27FC236}">
                    <a16:creationId xmlns:a16="http://schemas.microsoft.com/office/drawing/2014/main" id="{5E44AFB9-3AD4-424E-9924-81BF04987B80}"/>
                  </a:ext>
                </a:extLst>
              </p:cNvPr>
              <p:cNvSpPr>
                <a:spLocks/>
              </p:cNvSpPr>
              <p:nvPr/>
            </p:nvSpPr>
            <p:spPr bwMode="auto">
              <a:xfrm>
                <a:off x="4025" y="1900"/>
                <a:ext cx="38"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5" y="10"/>
                      <a:pt x="2" y="13"/>
                      <a:pt x="1" y="11"/>
                    </a:cubicBezTo>
                    <a:cubicBezTo>
                      <a:pt x="0" y="8"/>
                      <a:pt x="3" y="1"/>
                      <a:pt x="6"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3" name="Freeform 1871">
                <a:extLst>
                  <a:ext uri="{FF2B5EF4-FFF2-40B4-BE49-F238E27FC236}">
                    <a16:creationId xmlns:a16="http://schemas.microsoft.com/office/drawing/2014/main" id="{FB9E8225-0F36-498D-BF2F-20E089440F6F}"/>
                  </a:ext>
                </a:extLst>
              </p:cNvPr>
              <p:cNvSpPr>
                <a:spLocks/>
              </p:cNvSpPr>
              <p:nvPr/>
            </p:nvSpPr>
            <p:spPr bwMode="auto">
              <a:xfrm>
                <a:off x="4073" y="1866"/>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6" y="10"/>
                      <a:pt x="2" y="12"/>
                      <a:pt x="1" y="10"/>
                    </a:cubicBezTo>
                    <a:cubicBezTo>
                      <a:pt x="0" y="8"/>
                      <a:pt x="3"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4" name="Freeform 1872">
                <a:extLst>
                  <a:ext uri="{FF2B5EF4-FFF2-40B4-BE49-F238E27FC236}">
                    <a16:creationId xmlns:a16="http://schemas.microsoft.com/office/drawing/2014/main" id="{9EC25B58-D4DD-491F-9910-8B2543569CE7}"/>
                  </a:ext>
                </a:extLst>
              </p:cNvPr>
              <p:cNvSpPr>
                <a:spLocks/>
              </p:cNvSpPr>
              <p:nvPr/>
            </p:nvSpPr>
            <p:spPr bwMode="auto">
              <a:xfrm>
                <a:off x="4174" y="1804"/>
                <a:ext cx="48" cy="57"/>
              </a:xfrm>
              <a:custGeom>
                <a:avLst/>
                <a:gdLst>
                  <a:gd name="T0" fmla="*/ 8 w 10"/>
                  <a:gd name="T1" fmla="*/ 6 h 12"/>
                  <a:gd name="T2" fmla="*/ 1 w 10"/>
                  <a:gd name="T3" fmla="*/ 10 h 12"/>
                  <a:gd name="T4" fmla="*/ 7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6" y="10"/>
                      <a:pt x="3" y="12"/>
                      <a:pt x="1" y="10"/>
                    </a:cubicBezTo>
                    <a:cubicBezTo>
                      <a:pt x="0" y="7"/>
                      <a:pt x="4" y="1"/>
                      <a:pt x="7" y="0"/>
                    </a:cubicBezTo>
                    <a:cubicBezTo>
                      <a:pt x="10"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5" name="Freeform 1873">
                <a:extLst>
                  <a:ext uri="{FF2B5EF4-FFF2-40B4-BE49-F238E27FC236}">
                    <a16:creationId xmlns:a16="http://schemas.microsoft.com/office/drawing/2014/main" id="{48F86BC7-F310-406A-B3E4-D6E0CFF8FB38}"/>
                  </a:ext>
                </a:extLst>
              </p:cNvPr>
              <p:cNvSpPr>
                <a:spLocks/>
              </p:cNvSpPr>
              <p:nvPr/>
            </p:nvSpPr>
            <p:spPr bwMode="auto">
              <a:xfrm>
                <a:off x="4203" y="1842"/>
                <a:ext cx="43" cy="63"/>
              </a:xfrm>
              <a:custGeom>
                <a:avLst/>
                <a:gdLst>
                  <a:gd name="T0" fmla="*/ 8 w 9"/>
                  <a:gd name="T1" fmla="*/ 6 h 13"/>
                  <a:gd name="T2" fmla="*/ 1 w 9"/>
                  <a:gd name="T3" fmla="*/ 10 h 13"/>
                  <a:gd name="T4" fmla="*/ 7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2" y="13"/>
                      <a:pt x="1" y="10"/>
                    </a:cubicBezTo>
                    <a:cubicBezTo>
                      <a:pt x="0" y="8"/>
                      <a:pt x="3" y="1"/>
                      <a:pt x="7"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6" name="Freeform 1874">
                <a:extLst>
                  <a:ext uri="{FF2B5EF4-FFF2-40B4-BE49-F238E27FC236}">
                    <a16:creationId xmlns:a16="http://schemas.microsoft.com/office/drawing/2014/main" id="{0EC9334A-E411-499B-AB9E-D0979CC46F16}"/>
                  </a:ext>
                </a:extLst>
              </p:cNvPr>
              <p:cNvSpPr>
                <a:spLocks/>
              </p:cNvSpPr>
              <p:nvPr/>
            </p:nvSpPr>
            <p:spPr bwMode="auto">
              <a:xfrm>
                <a:off x="4232" y="1751"/>
                <a:ext cx="48" cy="57"/>
              </a:xfrm>
              <a:custGeom>
                <a:avLst/>
                <a:gdLst>
                  <a:gd name="T0" fmla="*/ 9 w 10"/>
                  <a:gd name="T1" fmla="*/ 6 h 12"/>
                  <a:gd name="T2" fmla="*/ 2 w 10"/>
                  <a:gd name="T3" fmla="*/ 10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7" y="10"/>
                      <a:pt x="3" y="12"/>
                      <a:pt x="2" y="10"/>
                    </a:cubicBezTo>
                    <a:cubicBezTo>
                      <a:pt x="0" y="7"/>
                      <a:pt x="4"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7" name="Freeform 1875">
                <a:extLst>
                  <a:ext uri="{FF2B5EF4-FFF2-40B4-BE49-F238E27FC236}">
                    <a16:creationId xmlns:a16="http://schemas.microsoft.com/office/drawing/2014/main" id="{C57CF709-BDBB-468E-B857-3434B81ABD76}"/>
                  </a:ext>
                </a:extLst>
              </p:cNvPr>
              <p:cNvSpPr>
                <a:spLocks/>
              </p:cNvSpPr>
              <p:nvPr/>
            </p:nvSpPr>
            <p:spPr bwMode="auto">
              <a:xfrm>
                <a:off x="4415" y="1837"/>
                <a:ext cx="53" cy="63"/>
              </a:xfrm>
              <a:custGeom>
                <a:avLst/>
                <a:gdLst>
                  <a:gd name="T0" fmla="*/ 10 w 11"/>
                  <a:gd name="T1" fmla="*/ 5 h 13"/>
                  <a:gd name="T2" fmla="*/ 1 w 11"/>
                  <a:gd name="T3" fmla="*/ 9 h 13"/>
                  <a:gd name="T4" fmla="*/ 7 w 11"/>
                  <a:gd name="T5" fmla="*/ 0 h 13"/>
                  <a:gd name="T6" fmla="*/ 10 w 11"/>
                  <a:gd name="T7" fmla="*/ 5 h 13"/>
                </a:gdLst>
                <a:ahLst/>
                <a:cxnLst>
                  <a:cxn ang="0">
                    <a:pos x="T0" y="T1"/>
                  </a:cxn>
                  <a:cxn ang="0">
                    <a:pos x="T2" y="T3"/>
                  </a:cxn>
                  <a:cxn ang="0">
                    <a:pos x="T4" y="T5"/>
                  </a:cxn>
                  <a:cxn ang="0">
                    <a:pos x="T6" y="T7"/>
                  </a:cxn>
                </a:cxnLst>
                <a:rect l="0" t="0" r="r" b="b"/>
                <a:pathLst>
                  <a:path w="11" h="13">
                    <a:moveTo>
                      <a:pt x="10" y="5"/>
                    </a:moveTo>
                    <a:cubicBezTo>
                      <a:pt x="9" y="10"/>
                      <a:pt x="3" y="13"/>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8" name="Freeform 1876">
                <a:extLst>
                  <a:ext uri="{FF2B5EF4-FFF2-40B4-BE49-F238E27FC236}">
                    <a16:creationId xmlns:a16="http://schemas.microsoft.com/office/drawing/2014/main" id="{A37C7F51-1DA6-4B58-A231-1C843BBD413D}"/>
                  </a:ext>
                </a:extLst>
              </p:cNvPr>
              <p:cNvSpPr>
                <a:spLocks/>
              </p:cNvSpPr>
              <p:nvPr/>
            </p:nvSpPr>
            <p:spPr bwMode="auto">
              <a:xfrm>
                <a:off x="4482" y="1784"/>
                <a:ext cx="53" cy="58"/>
              </a:xfrm>
              <a:custGeom>
                <a:avLst/>
                <a:gdLst>
                  <a:gd name="T0" fmla="*/ 11 w 11"/>
                  <a:gd name="T1" fmla="*/ 5 h 12"/>
                  <a:gd name="T2" fmla="*/ 2 w 11"/>
                  <a:gd name="T3" fmla="*/ 9 h 12"/>
                  <a:gd name="T4" fmla="*/ 8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9" y="10"/>
                      <a:pt x="3" y="12"/>
                      <a:pt x="2" y="9"/>
                    </a:cubicBezTo>
                    <a:cubicBezTo>
                      <a:pt x="0" y="6"/>
                      <a:pt x="3" y="0"/>
                      <a:pt x="8" y="0"/>
                    </a:cubicBezTo>
                    <a:cubicBezTo>
                      <a:pt x="11"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09" name="Freeform 1877">
                <a:extLst>
                  <a:ext uri="{FF2B5EF4-FFF2-40B4-BE49-F238E27FC236}">
                    <a16:creationId xmlns:a16="http://schemas.microsoft.com/office/drawing/2014/main" id="{13B0ABAE-EC05-4E5B-85D7-2273A60F8E7E}"/>
                  </a:ext>
                </a:extLst>
              </p:cNvPr>
              <p:cNvSpPr>
                <a:spLocks/>
              </p:cNvSpPr>
              <p:nvPr/>
            </p:nvSpPr>
            <p:spPr bwMode="auto">
              <a:xfrm>
                <a:off x="4560" y="1741"/>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0" name="Freeform 1878">
                <a:extLst>
                  <a:ext uri="{FF2B5EF4-FFF2-40B4-BE49-F238E27FC236}">
                    <a16:creationId xmlns:a16="http://schemas.microsoft.com/office/drawing/2014/main" id="{7D2D05B3-8C14-4BE3-8881-CEE6229F60B0}"/>
                  </a:ext>
                </a:extLst>
              </p:cNvPr>
              <p:cNvSpPr>
                <a:spLocks/>
              </p:cNvSpPr>
              <p:nvPr/>
            </p:nvSpPr>
            <p:spPr bwMode="auto">
              <a:xfrm>
                <a:off x="4434" y="1572"/>
                <a:ext cx="48" cy="58"/>
              </a:xfrm>
              <a:custGeom>
                <a:avLst/>
                <a:gdLst>
                  <a:gd name="T0" fmla="*/ 8 w 10"/>
                  <a:gd name="T1" fmla="*/ 5 h 12"/>
                  <a:gd name="T2" fmla="*/ 0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1" y="12"/>
                      <a:pt x="0" y="9"/>
                    </a:cubicBezTo>
                    <a:cubicBezTo>
                      <a:pt x="0" y="6"/>
                      <a:pt x="3" y="1"/>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1" name="Freeform 1879">
                <a:extLst>
                  <a:ext uri="{FF2B5EF4-FFF2-40B4-BE49-F238E27FC236}">
                    <a16:creationId xmlns:a16="http://schemas.microsoft.com/office/drawing/2014/main" id="{C7E9E0CB-6D2B-400F-81B4-92FA56C4B9F1}"/>
                  </a:ext>
                </a:extLst>
              </p:cNvPr>
              <p:cNvSpPr>
                <a:spLocks/>
              </p:cNvSpPr>
              <p:nvPr/>
            </p:nvSpPr>
            <p:spPr bwMode="auto">
              <a:xfrm>
                <a:off x="4463" y="1505"/>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2" name="Freeform 1880">
                <a:extLst>
                  <a:ext uri="{FF2B5EF4-FFF2-40B4-BE49-F238E27FC236}">
                    <a16:creationId xmlns:a16="http://schemas.microsoft.com/office/drawing/2014/main" id="{7DE058C4-23F0-4206-8194-EBC5F2F6CF7C}"/>
                  </a:ext>
                </a:extLst>
              </p:cNvPr>
              <p:cNvSpPr>
                <a:spLocks/>
              </p:cNvSpPr>
              <p:nvPr/>
            </p:nvSpPr>
            <p:spPr bwMode="auto">
              <a:xfrm>
                <a:off x="4545" y="1374"/>
                <a:ext cx="48" cy="49"/>
              </a:xfrm>
              <a:custGeom>
                <a:avLst/>
                <a:gdLst>
                  <a:gd name="T0" fmla="*/ 8 w 10"/>
                  <a:gd name="T1" fmla="*/ 4 h 10"/>
                  <a:gd name="T2" fmla="*/ 0 w 10"/>
                  <a:gd name="T3" fmla="*/ 8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5" y="8"/>
                      <a:pt x="1" y="10"/>
                      <a:pt x="0" y="8"/>
                    </a:cubicBezTo>
                    <a:cubicBezTo>
                      <a:pt x="0" y="5"/>
                      <a:pt x="4"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3" name="Freeform 1881">
                <a:extLst>
                  <a:ext uri="{FF2B5EF4-FFF2-40B4-BE49-F238E27FC236}">
                    <a16:creationId xmlns:a16="http://schemas.microsoft.com/office/drawing/2014/main" id="{D62F628A-8BB3-4F36-B623-02F1BE66087B}"/>
                  </a:ext>
                </a:extLst>
              </p:cNvPr>
              <p:cNvSpPr>
                <a:spLocks/>
              </p:cNvSpPr>
              <p:nvPr/>
            </p:nvSpPr>
            <p:spPr bwMode="auto">
              <a:xfrm>
                <a:off x="4473" y="1591"/>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6"/>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4" name="Freeform 1882">
                <a:extLst>
                  <a:ext uri="{FF2B5EF4-FFF2-40B4-BE49-F238E27FC236}">
                    <a16:creationId xmlns:a16="http://schemas.microsoft.com/office/drawing/2014/main" id="{FF6FD301-90A1-45EC-A967-78226DC37758}"/>
                  </a:ext>
                </a:extLst>
              </p:cNvPr>
              <p:cNvSpPr>
                <a:spLocks/>
              </p:cNvSpPr>
              <p:nvPr/>
            </p:nvSpPr>
            <p:spPr bwMode="auto">
              <a:xfrm>
                <a:off x="4511" y="1514"/>
                <a:ext cx="49" cy="53"/>
              </a:xfrm>
              <a:custGeom>
                <a:avLst/>
                <a:gdLst>
                  <a:gd name="T0" fmla="*/ 9 w 10"/>
                  <a:gd name="T1" fmla="*/ 5 h 11"/>
                  <a:gd name="T2" fmla="*/ 1 w 10"/>
                  <a:gd name="T3" fmla="*/ 9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9"/>
                    </a:cubicBezTo>
                    <a:cubicBezTo>
                      <a:pt x="0" y="6"/>
                      <a:pt x="4"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5" name="Freeform 1883">
                <a:extLst>
                  <a:ext uri="{FF2B5EF4-FFF2-40B4-BE49-F238E27FC236}">
                    <a16:creationId xmlns:a16="http://schemas.microsoft.com/office/drawing/2014/main" id="{DB5D53F3-6CF6-460B-AEBF-A0C30021DEF0}"/>
                  </a:ext>
                </a:extLst>
              </p:cNvPr>
              <p:cNvSpPr>
                <a:spLocks/>
              </p:cNvSpPr>
              <p:nvPr/>
            </p:nvSpPr>
            <p:spPr bwMode="auto">
              <a:xfrm>
                <a:off x="4545" y="1553"/>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7"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6" name="Freeform 1884">
                <a:extLst>
                  <a:ext uri="{FF2B5EF4-FFF2-40B4-BE49-F238E27FC236}">
                    <a16:creationId xmlns:a16="http://schemas.microsoft.com/office/drawing/2014/main" id="{76B0F991-AC1E-4921-951B-6F0888EAC685}"/>
                  </a:ext>
                </a:extLst>
              </p:cNvPr>
              <p:cNvSpPr>
                <a:spLocks/>
              </p:cNvSpPr>
              <p:nvPr/>
            </p:nvSpPr>
            <p:spPr bwMode="auto">
              <a:xfrm>
                <a:off x="4603" y="1558"/>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5"/>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7" name="Freeform 1885">
                <a:extLst>
                  <a:ext uri="{FF2B5EF4-FFF2-40B4-BE49-F238E27FC236}">
                    <a16:creationId xmlns:a16="http://schemas.microsoft.com/office/drawing/2014/main" id="{7EAF2209-CFB4-4B4E-8E42-5579DBE82688}"/>
                  </a:ext>
                </a:extLst>
              </p:cNvPr>
              <p:cNvSpPr>
                <a:spLocks/>
              </p:cNvSpPr>
              <p:nvPr/>
            </p:nvSpPr>
            <p:spPr bwMode="auto">
              <a:xfrm>
                <a:off x="4299" y="156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9"/>
                      <a:pt x="1" y="11"/>
                      <a:pt x="0" y="9"/>
                    </a:cubicBezTo>
                    <a:cubicBezTo>
                      <a:pt x="0" y="6"/>
                      <a:pt x="4" y="1"/>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8" name="Freeform 1886">
                <a:extLst>
                  <a:ext uri="{FF2B5EF4-FFF2-40B4-BE49-F238E27FC236}">
                    <a16:creationId xmlns:a16="http://schemas.microsoft.com/office/drawing/2014/main" id="{A4CD7119-7C47-41BC-9CAD-D4D34BB0C64E}"/>
                  </a:ext>
                </a:extLst>
              </p:cNvPr>
              <p:cNvSpPr>
                <a:spLocks/>
              </p:cNvSpPr>
              <p:nvPr/>
            </p:nvSpPr>
            <p:spPr bwMode="auto">
              <a:xfrm>
                <a:off x="4391" y="1558"/>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0"/>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19" name="Freeform 1887">
                <a:extLst>
                  <a:ext uri="{FF2B5EF4-FFF2-40B4-BE49-F238E27FC236}">
                    <a16:creationId xmlns:a16="http://schemas.microsoft.com/office/drawing/2014/main" id="{F6E2E945-4138-446C-B025-FA19A5C93B0F}"/>
                  </a:ext>
                </a:extLst>
              </p:cNvPr>
              <p:cNvSpPr>
                <a:spLocks/>
              </p:cNvSpPr>
              <p:nvPr/>
            </p:nvSpPr>
            <p:spPr bwMode="auto">
              <a:xfrm>
                <a:off x="4367" y="1519"/>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0" name="Freeform 1888">
                <a:extLst>
                  <a:ext uri="{FF2B5EF4-FFF2-40B4-BE49-F238E27FC236}">
                    <a16:creationId xmlns:a16="http://schemas.microsoft.com/office/drawing/2014/main" id="{78343F42-5D15-4232-8815-2CDFCC879E15}"/>
                  </a:ext>
                </a:extLst>
              </p:cNvPr>
              <p:cNvSpPr>
                <a:spLocks/>
              </p:cNvSpPr>
              <p:nvPr/>
            </p:nvSpPr>
            <p:spPr bwMode="auto">
              <a:xfrm>
                <a:off x="4429" y="1481"/>
                <a:ext cx="49" cy="53"/>
              </a:xfrm>
              <a:custGeom>
                <a:avLst/>
                <a:gdLst>
                  <a:gd name="T0" fmla="*/ 8 w 10"/>
                  <a:gd name="T1" fmla="*/ 5 h 11"/>
                  <a:gd name="T2" fmla="*/ 0 w 10"/>
                  <a:gd name="T3" fmla="*/ 9 h 11"/>
                  <a:gd name="T4" fmla="*/ 7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0" y="9"/>
                    </a:cubicBezTo>
                    <a:cubicBezTo>
                      <a:pt x="0" y="6"/>
                      <a:pt x="4" y="1"/>
                      <a:pt x="7"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1" name="Freeform 1889">
                <a:extLst>
                  <a:ext uri="{FF2B5EF4-FFF2-40B4-BE49-F238E27FC236}">
                    <a16:creationId xmlns:a16="http://schemas.microsoft.com/office/drawing/2014/main" id="{FE074762-F3E9-4E75-8289-3C696A9220FE}"/>
                  </a:ext>
                </a:extLst>
              </p:cNvPr>
              <p:cNvSpPr>
                <a:spLocks/>
              </p:cNvSpPr>
              <p:nvPr/>
            </p:nvSpPr>
            <p:spPr bwMode="auto">
              <a:xfrm>
                <a:off x="4492" y="1432"/>
                <a:ext cx="48" cy="53"/>
              </a:xfrm>
              <a:custGeom>
                <a:avLst/>
                <a:gdLst>
                  <a:gd name="T0" fmla="*/ 8 w 10"/>
                  <a:gd name="T1" fmla="*/ 5 h 11"/>
                  <a:gd name="T2" fmla="*/ 1 w 10"/>
                  <a:gd name="T3" fmla="*/ 8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2" name="Freeform 1890">
                <a:extLst>
                  <a:ext uri="{FF2B5EF4-FFF2-40B4-BE49-F238E27FC236}">
                    <a16:creationId xmlns:a16="http://schemas.microsoft.com/office/drawing/2014/main" id="{36581A53-98F8-4C2B-B5D6-52892FA016AB}"/>
                  </a:ext>
                </a:extLst>
              </p:cNvPr>
              <p:cNvSpPr>
                <a:spLocks/>
              </p:cNvSpPr>
              <p:nvPr/>
            </p:nvSpPr>
            <p:spPr bwMode="auto">
              <a:xfrm>
                <a:off x="4511" y="1365"/>
                <a:ext cx="49"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0"/>
                      <a:pt x="7"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3" name="Freeform 1891">
                <a:extLst>
                  <a:ext uri="{FF2B5EF4-FFF2-40B4-BE49-F238E27FC236}">
                    <a16:creationId xmlns:a16="http://schemas.microsoft.com/office/drawing/2014/main" id="{7BF22C34-A407-4DE4-AFA3-6CCB1C5AB045}"/>
                  </a:ext>
                </a:extLst>
              </p:cNvPr>
              <p:cNvSpPr>
                <a:spLocks/>
              </p:cNvSpPr>
              <p:nvPr/>
            </p:nvSpPr>
            <p:spPr bwMode="auto">
              <a:xfrm>
                <a:off x="4579" y="1307"/>
                <a:ext cx="48"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1"/>
                      <a:pt x="7"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4" name="Freeform 1892">
                <a:extLst>
                  <a:ext uri="{FF2B5EF4-FFF2-40B4-BE49-F238E27FC236}">
                    <a16:creationId xmlns:a16="http://schemas.microsoft.com/office/drawing/2014/main" id="{11F55D90-490B-42D1-B7CF-73C284CE8ED6}"/>
                  </a:ext>
                </a:extLst>
              </p:cNvPr>
              <p:cNvSpPr>
                <a:spLocks/>
              </p:cNvSpPr>
              <p:nvPr/>
            </p:nvSpPr>
            <p:spPr bwMode="auto">
              <a:xfrm>
                <a:off x="4434" y="1389"/>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1" y="10"/>
                      <a:pt x="0" y="8"/>
                    </a:cubicBezTo>
                    <a:cubicBezTo>
                      <a:pt x="0" y="5"/>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5" name="Freeform 1893">
                <a:extLst>
                  <a:ext uri="{FF2B5EF4-FFF2-40B4-BE49-F238E27FC236}">
                    <a16:creationId xmlns:a16="http://schemas.microsoft.com/office/drawing/2014/main" id="{97952EE0-62A1-41EC-83E9-BF51E1E502DB}"/>
                  </a:ext>
                </a:extLst>
              </p:cNvPr>
              <p:cNvSpPr>
                <a:spLocks/>
              </p:cNvSpPr>
              <p:nvPr/>
            </p:nvSpPr>
            <p:spPr bwMode="auto">
              <a:xfrm>
                <a:off x="4502" y="1331"/>
                <a:ext cx="48" cy="48"/>
              </a:xfrm>
              <a:custGeom>
                <a:avLst/>
                <a:gdLst>
                  <a:gd name="T0" fmla="*/ 7 w 10"/>
                  <a:gd name="T1" fmla="*/ 4 h 10"/>
                  <a:gd name="T2" fmla="*/ 0 w 10"/>
                  <a:gd name="T3" fmla="*/ 8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0" y="10"/>
                      <a:pt x="0" y="8"/>
                    </a:cubicBezTo>
                    <a:cubicBezTo>
                      <a:pt x="0" y="6"/>
                      <a:pt x="4" y="1"/>
                      <a:pt x="7"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6" name="Freeform 1894">
                <a:extLst>
                  <a:ext uri="{FF2B5EF4-FFF2-40B4-BE49-F238E27FC236}">
                    <a16:creationId xmlns:a16="http://schemas.microsoft.com/office/drawing/2014/main" id="{A17CEF7D-2E3D-47BB-AEFC-858F84DCD5C7}"/>
                  </a:ext>
                </a:extLst>
              </p:cNvPr>
              <p:cNvSpPr>
                <a:spLocks/>
              </p:cNvSpPr>
              <p:nvPr/>
            </p:nvSpPr>
            <p:spPr bwMode="auto">
              <a:xfrm>
                <a:off x="4468" y="1321"/>
                <a:ext cx="48" cy="49"/>
              </a:xfrm>
              <a:custGeom>
                <a:avLst/>
                <a:gdLst>
                  <a:gd name="T0" fmla="*/ 7 w 10"/>
                  <a:gd name="T1" fmla="*/ 5 h 10"/>
                  <a:gd name="T2" fmla="*/ 0 w 10"/>
                  <a:gd name="T3" fmla="*/ 8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0" y="10"/>
                      <a:pt x="0" y="8"/>
                    </a:cubicBezTo>
                    <a:cubicBezTo>
                      <a:pt x="0" y="6"/>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7" name="Freeform 1895">
                <a:extLst>
                  <a:ext uri="{FF2B5EF4-FFF2-40B4-BE49-F238E27FC236}">
                    <a16:creationId xmlns:a16="http://schemas.microsoft.com/office/drawing/2014/main" id="{5AE85055-C144-48F9-A4B4-3BFBF1AF1FEB}"/>
                  </a:ext>
                </a:extLst>
              </p:cNvPr>
              <p:cNvSpPr>
                <a:spLocks/>
              </p:cNvSpPr>
              <p:nvPr/>
            </p:nvSpPr>
            <p:spPr bwMode="auto">
              <a:xfrm>
                <a:off x="4097" y="1625"/>
                <a:ext cx="39" cy="53"/>
              </a:xfrm>
              <a:custGeom>
                <a:avLst/>
                <a:gdLst>
                  <a:gd name="T0" fmla="*/ 5 w 8"/>
                  <a:gd name="T1" fmla="*/ 5 h 11"/>
                  <a:gd name="T2" fmla="*/ 0 w 8"/>
                  <a:gd name="T3" fmla="*/ 10 h 11"/>
                  <a:gd name="T4" fmla="*/ 6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6"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8" name="Freeform 1896">
                <a:extLst>
                  <a:ext uri="{FF2B5EF4-FFF2-40B4-BE49-F238E27FC236}">
                    <a16:creationId xmlns:a16="http://schemas.microsoft.com/office/drawing/2014/main" id="{4B2D5E91-FC5E-4CB2-954A-8904D65B60CF}"/>
                  </a:ext>
                </a:extLst>
              </p:cNvPr>
              <p:cNvSpPr>
                <a:spLocks/>
              </p:cNvSpPr>
              <p:nvPr/>
            </p:nvSpPr>
            <p:spPr bwMode="auto">
              <a:xfrm>
                <a:off x="4145"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29" name="Freeform 1897">
                <a:extLst>
                  <a:ext uri="{FF2B5EF4-FFF2-40B4-BE49-F238E27FC236}">
                    <a16:creationId xmlns:a16="http://schemas.microsoft.com/office/drawing/2014/main" id="{D085C140-F177-4023-AD76-33AB0D277378}"/>
                  </a:ext>
                </a:extLst>
              </p:cNvPr>
              <p:cNvSpPr>
                <a:spLocks/>
              </p:cNvSpPr>
              <p:nvPr/>
            </p:nvSpPr>
            <p:spPr bwMode="auto">
              <a:xfrm>
                <a:off x="4131" y="1611"/>
                <a:ext cx="43" cy="53"/>
              </a:xfrm>
              <a:custGeom>
                <a:avLst/>
                <a:gdLst>
                  <a:gd name="T0" fmla="*/ 6 w 9"/>
                  <a:gd name="T1" fmla="*/ 6 h 11"/>
                  <a:gd name="T2" fmla="*/ 1 w 9"/>
                  <a:gd name="T3" fmla="*/ 10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10"/>
                    </a:cubicBezTo>
                    <a:cubicBezTo>
                      <a:pt x="0" y="8"/>
                      <a:pt x="4" y="1"/>
                      <a:pt x="7" y="0"/>
                    </a:cubicBezTo>
                    <a:cubicBezTo>
                      <a:pt x="9" y="0"/>
                      <a:pt x="7"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0" name="Freeform 1898">
                <a:extLst>
                  <a:ext uri="{FF2B5EF4-FFF2-40B4-BE49-F238E27FC236}">
                    <a16:creationId xmlns:a16="http://schemas.microsoft.com/office/drawing/2014/main" id="{F1034A22-E487-48C1-A72B-5ED1304A0D15}"/>
                  </a:ext>
                </a:extLst>
              </p:cNvPr>
              <p:cNvSpPr>
                <a:spLocks/>
              </p:cNvSpPr>
              <p:nvPr/>
            </p:nvSpPr>
            <p:spPr bwMode="auto">
              <a:xfrm>
                <a:off x="4083" y="1688"/>
                <a:ext cx="38" cy="53"/>
              </a:xfrm>
              <a:custGeom>
                <a:avLst/>
                <a:gdLst>
                  <a:gd name="T0" fmla="*/ 6 w 8"/>
                  <a:gd name="T1" fmla="*/ 5 h 11"/>
                  <a:gd name="T2" fmla="*/ 0 w 8"/>
                  <a:gd name="T3" fmla="*/ 10 h 11"/>
                  <a:gd name="T4" fmla="*/ 7 w 8"/>
                  <a:gd name="T5" fmla="*/ 0 h 11"/>
                  <a:gd name="T6" fmla="*/ 6 w 8"/>
                  <a:gd name="T7" fmla="*/ 5 h 11"/>
                </a:gdLst>
                <a:ahLst/>
                <a:cxnLst>
                  <a:cxn ang="0">
                    <a:pos x="T0" y="T1"/>
                  </a:cxn>
                  <a:cxn ang="0">
                    <a:pos x="T2" y="T3"/>
                  </a:cxn>
                  <a:cxn ang="0">
                    <a:pos x="T4" y="T5"/>
                  </a:cxn>
                  <a:cxn ang="0">
                    <a:pos x="T6" y="T7"/>
                  </a:cxn>
                </a:cxnLst>
                <a:rect l="0" t="0" r="r" b="b"/>
                <a:pathLst>
                  <a:path w="8" h="11">
                    <a:moveTo>
                      <a:pt x="6" y="5"/>
                    </a:moveTo>
                    <a:cubicBezTo>
                      <a:pt x="4" y="9"/>
                      <a:pt x="1" y="11"/>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1" name="Freeform 1899">
                <a:extLst>
                  <a:ext uri="{FF2B5EF4-FFF2-40B4-BE49-F238E27FC236}">
                    <a16:creationId xmlns:a16="http://schemas.microsoft.com/office/drawing/2014/main" id="{28B6786A-6D16-4590-8F61-6FF8BBE782F9}"/>
                  </a:ext>
                </a:extLst>
              </p:cNvPr>
              <p:cNvSpPr>
                <a:spLocks/>
              </p:cNvSpPr>
              <p:nvPr/>
            </p:nvSpPr>
            <p:spPr bwMode="auto">
              <a:xfrm>
                <a:off x="4049" y="1698"/>
                <a:ext cx="38" cy="57"/>
              </a:xfrm>
              <a:custGeom>
                <a:avLst/>
                <a:gdLst>
                  <a:gd name="T0" fmla="*/ 5 w 8"/>
                  <a:gd name="T1" fmla="*/ 6 h 12"/>
                  <a:gd name="T2" fmla="*/ 0 w 8"/>
                  <a:gd name="T3" fmla="*/ 10 h 12"/>
                  <a:gd name="T4" fmla="*/ 6 w 8"/>
                  <a:gd name="T5" fmla="*/ 1 h 12"/>
                  <a:gd name="T6" fmla="*/ 5 w 8"/>
                  <a:gd name="T7" fmla="*/ 6 h 12"/>
                </a:gdLst>
                <a:ahLst/>
                <a:cxnLst>
                  <a:cxn ang="0">
                    <a:pos x="T0" y="T1"/>
                  </a:cxn>
                  <a:cxn ang="0">
                    <a:pos x="T2" y="T3"/>
                  </a:cxn>
                  <a:cxn ang="0">
                    <a:pos x="T4" y="T5"/>
                  </a:cxn>
                  <a:cxn ang="0">
                    <a:pos x="T6" y="T7"/>
                  </a:cxn>
                </a:cxnLst>
                <a:rect l="0" t="0" r="r" b="b"/>
                <a:pathLst>
                  <a:path w="8" h="12">
                    <a:moveTo>
                      <a:pt x="5" y="6"/>
                    </a:moveTo>
                    <a:cubicBezTo>
                      <a:pt x="3" y="10"/>
                      <a:pt x="1" y="12"/>
                      <a:pt x="0" y="10"/>
                    </a:cubicBezTo>
                    <a:cubicBezTo>
                      <a:pt x="0" y="9"/>
                      <a:pt x="4" y="1"/>
                      <a:pt x="6" y="1"/>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2" name="Freeform 1900">
                <a:extLst>
                  <a:ext uri="{FF2B5EF4-FFF2-40B4-BE49-F238E27FC236}">
                    <a16:creationId xmlns:a16="http://schemas.microsoft.com/office/drawing/2014/main" id="{290E6E0D-024F-494C-93A4-288BCE547FC5}"/>
                  </a:ext>
                </a:extLst>
              </p:cNvPr>
              <p:cNvSpPr>
                <a:spLocks/>
              </p:cNvSpPr>
              <p:nvPr/>
            </p:nvSpPr>
            <p:spPr bwMode="auto">
              <a:xfrm>
                <a:off x="4030" y="1649"/>
                <a:ext cx="38" cy="58"/>
              </a:xfrm>
              <a:custGeom>
                <a:avLst/>
                <a:gdLst>
                  <a:gd name="T0" fmla="*/ 5 w 8"/>
                  <a:gd name="T1" fmla="*/ 5 h 12"/>
                  <a:gd name="T2" fmla="*/ 0 w 8"/>
                  <a:gd name="T3" fmla="*/ 10 h 12"/>
                  <a:gd name="T4" fmla="*/ 6 w 8"/>
                  <a:gd name="T5" fmla="*/ 0 h 12"/>
                  <a:gd name="T6" fmla="*/ 5 w 8"/>
                  <a:gd name="T7" fmla="*/ 5 h 12"/>
                </a:gdLst>
                <a:ahLst/>
                <a:cxnLst>
                  <a:cxn ang="0">
                    <a:pos x="T0" y="T1"/>
                  </a:cxn>
                  <a:cxn ang="0">
                    <a:pos x="T2" y="T3"/>
                  </a:cxn>
                  <a:cxn ang="0">
                    <a:pos x="T4" y="T5"/>
                  </a:cxn>
                  <a:cxn ang="0">
                    <a:pos x="T6" y="T7"/>
                  </a:cxn>
                </a:cxnLst>
                <a:rect l="0" t="0" r="r" b="b"/>
                <a:pathLst>
                  <a:path w="8" h="12">
                    <a:moveTo>
                      <a:pt x="5" y="5"/>
                    </a:moveTo>
                    <a:cubicBezTo>
                      <a:pt x="3" y="9"/>
                      <a:pt x="1" y="12"/>
                      <a:pt x="0" y="10"/>
                    </a:cubicBezTo>
                    <a:cubicBezTo>
                      <a:pt x="0" y="8"/>
                      <a:pt x="4" y="1"/>
                      <a:pt x="6"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3" name="Freeform 1901">
                <a:extLst>
                  <a:ext uri="{FF2B5EF4-FFF2-40B4-BE49-F238E27FC236}">
                    <a16:creationId xmlns:a16="http://schemas.microsoft.com/office/drawing/2014/main" id="{24445A4E-0553-4B4C-92AD-522EFC8F9D2C}"/>
                  </a:ext>
                </a:extLst>
              </p:cNvPr>
              <p:cNvSpPr>
                <a:spLocks/>
              </p:cNvSpPr>
              <p:nvPr/>
            </p:nvSpPr>
            <p:spPr bwMode="auto">
              <a:xfrm>
                <a:off x="4184" y="1534"/>
                <a:ext cx="43" cy="53"/>
              </a:xfrm>
              <a:custGeom>
                <a:avLst/>
                <a:gdLst>
                  <a:gd name="T0" fmla="*/ 7 w 9"/>
                  <a:gd name="T1" fmla="*/ 5 h 11"/>
                  <a:gd name="T2" fmla="*/ 1 w 9"/>
                  <a:gd name="T3" fmla="*/ 10 h 11"/>
                  <a:gd name="T4" fmla="*/ 8 w 9"/>
                  <a:gd name="T5" fmla="*/ 1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1" y="10"/>
                    </a:cubicBezTo>
                    <a:cubicBezTo>
                      <a:pt x="0" y="8"/>
                      <a:pt x="5" y="1"/>
                      <a:pt x="8" y="1"/>
                    </a:cubicBezTo>
                    <a:cubicBezTo>
                      <a:pt x="9" y="0"/>
                      <a:pt x="8" y="4"/>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4" name="Freeform 1902">
                <a:extLst>
                  <a:ext uri="{FF2B5EF4-FFF2-40B4-BE49-F238E27FC236}">
                    <a16:creationId xmlns:a16="http://schemas.microsoft.com/office/drawing/2014/main" id="{E5BB1F8B-C94F-443E-8832-989E82B2F3AD}"/>
                  </a:ext>
                </a:extLst>
              </p:cNvPr>
              <p:cNvSpPr>
                <a:spLocks/>
              </p:cNvSpPr>
              <p:nvPr/>
            </p:nvSpPr>
            <p:spPr bwMode="auto">
              <a:xfrm>
                <a:off x="4237" y="1500"/>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0" y="11"/>
                      <a:pt x="0" y="9"/>
                    </a:cubicBezTo>
                    <a:cubicBezTo>
                      <a:pt x="0" y="7"/>
                      <a:pt x="4" y="1"/>
                      <a:pt x="7"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5" name="Freeform 1903">
                <a:extLst>
                  <a:ext uri="{FF2B5EF4-FFF2-40B4-BE49-F238E27FC236}">
                    <a16:creationId xmlns:a16="http://schemas.microsoft.com/office/drawing/2014/main" id="{01C25F9E-76BA-4BFE-9B80-48F325836DD0}"/>
                  </a:ext>
                </a:extLst>
              </p:cNvPr>
              <p:cNvSpPr>
                <a:spLocks/>
              </p:cNvSpPr>
              <p:nvPr/>
            </p:nvSpPr>
            <p:spPr bwMode="auto">
              <a:xfrm>
                <a:off x="4256" y="1514"/>
                <a:ext cx="43" cy="53"/>
              </a:xfrm>
              <a:custGeom>
                <a:avLst/>
                <a:gdLst>
                  <a:gd name="T0" fmla="*/ 7 w 9"/>
                  <a:gd name="T1" fmla="*/ 5 h 11"/>
                  <a:gd name="T2" fmla="*/ 1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8"/>
                      <a:pt x="1" y="11"/>
                      <a:pt x="1"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6" name="Freeform 1904">
                <a:extLst>
                  <a:ext uri="{FF2B5EF4-FFF2-40B4-BE49-F238E27FC236}">
                    <a16:creationId xmlns:a16="http://schemas.microsoft.com/office/drawing/2014/main" id="{3DAD332A-8E30-4388-AC01-2502E49E7992}"/>
                  </a:ext>
                </a:extLst>
              </p:cNvPr>
              <p:cNvSpPr>
                <a:spLocks/>
              </p:cNvSpPr>
              <p:nvPr/>
            </p:nvSpPr>
            <p:spPr bwMode="auto">
              <a:xfrm>
                <a:off x="4314" y="1471"/>
                <a:ext cx="43" cy="48"/>
              </a:xfrm>
              <a:custGeom>
                <a:avLst/>
                <a:gdLst>
                  <a:gd name="T0" fmla="*/ 7 w 9"/>
                  <a:gd name="T1" fmla="*/ 5 h 10"/>
                  <a:gd name="T2" fmla="*/ 0 w 9"/>
                  <a:gd name="T3" fmla="*/ 9 h 10"/>
                  <a:gd name="T4" fmla="*/ 7 w 9"/>
                  <a:gd name="T5" fmla="*/ 0 h 10"/>
                  <a:gd name="T6" fmla="*/ 7 w 9"/>
                  <a:gd name="T7" fmla="*/ 5 h 10"/>
                </a:gdLst>
                <a:ahLst/>
                <a:cxnLst>
                  <a:cxn ang="0">
                    <a:pos x="T0" y="T1"/>
                  </a:cxn>
                  <a:cxn ang="0">
                    <a:pos x="T2" y="T3"/>
                  </a:cxn>
                  <a:cxn ang="0">
                    <a:pos x="T4" y="T5"/>
                  </a:cxn>
                  <a:cxn ang="0">
                    <a:pos x="T6" y="T7"/>
                  </a:cxn>
                </a:cxnLst>
                <a:rect l="0" t="0" r="r" b="b"/>
                <a:pathLst>
                  <a:path w="9" h="10">
                    <a:moveTo>
                      <a:pt x="7" y="5"/>
                    </a:moveTo>
                    <a:cubicBezTo>
                      <a:pt x="4" y="8"/>
                      <a:pt x="1" y="10"/>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7" name="Freeform 1905">
                <a:extLst>
                  <a:ext uri="{FF2B5EF4-FFF2-40B4-BE49-F238E27FC236}">
                    <a16:creationId xmlns:a16="http://schemas.microsoft.com/office/drawing/2014/main" id="{369720EB-762A-4FCB-A27C-D75BEB5B5BC2}"/>
                  </a:ext>
                </a:extLst>
              </p:cNvPr>
              <p:cNvSpPr>
                <a:spLocks/>
              </p:cNvSpPr>
              <p:nvPr/>
            </p:nvSpPr>
            <p:spPr bwMode="auto">
              <a:xfrm>
                <a:off x="4372" y="1428"/>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1" y="10"/>
                      <a:pt x="0" y="8"/>
                    </a:cubicBezTo>
                    <a:cubicBezTo>
                      <a:pt x="0" y="6"/>
                      <a:pt x="4"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8" name="Freeform 1906">
                <a:extLst>
                  <a:ext uri="{FF2B5EF4-FFF2-40B4-BE49-F238E27FC236}">
                    <a16:creationId xmlns:a16="http://schemas.microsoft.com/office/drawing/2014/main" id="{979DDB82-B43B-4501-A92B-B359852DD942}"/>
                  </a:ext>
                </a:extLst>
              </p:cNvPr>
              <p:cNvSpPr>
                <a:spLocks/>
              </p:cNvSpPr>
              <p:nvPr/>
            </p:nvSpPr>
            <p:spPr bwMode="auto">
              <a:xfrm>
                <a:off x="4410" y="1365"/>
                <a:ext cx="44" cy="43"/>
              </a:xfrm>
              <a:custGeom>
                <a:avLst/>
                <a:gdLst>
                  <a:gd name="T0" fmla="*/ 6 w 9"/>
                  <a:gd name="T1" fmla="*/ 4 h 9"/>
                  <a:gd name="T2" fmla="*/ 0 w 9"/>
                  <a:gd name="T3" fmla="*/ 8 h 9"/>
                  <a:gd name="T4" fmla="*/ 7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4" y="7"/>
                      <a:pt x="0" y="9"/>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39" name="Freeform 1907">
                <a:extLst>
                  <a:ext uri="{FF2B5EF4-FFF2-40B4-BE49-F238E27FC236}">
                    <a16:creationId xmlns:a16="http://schemas.microsoft.com/office/drawing/2014/main" id="{F343D99B-BFAC-48BA-8BFA-4A8C257DB7B9}"/>
                  </a:ext>
                </a:extLst>
              </p:cNvPr>
              <p:cNvSpPr>
                <a:spLocks/>
              </p:cNvSpPr>
              <p:nvPr/>
            </p:nvSpPr>
            <p:spPr bwMode="auto">
              <a:xfrm>
                <a:off x="4299" y="1442"/>
                <a:ext cx="44" cy="53"/>
              </a:xfrm>
              <a:custGeom>
                <a:avLst/>
                <a:gdLst>
                  <a:gd name="T0" fmla="*/ 7 w 9"/>
                  <a:gd name="T1" fmla="*/ 5 h 11"/>
                  <a:gd name="T2" fmla="*/ 0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0" name="Freeform 1908">
                <a:extLst>
                  <a:ext uri="{FF2B5EF4-FFF2-40B4-BE49-F238E27FC236}">
                    <a16:creationId xmlns:a16="http://schemas.microsoft.com/office/drawing/2014/main" id="{EC9EA1DE-0698-406D-BD49-677C402E008E}"/>
                  </a:ext>
                </a:extLst>
              </p:cNvPr>
              <p:cNvSpPr>
                <a:spLocks/>
              </p:cNvSpPr>
              <p:nvPr/>
            </p:nvSpPr>
            <p:spPr bwMode="auto">
              <a:xfrm>
                <a:off x="4179" y="1587"/>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8"/>
                      <a:pt x="0" y="11"/>
                      <a:pt x="0" y="9"/>
                    </a:cubicBezTo>
                    <a:cubicBezTo>
                      <a:pt x="0" y="7"/>
                      <a:pt x="4"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1" name="Freeform 1909">
                <a:extLst>
                  <a:ext uri="{FF2B5EF4-FFF2-40B4-BE49-F238E27FC236}">
                    <a16:creationId xmlns:a16="http://schemas.microsoft.com/office/drawing/2014/main" id="{0D854CEA-07E6-46C3-A907-DDC2FD37263A}"/>
                  </a:ext>
                </a:extLst>
              </p:cNvPr>
              <p:cNvSpPr>
                <a:spLocks/>
              </p:cNvSpPr>
              <p:nvPr/>
            </p:nvSpPr>
            <p:spPr bwMode="auto">
              <a:xfrm>
                <a:off x="4217" y="157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2" name="Freeform 1910">
                <a:extLst>
                  <a:ext uri="{FF2B5EF4-FFF2-40B4-BE49-F238E27FC236}">
                    <a16:creationId xmlns:a16="http://schemas.microsoft.com/office/drawing/2014/main" id="{FAB9A323-065E-49B2-971D-0CD0AD23C76A}"/>
                  </a:ext>
                </a:extLst>
              </p:cNvPr>
              <p:cNvSpPr>
                <a:spLocks/>
              </p:cNvSpPr>
              <p:nvPr/>
            </p:nvSpPr>
            <p:spPr bwMode="auto">
              <a:xfrm>
                <a:off x="4266" y="1553"/>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8" y="2"/>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3" name="Freeform 1911">
                <a:extLst>
                  <a:ext uri="{FF2B5EF4-FFF2-40B4-BE49-F238E27FC236}">
                    <a16:creationId xmlns:a16="http://schemas.microsoft.com/office/drawing/2014/main" id="{5300054C-DF6C-4AE7-A4D0-8A8CE669441E}"/>
                  </a:ext>
                </a:extLst>
              </p:cNvPr>
              <p:cNvSpPr>
                <a:spLocks/>
              </p:cNvSpPr>
              <p:nvPr/>
            </p:nvSpPr>
            <p:spPr bwMode="auto">
              <a:xfrm>
                <a:off x="4323" y="1500"/>
                <a:ext cx="49" cy="53"/>
              </a:xfrm>
              <a:custGeom>
                <a:avLst/>
                <a:gdLst>
                  <a:gd name="T0" fmla="*/ 8 w 10"/>
                  <a:gd name="T1" fmla="*/ 5 h 11"/>
                  <a:gd name="T2" fmla="*/ 1 w 10"/>
                  <a:gd name="T3" fmla="*/ 9 h 11"/>
                  <a:gd name="T4" fmla="*/ 8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1" y="9"/>
                    </a:cubicBezTo>
                    <a:cubicBezTo>
                      <a:pt x="0" y="7"/>
                      <a:pt x="5" y="1"/>
                      <a:pt x="8"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4" name="Freeform 1912">
                <a:extLst>
                  <a:ext uri="{FF2B5EF4-FFF2-40B4-BE49-F238E27FC236}">
                    <a16:creationId xmlns:a16="http://schemas.microsoft.com/office/drawing/2014/main" id="{7101BC66-BAF2-486F-BEC8-D36D5E506A20}"/>
                  </a:ext>
                </a:extLst>
              </p:cNvPr>
              <p:cNvSpPr>
                <a:spLocks/>
              </p:cNvSpPr>
              <p:nvPr/>
            </p:nvSpPr>
            <p:spPr bwMode="auto">
              <a:xfrm>
                <a:off x="4126" y="1514"/>
                <a:ext cx="38" cy="49"/>
              </a:xfrm>
              <a:custGeom>
                <a:avLst/>
                <a:gdLst>
                  <a:gd name="T0" fmla="*/ 5 w 8"/>
                  <a:gd name="T1" fmla="*/ 4 h 10"/>
                  <a:gd name="T2" fmla="*/ 0 w 8"/>
                  <a:gd name="T3" fmla="*/ 9 h 10"/>
                  <a:gd name="T4" fmla="*/ 7 w 8"/>
                  <a:gd name="T5" fmla="*/ 0 h 10"/>
                  <a:gd name="T6" fmla="*/ 5 w 8"/>
                  <a:gd name="T7" fmla="*/ 4 h 10"/>
                </a:gdLst>
                <a:ahLst/>
                <a:cxnLst>
                  <a:cxn ang="0">
                    <a:pos x="T0" y="T1"/>
                  </a:cxn>
                  <a:cxn ang="0">
                    <a:pos x="T2" y="T3"/>
                  </a:cxn>
                  <a:cxn ang="0">
                    <a:pos x="T4" y="T5"/>
                  </a:cxn>
                  <a:cxn ang="0">
                    <a:pos x="T6" y="T7"/>
                  </a:cxn>
                </a:cxnLst>
                <a:rect l="0" t="0" r="r" b="b"/>
                <a:pathLst>
                  <a:path w="8" h="10">
                    <a:moveTo>
                      <a:pt x="5" y="4"/>
                    </a:moveTo>
                    <a:cubicBezTo>
                      <a:pt x="2" y="8"/>
                      <a:pt x="0" y="10"/>
                      <a:pt x="0" y="9"/>
                    </a:cubicBezTo>
                    <a:cubicBezTo>
                      <a:pt x="0" y="7"/>
                      <a:pt x="5" y="0"/>
                      <a:pt x="7" y="0"/>
                    </a:cubicBezTo>
                    <a:cubicBezTo>
                      <a:pt x="8" y="0"/>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5" name="Freeform 1913">
                <a:extLst>
                  <a:ext uri="{FF2B5EF4-FFF2-40B4-BE49-F238E27FC236}">
                    <a16:creationId xmlns:a16="http://schemas.microsoft.com/office/drawing/2014/main" id="{D4D85341-60C0-4EBE-AB6F-40F1B7F45206}"/>
                  </a:ext>
                </a:extLst>
              </p:cNvPr>
              <p:cNvSpPr>
                <a:spLocks/>
              </p:cNvSpPr>
              <p:nvPr/>
            </p:nvSpPr>
            <p:spPr bwMode="auto">
              <a:xfrm>
                <a:off x="4184" y="1442"/>
                <a:ext cx="38" cy="48"/>
              </a:xfrm>
              <a:custGeom>
                <a:avLst/>
                <a:gdLst>
                  <a:gd name="T0" fmla="*/ 5 w 8"/>
                  <a:gd name="T1" fmla="*/ 5 h 10"/>
                  <a:gd name="T2" fmla="*/ 0 w 8"/>
                  <a:gd name="T3" fmla="*/ 9 h 10"/>
                  <a:gd name="T4" fmla="*/ 7 w 8"/>
                  <a:gd name="T5" fmla="*/ 0 h 10"/>
                  <a:gd name="T6" fmla="*/ 5 w 8"/>
                  <a:gd name="T7" fmla="*/ 5 h 10"/>
                </a:gdLst>
                <a:ahLst/>
                <a:cxnLst>
                  <a:cxn ang="0">
                    <a:pos x="T0" y="T1"/>
                  </a:cxn>
                  <a:cxn ang="0">
                    <a:pos x="T2" y="T3"/>
                  </a:cxn>
                  <a:cxn ang="0">
                    <a:pos x="T4" y="T5"/>
                  </a:cxn>
                  <a:cxn ang="0">
                    <a:pos x="T6" y="T7"/>
                  </a:cxn>
                </a:cxnLst>
                <a:rect l="0" t="0" r="r" b="b"/>
                <a:pathLst>
                  <a:path w="8" h="10">
                    <a:moveTo>
                      <a:pt x="5" y="5"/>
                    </a:moveTo>
                    <a:cubicBezTo>
                      <a:pt x="2" y="8"/>
                      <a:pt x="0" y="10"/>
                      <a:pt x="0" y="9"/>
                    </a:cubicBezTo>
                    <a:cubicBezTo>
                      <a:pt x="0" y="8"/>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6" name="Freeform 1914">
                <a:extLst>
                  <a:ext uri="{FF2B5EF4-FFF2-40B4-BE49-F238E27FC236}">
                    <a16:creationId xmlns:a16="http://schemas.microsoft.com/office/drawing/2014/main" id="{925DF7DD-B4C4-42B6-8A0F-20F982544822}"/>
                  </a:ext>
                </a:extLst>
              </p:cNvPr>
              <p:cNvSpPr>
                <a:spLocks/>
              </p:cNvSpPr>
              <p:nvPr/>
            </p:nvSpPr>
            <p:spPr bwMode="auto">
              <a:xfrm>
                <a:off x="4242" y="1379"/>
                <a:ext cx="38" cy="44"/>
              </a:xfrm>
              <a:custGeom>
                <a:avLst/>
                <a:gdLst>
                  <a:gd name="T0" fmla="*/ 5 w 8"/>
                  <a:gd name="T1" fmla="*/ 4 h 9"/>
                  <a:gd name="T2" fmla="*/ 0 w 8"/>
                  <a:gd name="T3" fmla="*/ 8 h 9"/>
                  <a:gd name="T4" fmla="*/ 7 w 8"/>
                  <a:gd name="T5" fmla="*/ 0 h 9"/>
                  <a:gd name="T6" fmla="*/ 6 w 8"/>
                  <a:gd name="T7" fmla="*/ 3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2" y="7"/>
                      <a:pt x="0" y="9"/>
                      <a:pt x="0" y="8"/>
                    </a:cubicBezTo>
                    <a:cubicBezTo>
                      <a:pt x="0" y="7"/>
                      <a:pt x="5" y="1"/>
                      <a:pt x="7" y="0"/>
                    </a:cubicBezTo>
                    <a:cubicBezTo>
                      <a:pt x="8" y="0"/>
                      <a:pt x="7" y="2"/>
                      <a:pt x="6" y="3"/>
                    </a:cubicBezTo>
                    <a:cubicBezTo>
                      <a:pt x="6" y="3"/>
                      <a:pt x="5"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7" name="Freeform 1915">
                <a:extLst>
                  <a:ext uri="{FF2B5EF4-FFF2-40B4-BE49-F238E27FC236}">
                    <a16:creationId xmlns:a16="http://schemas.microsoft.com/office/drawing/2014/main" id="{3FC7742F-1FCB-4786-AB81-4C59C9D6C03B}"/>
                  </a:ext>
                </a:extLst>
              </p:cNvPr>
              <p:cNvSpPr>
                <a:spLocks/>
              </p:cNvSpPr>
              <p:nvPr/>
            </p:nvSpPr>
            <p:spPr bwMode="auto">
              <a:xfrm>
                <a:off x="4290" y="1346"/>
                <a:ext cx="43" cy="43"/>
              </a:xfrm>
              <a:custGeom>
                <a:avLst/>
                <a:gdLst>
                  <a:gd name="T0" fmla="*/ 5 w 9"/>
                  <a:gd name="T1" fmla="*/ 5 h 9"/>
                  <a:gd name="T2" fmla="*/ 0 w 9"/>
                  <a:gd name="T3" fmla="*/ 9 h 9"/>
                  <a:gd name="T4" fmla="*/ 8 w 9"/>
                  <a:gd name="T5" fmla="*/ 0 h 9"/>
                  <a:gd name="T6" fmla="*/ 6 w 9"/>
                  <a:gd name="T7" fmla="*/ 3 h 9"/>
                  <a:gd name="T8" fmla="*/ 5 w 9"/>
                  <a:gd name="T9" fmla="*/ 5 h 9"/>
                </a:gdLst>
                <a:ahLst/>
                <a:cxnLst>
                  <a:cxn ang="0">
                    <a:pos x="T0" y="T1"/>
                  </a:cxn>
                  <a:cxn ang="0">
                    <a:pos x="T2" y="T3"/>
                  </a:cxn>
                  <a:cxn ang="0">
                    <a:pos x="T4" y="T5"/>
                  </a:cxn>
                  <a:cxn ang="0">
                    <a:pos x="T6" y="T7"/>
                  </a:cxn>
                  <a:cxn ang="0">
                    <a:pos x="T8" y="T9"/>
                  </a:cxn>
                </a:cxnLst>
                <a:rect l="0" t="0" r="r" b="b"/>
                <a:pathLst>
                  <a:path w="9" h="9">
                    <a:moveTo>
                      <a:pt x="5" y="5"/>
                    </a:moveTo>
                    <a:cubicBezTo>
                      <a:pt x="2" y="8"/>
                      <a:pt x="0" y="9"/>
                      <a:pt x="0" y="9"/>
                    </a:cubicBezTo>
                    <a:cubicBezTo>
                      <a:pt x="0" y="7"/>
                      <a:pt x="5" y="1"/>
                      <a:pt x="8" y="0"/>
                    </a:cubicBezTo>
                    <a:cubicBezTo>
                      <a:pt x="9" y="0"/>
                      <a:pt x="7" y="2"/>
                      <a:pt x="6" y="3"/>
                    </a:cubicBezTo>
                    <a:cubicBezTo>
                      <a:pt x="6" y="3"/>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8" name="Freeform 1916">
                <a:extLst>
                  <a:ext uri="{FF2B5EF4-FFF2-40B4-BE49-F238E27FC236}">
                    <a16:creationId xmlns:a16="http://schemas.microsoft.com/office/drawing/2014/main" id="{9FD88DE6-5FEC-43E4-ACF1-31004D7B865C}"/>
                  </a:ext>
                </a:extLst>
              </p:cNvPr>
              <p:cNvSpPr>
                <a:spLocks/>
              </p:cNvSpPr>
              <p:nvPr/>
            </p:nvSpPr>
            <p:spPr bwMode="auto">
              <a:xfrm>
                <a:off x="4348" y="1283"/>
                <a:ext cx="43" cy="38"/>
              </a:xfrm>
              <a:custGeom>
                <a:avLst/>
                <a:gdLst>
                  <a:gd name="T0" fmla="*/ 5 w 9"/>
                  <a:gd name="T1" fmla="*/ 4 h 8"/>
                  <a:gd name="T2" fmla="*/ 0 w 9"/>
                  <a:gd name="T3" fmla="*/ 8 h 8"/>
                  <a:gd name="T4" fmla="*/ 8 w 9"/>
                  <a:gd name="T5" fmla="*/ 0 h 8"/>
                  <a:gd name="T6" fmla="*/ 8 w 9"/>
                  <a:gd name="T7" fmla="*/ 1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6" y="1"/>
                      <a:pt x="8" y="0"/>
                    </a:cubicBezTo>
                    <a:cubicBezTo>
                      <a:pt x="9" y="0"/>
                      <a:pt x="9" y="0"/>
                      <a:pt x="8" y="1"/>
                    </a:cubicBezTo>
                    <a:cubicBezTo>
                      <a:pt x="8" y="2"/>
                      <a:pt x="7"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49" name="Freeform 1917">
                <a:extLst>
                  <a:ext uri="{FF2B5EF4-FFF2-40B4-BE49-F238E27FC236}">
                    <a16:creationId xmlns:a16="http://schemas.microsoft.com/office/drawing/2014/main" id="{5F2019B1-D543-4874-9B94-02FFEEAE5E63}"/>
                  </a:ext>
                </a:extLst>
              </p:cNvPr>
              <p:cNvSpPr>
                <a:spLocks/>
              </p:cNvSpPr>
              <p:nvPr/>
            </p:nvSpPr>
            <p:spPr bwMode="auto">
              <a:xfrm>
                <a:off x="4295" y="1321"/>
                <a:ext cx="43" cy="39"/>
              </a:xfrm>
              <a:custGeom>
                <a:avLst/>
                <a:gdLst>
                  <a:gd name="T0" fmla="*/ 6 w 9"/>
                  <a:gd name="T1" fmla="*/ 4 h 8"/>
                  <a:gd name="T2" fmla="*/ 0 w 9"/>
                  <a:gd name="T3" fmla="*/ 8 h 8"/>
                  <a:gd name="T4" fmla="*/ 9 w 9"/>
                  <a:gd name="T5" fmla="*/ 0 h 8"/>
                  <a:gd name="T6" fmla="*/ 9 w 9"/>
                  <a:gd name="T7" fmla="*/ 0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1" y="8"/>
                      <a:pt x="0" y="8"/>
                    </a:cubicBezTo>
                    <a:cubicBezTo>
                      <a:pt x="0" y="7"/>
                      <a:pt x="7" y="0"/>
                      <a:pt x="9" y="0"/>
                    </a:cubicBezTo>
                    <a:cubicBezTo>
                      <a:pt x="9" y="0"/>
                      <a:pt x="9" y="0"/>
                      <a:pt x="9"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0" name="Freeform 1918">
                <a:extLst>
                  <a:ext uri="{FF2B5EF4-FFF2-40B4-BE49-F238E27FC236}">
                    <a16:creationId xmlns:a16="http://schemas.microsoft.com/office/drawing/2014/main" id="{BD620B10-1C97-4677-9926-9C7987B6EDCC}"/>
                  </a:ext>
                </a:extLst>
              </p:cNvPr>
              <p:cNvSpPr>
                <a:spLocks/>
              </p:cNvSpPr>
              <p:nvPr/>
            </p:nvSpPr>
            <p:spPr bwMode="auto">
              <a:xfrm>
                <a:off x="4131" y="1471"/>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1" y="10"/>
                      <a:pt x="0" y="9"/>
                    </a:cubicBezTo>
                    <a:cubicBezTo>
                      <a:pt x="0" y="8"/>
                      <a:pt x="6" y="1"/>
                      <a:pt x="8" y="0"/>
                    </a:cubicBezTo>
                    <a:cubicBezTo>
                      <a:pt x="8" y="0"/>
                      <a:pt x="8" y="0"/>
                      <a:pt x="8" y="0"/>
                    </a:cubicBezTo>
                    <a:cubicBezTo>
                      <a:pt x="8" y="1"/>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1" name="Freeform 1919">
                <a:extLst>
                  <a:ext uri="{FF2B5EF4-FFF2-40B4-BE49-F238E27FC236}">
                    <a16:creationId xmlns:a16="http://schemas.microsoft.com/office/drawing/2014/main" id="{1B748319-E71C-4819-A041-F1DB63D23863}"/>
                  </a:ext>
                </a:extLst>
              </p:cNvPr>
              <p:cNvSpPr>
                <a:spLocks/>
              </p:cNvSpPr>
              <p:nvPr/>
            </p:nvSpPr>
            <p:spPr bwMode="auto">
              <a:xfrm>
                <a:off x="4083" y="1534"/>
                <a:ext cx="38" cy="48"/>
              </a:xfrm>
              <a:custGeom>
                <a:avLst/>
                <a:gdLst>
                  <a:gd name="T0" fmla="*/ 4 w 8"/>
                  <a:gd name="T1" fmla="*/ 5 h 10"/>
                  <a:gd name="T2" fmla="*/ 0 w 8"/>
                  <a:gd name="T3" fmla="*/ 9 h 10"/>
                  <a:gd name="T4" fmla="*/ 8 w 8"/>
                  <a:gd name="T5" fmla="*/ 0 h 10"/>
                  <a:gd name="T6" fmla="*/ 8 w 8"/>
                  <a:gd name="T7" fmla="*/ 0 h 10"/>
                  <a:gd name="T8" fmla="*/ 4 w 8"/>
                  <a:gd name="T9" fmla="*/ 5 h 10"/>
                </a:gdLst>
                <a:ahLst/>
                <a:cxnLst>
                  <a:cxn ang="0">
                    <a:pos x="T0" y="T1"/>
                  </a:cxn>
                  <a:cxn ang="0">
                    <a:pos x="T2" y="T3"/>
                  </a:cxn>
                  <a:cxn ang="0">
                    <a:pos x="T4" y="T5"/>
                  </a:cxn>
                  <a:cxn ang="0">
                    <a:pos x="T6" y="T7"/>
                  </a:cxn>
                  <a:cxn ang="0">
                    <a:pos x="T8" y="T9"/>
                  </a:cxn>
                </a:cxnLst>
                <a:rect l="0" t="0" r="r" b="b"/>
                <a:pathLst>
                  <a:path w="8" h="10">
                    <a:moveTo>
                      <a:pt x="4" y="5"/>
                    </a:moveTo>
                    <a:cubicBezTo>
                      <a:pt x="3" y="7"/>
                      <a:pt x="0" y="10"/>
                      <a:pt x="0" y="9"/>
                    </a:cubicBezTo>
                    <a:cubicBezTo>
                      <a:pt x="0" y="8"/>
                      <a:pt x="6" y="1"/>
                      <a:pt x="8" y="0"/>
                    </a:cubicBezTo>
                    <a:cubicBezTo>
                      <a:pt x="8" y="0"/>
                      <a:pt x="8" y="0"/>
                      <a:pt x="8" y="0"/>
                    </a:cubicBezTo>
                    <a:cubicBezTo>
                      <a:pt x="8" y="1"/>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2" name="Freeform 1920">
                <a:extLst>
                  <a:ext uri="{FF2B5EF4-FFF2-40B4-BE49-F238E27FC236}">
                    <a16:creationId xmlns:a16="http://schemas.microsoft.com/office/drawing/2014/main" id="{18CB0CD3-0A4F-477A-A404-90E58B2F0FE8}"/>
                  </a:ext>
                </a:extLst>
              </p:cNvPr>
              <p:cNvSpPr>
                <a:spLocks/>
              </p:cNvSpPr>
              <p:nvPr/>
            </p:nvSpPr>
            <p:spPr bwMode="auto">
              <a:xfrm>
                <a:off x="4039" y="1596"/>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2" y="7"/>
                      <a:pt x="0"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3" name="Freeform 1921">
                <a:extLst>
                  <a:ext uri="{FF2B5EF4-FFF2-40B4-BE49-F238E27FC236}">
                    <a16:creationId xmlns:a16="http://schemas.microsoft.com/office/drawing/2014/main" id="{C725B024-2128-417B-82AC-7F3CE62E877D}"/>
                  </a:ext>
                </a:extLst>
              </p:cNvPr>
              <p:cNvSpPr>
                <a:spLocks/>
              </p:cNvSpPr>
              <p:nvPr/>
            </p:nvSpPr>
            <p:spPr bwMode="auto">
              <a:xfrm>
                <a:off x="3996" y="1659"/>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3" y="7"/>
                      <a:pt x="1"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4" name="Freeform 1922">
                <a:extLst>
                  <a:ext uri="{FF2B5EF4-FFF2-40B4-BE49-F238E27FC236}">
                    <a16:creationId xmlns:a16="http://schemas.microsoft.com/office/drawing/2014/main" id="{60AA4C47-21B8-4265-913D-C6A3EB09CB31}"/>
                  </a:ext>
                </a:extLst>
              </p:cNvPr>
              <p:cNvSpPr>
                <a:spLocks/>
              </p:cNvSpPr>
              <p:nvPr/>
            </p:nvSpPr>
            <p:spPr bwMode="auto">
              <a:xfrm>
                <a:off x="4184" y="1408"/>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0" y="10"/>
                      <a:pt x="0" y="9"/>
                    </a:cubicBezTo>
                    <a:cubicBezTo>
                      <a:pt x="0" y="8"/>
                      <a:pt x="6" y="1"/>
                      <a:pt x="8" y="0"/>
                    </a:cubicBezTo>
                    <a:cubicBezTo>
                      <a:pt x="8" y="0"/>
                      <a:pt x="8" y="0"/>
                      <a:pt x="8" y="0"/>
                    </a:cubicBezTo>
                    <a:cubicBezTo>
                      <a:pt x="8" y="1"/>
                      <a:pt x="5" y="5"/>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5" name="Freeform 1923">
                <a:extLst>
                  <a:ext uri="{FF2B5EF4-FFF2-40B4-BE49-F238E27FC236}">
                    <a16:creationId xmlns:a16="http://schemas.microsoft.com/office/drawing/2014/main" id="{B8D77220-0CE8-4ADE-8C98-ECAA6DCA4843}"/>
                  </a:ext>
                </a:extLst>
              </p:cNvPr>
              <p:cNvSpPr>
                <a:spLocks/>
              </p:cNvSpPr>
              <p:nvPr/>
            </p:nvSpPr>
            <p:spPr bwMode="auto">
              <a:xfrm>
                <a:off x="4242" y="1355"/>
                <a:ext cx="38" cy="44"/>
              </a:xfrm>
              <a:custGeom>
                <a:avLst/>
                <a:gdLst>
                  <a:gd name="T0" fmla="*/ 5 w 8"/>
                  <a:gd name="T1" fmla="*/ 4 h 9"/>
                  <a:gd name="T2" fmla="*/ 0 w 8"/>
                  <a:gd name="T3" fmla="*/ 9 h 9"/>
                  <a:gd name="T4" fmla="*/ 8 w 8"/>
                  <a:gd name="T5" fmla="*/ 0 h 9"/>
                  <a:gd name="T6" fmla="*/ 8 w 8"/>
                  <a:gd name="T7" fmla="*/ 0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3" y="6"/>
                      <a:pt x="0" y="9"/>
                      <a:pt x="0" y="9"/>
                    </a:cubicBezTo>
                    <a:cubicBezTo>
                      <a:pt x="0" y="8"/>
                      <a:pt x="7" y="1"/>
                      <a:pt x="8" y="0"/>
                    </a:cubicBezTo>
                    <a:cubicBezTo>
                      <a:pt x="8" y="0"/>
                      <a:pt x="8" y="0"/>
                      <a:pt x="8" y="0"/>
                    </a:cubicBezTo>
                    <a:cubicBezTo>
                      <a:pt x="8" y="1"/>
                      <a:pt x="6"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6" name="Freeform 1924">
                <a:extLst>
                  <a:ext uri="{FF2B5EF4-FFF2-40B4-BE49-F238E27FC236}">
                    <a16:creationId xmlns:a16="http://schemas.microsoft.com/office/drawing/2014/main" id="{7EBB11D5-362D-4811-8638-92357BA5EEEC}"/>
                  </a:ext>
                </a:extLst>
              </p:cNvPr>
              <p:cNvSpPr>
                <a:spLocks/>
              </p:cNvSpPr>
              <p:nvPr/>
            </p:nvSpPr>
            <p:spPr bwMode="auto">
              <a:xfrm>
                <a:off x="4304" y="1288"/>
                <a:ext cx="44" cy="38"/>
              </a:xfrm>
              <a:custGeom>
                <a:avLst/>
                <a:gdLst>
                  <a:gd name="T0" fmla="*/ 5 w 9"/>
                  <a:gd name="T1" fmla="*/ 4 h 8"/>
                  <a:gd name="T2" fmla="*/ 0 w 9"/>
                  <a:gd name="T3" fmla="*/ 8 h 8"/>
                  <a:gd name="T4" fmla="*/ 9 w 9"/>
                  <a:gd name="T5" fmla="*/ 0 h 8"/>
                  <a:gd name="T6" fmla="*/ 9 w 9"/>
                  <a:gd name="T7" fmla="*/ 0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4" y="5"/>
                      <a:pt x="1" y="8"/>
                      <a:pt x="0" y="8"/>
                    </a:cubicBezTo>
                    <a:cubicBezTo>
                      <a:pt x="0" y="8"/>
                      <a:pt x="7" y="1"/>
                      <a:pt x="9" y="0"/>
                    </a:cubicBezTo>
                    <a:cubicBezTo>
                      <a:pt x="9" y="0"/>
                      <a:pt x="9" y="0"/>
                      <a:pt x="9" y="0"/>
                    </a:cubicBezTo>
                    <a:cubicBezTo>
                      <a:pt x="9" y="1"/>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7" name="Freeform 1925">
                <a:extLst>
                  <a:ext uri="{FF2B5EF4-FFF2-40B4-BE49-F238E27FC236}">
                    <a16:creationId xmlns:a16="http://schemas.microsoft.com/office/drawing/2014/main" id="{5CF2FA61-8C05-4A13-BAC1-D3A2C5C0C514}"/>
                  </a:ext>
                </a:extLst>
              </p:cNvPr>
              <p:cNvSpPr>
                <a:spLocks/>
              </p:cNvSpPr>
              <p:nvPr/>
            </p:nvSpPr>
            <p:spPr bwMode="auto">
              <a:xfrm>
                <a:off x="4015" y="1789"/>
                <a:ext cx="24" cy="39"/>
              </a:xfrm>
              <a:custGeom>
                <a:avLst/>
                <a:gdLst>
                  <a:gd name="T0" fmla="*/ 4 w 5"/>
                  <a:gd name="T1" fmla="*/ 3 h 8"/>
                  <a:gd name="T2" fmla="*/ 0 w 5"/>
                  <a:gd name="T3" fmla="*/ 7 h 8"/>
                  <a:gd name="T4" fmla="*/ 4 w 5"/>
                  <a:gd name="T5" fmla="*/ 0 h 8"/>
                  <a:gd name="T6" fmla="*/ 4 w 5"/>
                  <a:gd name="T7" fmla="*/ 3 h 8"/>
                </a:gdLst>
                <a:ahLst/>
                <a:cxnLst>
                  <a:cxn ang="0">
                    <a:pos x="T0" y="T1"/>
                  </a:cxn>
                  <a:cxn ang="0">
                    <a:pos x="T2" y="T3"/>
                  </a:cxn>
                  <a:cxn ang="0">
                    <a:pos x="T4" y="T5"/>
                  </a:cxn>
                  <a:cxn ang="0">
                    <a:pos x="T6" y="T7"/>
                  </a:cxn>
                </a:cxnLst>
                <a:rect l="0" t="0" r="r" b="b"/>
                <a:pathLst>
                  <a:path w="5" h="8">
                    <a:moveTo>
                      <a:pt x="4" y="3"/>
                    </a:moveTo>
                    <a:cubicBezTo>
                      <a:pt x="2" y="6"/>
                      <a:pt x="0" y="8"/>
                      <a:pt x="0" y="7"/>
                    </a:cubicBezTo>
                    <a:cubicBezTo>
                      <a:pt x="0" y="5"/>
                      <a:pt x="2" y="0"/>
                      <a:pt x="4" y="0"/>
                    </a:cubicBezTo>
                    <a:cubicBezTo>
                      <a:pt x="5" y="0"/>
                      <a:pt x="4" y="2"/>
                      <a:pt x="4"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8" name="Freeform 1926">
                <a:extLst>
                  <a:ext uri="{FF2B5EF4-FFF2-40B4-BE49-F238E27FC236}">
                    <a16:creationId xmlns:a16="http://schemas.microsoft.com/office/drawing/2014/main" id="{0231FAB4-297C-46F5-A5B6-5773BFA37874}"/>
                  </a:ext>
                </a:extLst>
              </p:cNvPr>
              <p:cNvSpPr>
                <a:spLocks/>
              </p:cNvSpPr>
              <p:nvPr/>
            </p:nvSpPr>
            <p:spPr bwMode="auto">
              <a:xfrm>
                <a:off x="3991" y="1712"/>
                <a:ext cx="24" cy="39"/>
              </a:xfrm>
              <a:custGeom>
                <a:avLst/>
                <a:gdLst>
                  <a:gd name="T0" fmla="*/ 3 w 5"/>
                  <a:gd name="T1" fmla="*/ 4 h 8"/>
                  <a:gd name="T2" fmla="*/ 0 w 5"/>
                  <a:gd name="T3" fmla="*/ 7 h 8"/>
                  <a:gd name="T4" fmla="*/ 4 w 5"/>
                  <a:gd name="T5" fmla="*/ 0 h 8"/>
                  <a:gd name="T6" fmla="*/ 3 w 5"/>
                  <a:gd name="T7" fmla="*/ 4 h 8"/>
                </a:gdLst>
                <a:ahLst/>
                <a:cxnLst>
                  <a:cxn ang="0">
                    <a:pos x="T0" y="T1"/>
                  </a:cxn>
                  <a:cxn ang="0">
                    <a:pos x="T2" y="T3"/>
                  </a:cxn>
                  <a:cxn ang="0">
                    <a:pos x="T4" y="T5"/>
                  </a:cxn>
                  <a:cxn ang="0">
                    <a:pos x="T6" y="T7"/>
                  </a:cxn>
                </a:cxnLst>
                <a:rect l="0" t="0" r="r" b="b"/>
                <a:pathLst>
                  <a:path w="5" h="8">
                    <a:moveTo>
                      <a:pt x="3" y="4"/>
                    </a:moveTo>
                    <a:cubicBezTo>
                      <a:pt x="2" y="6"/>
                      <a:pt x="0" y="8"/>
                      <a:pt x="0" y="7"/>
                    </a:cubicBezTo>
                    <a:cubicBezTo>
                      <a:pt x="0" y="5"/>
                      <a:pt x="3" y="0"/>
                      <a:pt x="4" y="0"/>
                    </a:cubicBezTo>
                    <a:cubicBezTo>
                      <a:pt x="5" y="0"/>
                      <a:pt x="4" y="2"/>
                      <a:pt x="3"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59" name="Freeform 1927">
                <a:extLst>
                  <a:ext uri="{FF2B5EF4-FFF2-40B4-BE49-F238E27FC236}">
                    <a16:creationId xmlns:a16="http://schemas.microsoft.com/office/drawing/2014/main" id="{2BBAAC6B-D25E-4437-BE0A-E81C30DA2505}"/>
                  </a:ext>
                </a:extLst>
              </p:cNvPr>
              <p:cNvSpPr>
                <a:spLocks/>
              </p:cNvSpPr>
              <p:nvPr/>
            </p:nvSpPr>
            <p:spPr bwMode="auto">
              <a:xfrm>
                <a:off x="4010" y="1847"/>
                <a:ext cx="24" cy="43"/>
              </a:xfrm>
              <a:custGeom>
                <a:avLst/>
                <a:gdLst>
                  <a:gd name="T0" fmla="*/ 4 w 5"/>
                  <a:gd name="T1" fmla="*/ 4 h 9"/>
                  <a:gd name="T2" fmla="*/ 0 w 5"/>
                  <a:gd name="T3" fmla="*/ 8 h 9"/>
                  <a:gd name="T4" fmla="*/ 4 w 5"/>
                  <a:gd name="T5" fmla="*/ 0 h 9"/>
                  <a:gd name="T6" fmla="*/ 4 w 5"/>
                  <a:gd name="T7" fmla="*/ 4 h 9"/>
                </a:gdLst>
                <a:ahLst/>
                <a:cxnLst>
                  <a:cxn ang="0">
                    <a:pos x="T0" y="T1"/>
                  </a:cxn>
                  <a:cxn ang="0">
                    <a:pos x="T2" y="T3"/>
                  </a:cxn>
                  <a:cxn ang="0">
                    <a:pos x="T4" y="T5"/>
                  </a:cxn>
                  <a:cxn ang="0">
                    <a:pos x="T6" y="T7"/>
                  </a:cxn>
                </a:cxnLst>
                <a:rect l="0" t="0" r="r" b="b"/>
                <a:pathLst>
                  <a:path w="5" h="9">
                    <a:moveTo>
                      <a:pt x="4" y="4"/>
                    </a:moveTo>
                    <a:cubicBezTo>
                      <a:pt x="3" y="7"/>
                      <a:pt x="1" y="9"/>
                      <a:pt x="0" y="8"/>
                    </a:cubicBezTo>
                    <a:cubicBezTo>
                      <a:pt x="0" y="6"/>
                      <a:pt x="2" y="1"/>
                      <a:pt x="4" y="0"/>
                    </a:cubicBezTo>
                    <a:cubicBezTo>
                      <a:pt x="5" y="0"/>
                      <a:pt x="5" y="3"/>
                      <a:pt x="4"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0" name="Freeform 1928">
                <a:extLst>
                  <a:ext uri="{FF2B5EF4-FFF2-40B4-BE49-F238E27FC236}">
                    <a16:creationId xmlns:a16="http://schemas.microsoft.com/office/drawing/2014/main" id="{EF683E5D-7098-412F-8456-ADC5380511D4}"/>
                  </a:ext>
                </a:extLst>
              </p:cNvPr>
              <p:cNvSpPr>
                <a:spLocks/>
              </p:cNvSpPr>
              <p:nvPr/>
            </p:nvSpPr>
            <p:spPr bwMode="auto">
              <a:xfrm>
                <a:off x="4063" y="1640"/>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8"/>
                      <a:pt x="1"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1" name="Freeform 1929">
                <a:extLst>
                  <a:ext uri="{FF2B5EF4-FFF2-40B4-BE49-F238E27FC236}">
                    <a16:creationId xmlns:a16="http://schemas.microsoft.com/office/drawing/2014/main" id="{DB10E5CD-B928-4D53-8044-2FC46A0C65B2}"/>
                  </a:ext>
                </a:extLst>
              </p:cNvPr>
              <p:cNvSpPr>
                <a:spLocks/>
              </p:cNvSpPr>
              <p:nvPr/>
            </p:nvSpPr>
            <p:spPr bwMode="auto">
              <a:xfrm>
                <a:off x="4116"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1" y="11"/>
                      <a:pt x="0" y="10"/>
                    </a:cubicBezTo>
                    <a:cubicBezTo>
                      <a:pt x="0" y="8"/>
                      <a:pt x="5"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2" name="Freeform 1930">
                <a:extLst>
                  <a:ext uri="{FF2B5EF4-FFF2-40B4-BE49-F238E27FC236}">
                    <a16:creationId xmlns:a16="http://schemas.microsoft.com/office/drawing/2014/main" id="{2FB12D23-B248-42E3-AF08-AD9DA29A3126}"/>
                  </a:ext>
                </a:extLst>
              </p:cNvPr>
              <p:cNvSpPr>
                <a:spLocks/>
              </p:cNvSpPr>
              <p:nvPr/>
            </p:nvSpPr>
            <p:spPr bwMode="auto">
              <a:xfrm>
                <a:off x="4073" y="1582"/>
                <a:ext cx="38"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9"/>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3" name="Freeform 1931">
                <a:extLst>
                  <a:ext uri="{FF2B5EF4-FFF2-40B4-BE49-F238E27FC236}">
                    <a16:creationId xmlns:a16="http://schemas.microsoft.com/office/drawing/2014/main" id="{C7217E6D-9909-4C3D-8253-3D782C85E313}"/>
                  </a:ext>
                </a:extLst>
              </p:cNvPr>
              <p:cNvSpPr>
                <a:spLocks/>
              </p:cNvSpPr>
              <p:nvPr/>
            </p:nvSpPr>
            <p:spPr bwMode="auto">
              <a:xfrm>
                <a:off x="4227" y="1413"/>
                <a:ext cx="48" cy="43"/>
              </a:xfrm>
              <a:custGeom>
                <a:avLst/>
                <a:gdLst>
                  <a:gd name="T0" fmla="*/ 6 w 10"/>
                  <a:gd name="T1" fmla="*/ 4 h 9"/>
                  <a:gd name="T2" fmla="*/ 1 w 10"/>
                  <a:gd name="T3" fmla="*/ 8 h 9"/>
                  <a:gd name="T4" fmla="*/ 8 w 10"/>
                  <a:gd name="T5" fmla="*/ 0 h 9"/>
                  <a:gd name="T6" fmla="*/ 6 w 10"/>
                  <a:gd name="T7" fmla="*/ 4 h 9"/>
                </a:gdLst>
                <a:ahLst/>
                <a:cxnLst>
                  <a:cxn ang="0">
                    <a:pos x="T0" y="T1"/>
                  </a:cxn>
                  <a:cxn ang="0">
                    <a:pos x="T2" y="T3"/>
                  </a:cxn>
                  <a:cxn ang="0">
                    <a:pos x="T4" y="T5"/>
                  </a:cxn>
                  <a:cxn ang="0">
                    <a:pos x="T6" y="T7"/>
                  </a:cxn>
                </a:cxnLst>
                <a:rect l="0" t="0" r="r" b="b"/>
                <a:pathLst>
                  <a:path w="10" h="9">
                    <a:moveTo>
                      <a:pt x="6" y="4"/>
                    </a:moveTo>
                    <a:cubicBezTo>
                      <a:pt x="3" y="7"/>
                      <a:pt x="1" y="9"/>
                      <a:pt x="1" y="8"/>
                    </a:cubicBezTo>
                    <a:cubicBezTo>
                      <a:pt x="0" y="7"/>
                      <a:pt x="6" y="1"/>
                      <a:pt x="8" y="0"/>
                    </a:cubicBezTo>
                    <a:cubicBezTo>
                      <a:pt x="10"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4" name="Freeform 1932">
                <a:extLst>
                  <a:ext uri="{FF2B5EF4-FFF2-40B4-BE49-F238E27FC236}">
                    <a16:creationId xmlns:a16="http://schemas.microsoft.com/office/drawing/2014/main" id="{BEBA4EC1-30B4-40AB-8395-0BC84E0FBAA4}"/>
                  </a:ext>
                </a:extLst>
              </p:cNvPr>
              <p:cNvSpPr>
                <a:spLocks/>
              </p:cNvSpPr>
              <p:nvPr/>
            </p:nvSpPr>
            <p:spPr bwMode="auto">
              <a:xfrm>
                <a:off x="4246" y="1423"/>
                <a:ext cx="44" cy="48"/>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5" name="Freeform 1933">
                <a:extLst>
                  <a:ext uri="{FF2B5EF4-FFF2-40B4-BE49-F238E27FC236}">
                    <a16:creationId xmlns:a16="http://schemas.microsoft.com/office/drawing/2014/main" id="{9C4C4D9F-DBB1-48E7-B5CF-0553E2C473E3}"/>
                  </a:ext>
                </a:extLst>
              </p:cNvPr>
              <p:cNvSpPr>
                <a:spLocks/>
              </p:cNvSpPr>
              <p:nvPr/>
            </p:nvSpPr>
            <p:spPr bwMode="auto">
              <a:xfrm>
                <a:off x="4299" y="1384"/>
                <a:ext cx="44" cy="48"/>
              </a:xfrm>
              <a:custGeom>
                <a:avLst/>
                <a:gdLst>
                  <a:gd name="T0" fmla="*/ 6 w 9"/>
                  <a:gd name="T1" fmla="*/ 4 h 10"/>
                  <a:gd name="T2" fmla="*/ 0 w 9"/>
                  <a:gd name="T3" fmla="*/ 8 h 10"/>
                  <a:gd name="T4" fmla="*/ 8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3" y="8"/>
                      <a:pt x="0" y="10"/>
                      <a:pt x="0" y="8"/>
                    </a:cubicBezTo>
                    <a:cubicBezTo>
                      <a:pt x="0" y="7"/>
                      <a:pt x="5" y="1"/>
                      <a:pt x="8"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6" name="Freeform 1934">
                <a:extLst>
                  <a:ext uri="{FF2B5EF4-FFF2-40B4-BE49-F238E27FC236}">
                    <a16:creationId xmlns:a16="http://schemas.microsoft.com/office/drawing/2014/main" id="{536EDAB1-122C-49A2-AAF6-60CA229B4DAD}"/>
                  </a:ext>
                </a:extLst>
              </p:cNvPr>
              <p:cNvSpPr>
                <a:spLocks/>
              </p:cNvSpPr>
              <p:nvPr/>
            </p:nvSpPr>
            <p:spPr bwMode="auto">
              <a:xfrm>
                <a:off x="4352" y="1365"/>
                <a:ext cx="44" cy="43"/>
              </a:xfrm>
              <a:custGeom>
                <a:avLst/>
                <a:gdLst>
                  <a:gd name="T0" fmla="*/ 6 w 9"/>
                  <a:gd name="T1" fmla="*/ 4 h 9"/>
                  <a:gd name="T2" fmla="*/ 0 w 9"/>
                  <a:gd name="T3" fmla="*/ 8 h 9"/>
                  <a:gd name="T4" fmla="*/ 8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3" y="7"/>
                      <a:pt x="0" y="9"/>
                      <a:pt x="0" y="8"/>
                    </a:cubicBezTo>
                    <a:cubicBezTo>
                      <a:pt x="0" y="6"/>
                      <a:pt x="5" y="0"/>
                      <a:pt x="8"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7" name="Freeform 1935">
                <a:extLst>
                  <a:ext uri="{FF2B5EF4-FFF2-40B4-BE49-F238E27FC236}">
                    <a16:creationId xmlns:a16="http://schemas.microsoft.com/office/drawing/2014/main" id="{8CC4FEA1-E957-4848-981B-DC9D4DB81221}"/>
                  </a:ext>
                </a:extLst>
              </p:cNvPr>
              <p:cNvSpPr>
                <a:spLocks/>
              </p:cNvSpPr>
              <p:nvPr/>
            </p:nvSpPr>
            <p:spPr bwMode="auto">
              <a:xfrm>
                <a:off x="4357" y="1399"/>
                <a:ext cx="44" cy="48"/>
              </a:xfrm>
              <a:custGeom>
                <a:avLst/>
                <a:gdLst>
                  <a:gd name="T0" fmla="*/ 6 w 9"/>
                  <a:gd name="T1" fmla="*/ 4 h 10"/>
                  <a:gd name="T2" fmla="*/ 0 w 9"/>
                  <a:gd name="T3" fmla="*/ 8 h 10"/>
                  <a:gd name="T4" fmla="*/ 7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4" y="8"/>
                      <a:pt x="0" y="10"/>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8" name="Freeform 1936">
                <a:extLst>
                  <a:ext uri="{FF2B5EF4-FFF2-40B4-BE49-F238E27FC236}">
                    <a16:creationId xmlns:a16="http://schemas.microsoft.com/office/drawing/2014/main" id="{9635BE73-CCBB-4ABE-8B99-0F4D064673B4}"/>
                  </a:ext>
                </a:extLst>
              </p:cNvPr>
              <p:cNvSpPr>
                <a:spLocks/>
              </p:cNvSpPr>
              <p:nvPr/>
            </p:nvSpPr>
            <p:spPr bwMode="auto">
              <a:xfrm>
                <a:off x="4405" y="1331"/>
                <a:ext cx="49" cy="43"/>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69" name="Freeform 1937">
                <a:extLst>
                  <a:ext uri="{FF2B5EF4-FFF2-40B4-BE49-F238E27FC236}">
                    <a16:creationId xmlns:a16="http://schemas.microsoft.com/office/drawing/2014/main" id="{11A28FB0-466C-4569-BB15-FB629D09FB67}"/>
                  </a:ext>
                </a:extLst>
              </p:cNvPr>
              <p:cNvSpPr>
                <a:spLocks/>
              </p:cNvSpPr>
              <p:nvPr/>
            </p:nvSpPr>
            <p:spPr bwMode="auto">
              <a:xfrm>
                <a:off x="4463" y="1293"/>
                <a:ext cx="48" cy="43"/>
              </a:xfrm>
              <a:custGeom>
                <a:avLst/>
                <a:gdLst>
                  <a:gd name="T0" fmla="*/ 7 w 10"/>
                  <a:gd name="T1" fmla="*/ 4 h 9"/>
                  <a:gd name="T2" fmla="*/ 1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1" y="9"/>
                      <a:pt x="1"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0" name="Freeform 1938">
                <a:extLst>
                  <a:ext uri="{FF2B5EF4-FFF2-40B4-BE49-F238E27FC236}">
                    <a16:creationId xmlns:a16="http://schemas.microsoft.com/office/drawing/2014/main" id="{20FC9D39-66C7-42BC-87A4-2022857028A3}"/>
                  </a:ext>
                </a:extLst>
              </p:cNvPr>
              <p:cNvSpPr>
                <a:spLocks/>
              </p:cNvSpPr>
              <p:nvPr/>
            </p:nvSpPr>
            <p:spPr bwMode="auto">
              <a:xfrm>
                <a:off x="4444" y="1273"/>
                <a:ext cx="48" cy="44"/>
              </a:xfrm>
              <a:custGeom>
                <a:avLst/>
                <a:gdLst>
                  <a:gd name="T0" fmla="*/ 7 w 10"/>
                  <a:gd name="T1" fmla="*/ 4 h 9"/>
                  <a:gd name="T2" fmla="*/ 0 w 10"/>
                  <a:gd name="T3" fmla="*/ 8 h 9"/>
                  <a:gd name="T4" fmla="*/ 8 w 10"/>
                  <a:gd name="T5" fmla="*/ 0 h 9"/>
                  <a:gd name="T6" fmla="*/ 7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0" y="8"/>
                    </a:cubicBezTo>
                    <a:cubicBezTo>
                      <a:pt x="1" y="6"/>
                      <a:pt x="6" y="1"/>
                      <a:pt x="8" y="0"/>
                    </a:cubicBezTo>
                    <a:cubicBezTo>
                      <a:pt x="10" y="0"/>
                      <a:pt x="8" y="3"/>
                      <a:pt x="7" y="4"/>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1" name="Freeform 1939">
                <a:extLst>
                  <a:ext uri="{FF2B5EF4-FFF2-40B4-BE49-F238E27FC236}">
                    <a16:creationId xmlns:a16="http://schemas.microsoft.com/office/drawing/2014/main" id="{99B11F82-6197-4C6B-B081-76C844EB3808}"/>
                  </a:ext>
                </a:extLst>
              </p:cNvPr>
              <p:cNvSpPr>
                <a:spLocks/>
              </p:cNvSpPr>
              <p:nvPr/>
            </p:nvSpPr>
            <p:spPr bwMode="auto">
              <a:xfrm>
                <a:off x="4540" y="1182"/>
                <a:ext cx="44" cy="38"/>
              </a:xfrm>
              <a:custGeom>
                <a:avLst/>
                <a:gdLst>
                  <a:gd name="T0" fmla="*/ 6 w 9"/>
                  <a:gd name="T1" fmla="*/ 3 h 8"/>
                  <a:gd name="T2" fmla="*/ 0 w 9"/>
                  <a:gd name="T3" fmla="*/ 7 h 8"/>
                  <a:gd name="T4" fmla="*/ 8 w 9"/>
                  <a:gd name="T5" fmla="*/ 0 h 8"/>
                  <a:gd name="T6" fmla="*/ 8 w 9"/>
                  <a:gd name="T7" fmla="*/ 2 h 8"/>
                  <a:gd name="T8" fmla="*/ 6 w 9"/>
                  <a:gd name="T9" fmla="*/ 3 h 8"/>
                </a:gdLst>
                <a:ahLst/>
                <a:cxnLst>
                  <a:cxn ang="0">
                    <a:pos x="T0" y="T1"/>
                  </a:cxn>
                  <a:cxn ang="0">
                    <a:pos x="T2" y="T3"/>
                  </a:cxn>
                  <a:cxn ang="0">
                    <a:pos x="T4" y="T5"/>
                  </a:cxn>
                  <a:cxn ang="0">
                    <a:pos x="T6" y="T7"/>
                  </a:cxn>
                  <a:cxn ang="0">
                    <a:pos x="T8" y="T9"/>
                  </a:cxn>
                </a:cxnLst>
                <a:rect l="0" t="0" r="r" b="b"/>
                <a:pathLst>
                  <a:path w="9" h="8">
                    <a:moveTo>
                      <a:pt x="6" y="3"/>
                    </a:moveTo>
                    <a:cubicBezTo>
                      <a:pt x="3" y="6"/>
                      <a:pt x="0" y="8"/>
                      <a:pt x="0" y="7"/>
                    </a:cubicBezTo>
                    <a:cubicBezTo>
                      <a:pt x="0" y="5"/>
                      <a:pt x="6" y="0"/>
                      <a:pt x="8" y="0"/>
                    </a:cubicBezTo>
                    <a:cubicBezTo>
                      <a:pt x="9" y="0"/>
                      <a:pt x="8" y="1"/>
                      <a:pt x="8" y="2"/>
                    </a:cubicBezTo>
                    <a:cubicBezTo>
                      <a:pt x="7" y="2"/>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2" name="Freeform 1940">
                <a:extLst>
                  <a:ext uri="{FF2B5EF4-FFF2-40B4-BE49-F238E27FC236}">
                    <a16:creationId xmlns:a16="http://schemas.microsoft.com/office/drawing/2014/main" id="{C853BA2D-BBE1-4C46-9A1C-5BBC9BBB8986}"/>
                  </a:ext>
                </a:extLst>
              </p:cNvPr>
              <p:cNvSpPr>
                <a:spLocks/>
              </p:cNvSpPr>
              <p:nvPr/>
            </p:nvSpPr>
            <p:spPr bwMode="auto">
              <a:xfrm>
                <a:off x="4507" y="1182"/>
                <a:ext cx="48" cy="38"/>
              </a:xfrm>
              <a:custGeom>
                <a:avLst/>
                <a:gdLst>
                  <a:gd name="T0" fmla="*/ 7 w 10"/>
                  <a:gd name="T1" fmla="*/ 4 h 8"/>
                  <a:gd name="T2" fmla="*/ 1 w 10"/>
                  <a:gd name="T3" fmla="*/ 7 h 8"/>
                  <a:gd name="T4" fmla="*/ 9 w 10"/>
                  <a:gd name="T5" fmla="*/ 0 h 8"/>
                  <a:gd name="T6" fmla="*/ 9 w 10"/>
                  <a:gd name="T7" fmla="*/ 1 h 8"/>
                  <a:gd name="T8" fmla="*/ 7 w 10"/>
                  <a:gd name="T9" fmla="*/ 4 h 8"/>
                </a:gdLst>
                <a:ahLst/>
                <a:cxnLst>
                  <a:cxn ang="0">
                    <a:pos x="T0" y="T1"/>
                  </a:cxn>
                  <a:cxn ang="0">
                    <a:pos x="T2" y="T3"/>
                  </a:cxn>
                  <a:cxn ang="0">
                    <a:pos x="T4" y="T5"/>
                  </a:cxn>
                  <a:cxn ang="0">
                    <a:pos x="T6" y="T7"/>
                  </a:cxn>
                  <a:cxn ang="0">
                    <a:pos x="T8" y="T9"/>
                  </a:cxn>
                </a:cxnLst>
                <a:rect l="0" t="0" r="r" b="b"/>
                <a:pathLst>
                  <a:path w="10" h="8">
                    <a:moveTo>
                      <a:pt x="7" y="4"/>
                    </a:moveTo>
                    <a:cubicBezTo>
                      <a:pt x="4" y="6"/>
                      <a:pt x="0" y="8"/>
                      <a:pt x="1" y="7"/>
                    </a:cubicBezTo>
                    <a:cubicBezTo>
                      <a:pt x="1" y="6"/>
                      <a:pt x="7" y="1"/>
                      <a:pt x="9" y="0"/>
                    </a:cubicBezTo>
                    <a:cubicBezTo>
                      <a:pt x="10" y="0"/>
                      <a:pt x="10" y="0"/>
                      <a:pt x="9" y="1"/>
                    </a:cubicBezTo>
                    <a:cubicBezTo>
                      <a:pt x="9" y="2"/>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3" name="Freeform 1941">
                <a:extLst>
                  <a:ext uri="{FF2B5EF4-FFF2-40B4-BE49-F238E27FC236}">
                    <a16:creationId xmlns:a16="http://schemas.microsoft.com/office/drawing/2014/main" id="{05930A00-07C6-475B-8196-559600C071B0}"/>
                  </a:ext>
                </a:extLst>
              </p:cNvPr>
              <p:cNvSpPr>
                <a:spLocks/>
              </p:cNvSpPr>
              <p:nvPr/>
            </p:nvSpPr>
            <p:spPr bwMode="auto">
              <a:xfrm>
                <a:off x="4569" y="1138"/>
                <a:ext cx="48" cy="34"/>
              </a:xfrm>
              <a:custGeom>
                <a:avLst/>
                <a:gdLst>
                  <a:gd name="T0" fmla="*/ 6 w 10"/>
                  <a:gd name="T1" fmla="*/ 3 h 7"/>
                  <a:gd name="T2" fmla="*/ 0 w 10"/>
                  <a:gd name="T3" fmla="*/ 7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1" y="7"/>
                      <a:pt x="0" y="7"/>
                    </a:cubicBezTo>
                    <a:cubicBezTo>
                      <a:pt x="0" y="6"/>
                      <a:pt x="7" y="1"/>
                      <a:pt x="9" y="0"/>
                    </a:cubicBezTo>
                    <a:cubicBezTo>
                      <a:pt x="9" y="0"/>
                      <a:pt x="10" y="0"/>
                      <a:pt x="9" y="1"/>
                    </a:cubicBezTo>
                    <a:cubicBezTo>
                      <a:pt x="9" y="2"/>
                      <a:pt x="8"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4" name="Freeform 1942">
                <a:extLst>
                  <a:ext uri="{FF2B5EF4-FFF2-40B4-BE49-F238E27FC236}">
                    <a16:creationId xmlns:a16="http://schemas.microsoft.com/office/drawing/2014/main" id="{49987732-8469-4566-B4B2-22E1C25B5775}"/>
                  </a:ext>
                </a:extLst>
              </p:cNvPr>
              <p:cNvSpPr>
                <a:spLocks/>
              </p:cNvSpPr>
              <p:nvPr/>
            </p:nvSpPr>
            <p:spPr bwMode="auto">
              <a:xfrm>
                <a:off x="4603" y="1133"/>
                <a:ext cx="48" cy="39"/>
              </a:xfrm>
              <a:custGeom>
                <a:avLst/>
                <a:gdLst>
                  <a:gd name="T0" fmla="*/ 6 w 10"/>
                  <a:gd name="T1" fmla="*/ 4 h 8"/>
                  <a:gd name="T2" fmla="*/ 0 w 10"/>
                  <a:gd name="T3" fmla="*/ 7 h 8"/>
                  <a:gd name="T4" fmla="*/ 9 w 10"/>
                  <a:gd name="T5" fmla="*/ 0 h 8"/>
                  <a:gd name="T6" fmla="*/ 8 w 10"/>
                  <a:gd name="T7" fmla="*/ 1 h 8"/>
                  <a:gd name="T8" fmla="*/ 6 w 10"/>
                  <a:gd name="T9" fmla="*/ 4 h 8"/>
                </a:gdLst>
                <a:ahLst/>
                <a:cxnLst>
                  <a:cxn ang="0">
                    <a:pos x="T0" y="T1"/>
                  </a:cxn>
                  <a:cxn ang="0">
                    <a:pos x="T2" y="T3"/>
                  </a:cxn>
                  <a:cxn ang="0">
                    <a:pos x="T4" y="T5"/>
                  </a:cxn>
                  <a:cxn ang="0">
                    <a:pos x="T6" y="T7"/>
                  </a:cxn>
                  <a:cxn ang="0">
                    <a:pos x="T8" y="T9"/>
                  </a:cxn>
                </a:cxnLst>
                <a:rect l="0" t="0" r="r" b="b"/>
                <a:pathLst>
                  <a:path w="10" h="8">
                    <a:moveTo>
                      <a:pt x="6" y="4"/>
                    </a:moveTo>
                    <a:cubicBezTo>
                      <a:pt x="3" y="6"/>
                      <a:pt x="0" y="8"/>
                      <a:pt x="0" y="7"/>
                    </a:cubicBezTo>
                    <a:cubicBezTo>
                      <a:pt x="0" y="5"/>
                      <a:pt x="6" y="1"/>
                      <a:pt x="9" y="0"/>
                    </a:cubicBezTo>
                    <a:cubicBezTo>
                      <a:pt x="9" y="0"/>
                      <a:pt x="10" y="0"/>
                      <a:pt x="8" y="1"/>
                    </a:cubicBezTo>
                    <a:cubicBezTo>
                      <a:pt x="8" y="2"/>
                      <a:pt x="7"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5" name="Freeform 1943">
                <a:extLst>
                  <a:ext uri="{FF2B5EF4-FFF2-40B4-BE49-F238E27FC236}">
                    <a16:creationId xmlns:a16="http://schemas.microsoft.com/office/drawing/2014/main" id="{DF05E895-5A54-42C7-BF30-A799A7CFB151}"/>
                  </a:ext>
                </a:extLst>
              </p:cNvPr>
              <p:cNvSpPr>
                <a:spLocks/>
              </p:cNvSpPr>
              <p:nvPr/>
            </p:nvSpPr>
            <p:spPr bwMode="auto">
              <a:xfrm>
                <a:off x="4637" y="1129"/>
                <a:ext cx="43" cy="38"/>
              </a:xfrm>
              <a:custGeom>
                <a:avLst/>
                <a:gdLst>
                  <a:gd name="T0" fmla="*/ 6 w 9"/>
                  <a:gd name="T1" fmla="*/ 4 h 8"/>
                  <a:gd name="T2" fmla="*/ 0 w 9"/>
                  <a:gd name="T3" fmla="*/ 7 h 8"/>
                  <a:gd name="T4" fmla="*/ 8 w 9"/>
                  <a:gd name="T5" fmla="*/ 0 h 8"/>
                  <a:gd name="T6" fmla="*/ 8 w 9"/>
                  <a:gd name="T7" fmla="*/ 2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6"/>
                      <a:pt x="0" y="8"/>
                      <a:pt x="0" y="7"/>
                    </a:cubicBezTo>
                    <a:cubicBezTo>
                      <a:pt x="0" y="5"/>
                      <a:pt x="5" y="1"/>
                      <a:pt x="8" y="0"/>
                    </a:cubicBezTo>
                    <a:cubicBezTo>
                      <a:pt x="9" y="0"/>
                      <a:pt x="8" y="1"/>
                      <a:pt x="8" y="2"/>
                    </a:cubicBezTo>
                    <a:cubicBezTo>
                      <a:pt x="7" y="3"/>
                      <a:pt x="6"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6" name="Freeform 1944">
                <a:extLst>
                  <a:ext uri="{FF2B5EF4-FFF2-40B4-BE49-F238E27FC236}">
                    <a16:creationId xmlns:a16="http://schemas.microsoft.com/office/drawing/2014/main" id="{501690D1-F85F-47B6-880B-C0BFC6479EB7}"/>
                  </a:ext>
                </a:extLst>
              </p:cNvPr>
              <p:cNvSpPr>
                <a:spLocks/>
              </p:cNvSpPr>
              <p:nvPr/>
            </p:nvSpPr>
            <p:spPr bwMode="auto">
              <a:xfrm>
                <a:off x="4569" y="1182"/>
                <a:ext cx="48" cy="43"/>
              </a:xfrm>
              <a:custGeom>
                <a:avLst/>
                <a:gdLst>
                  <a:gd name="T0" fmla="*/ 7 w 10"/>
                  <a:gd name="T1" fmla="*/ 4 h 9"/>
                  <a:gd name="T2" fmla="*/ 1 w 10"/>
                  <a:gd name="T3" fmla="*/ 7 h 9"/>
                  <a:gd name="T4" fmla="*/ 9 w 10"/>
                  <a:gd name="T5" fmla="*/ 0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1" y="7"/>
                    </a:cubicBezTo>
                    <a:cubicBezTo>
                      <a:pt x="1" y="6"/>
                      <a:pt x="6" y="1"/>
                      <a:pt x="9" y="0"/>
                    </a:cubicBezTo>
                    <a:cubicBezTo>
                      <a:pt x="10" y="0"/>
                      <a:pt x="8" y="3"/>
                      <a:pt x="8" y="3"/>
                    </a:cubicBezTo>
                    <a:cubicBezTo>
                      <a:pt x="8" y="3"/>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7" name="Freeform 1945">
                <a:extLst>
                  <a:ext uri="{FF2B5EF4-FFF2-40B4-BE49-F238E27FC236}">
                    <a16:creationId xmlns:a16="http://schemas.microsoft.com/office/drawing/2014/main" id="{4124C302-E3F4-41D3-896F-611FABA69DDA}"/>
                  </a:ext>
                </a:extLst>
              </p:cNvPr>
              <p:cNvSpPr>
                <a:spLocks/>
              </p:cNvSpPr>
              <p:nvPr/>
            </p:nvSpPr>
            <p:spPr bwMode="auto">
              <a:xfrm>
                <a:off x="4632" y="1153"/>
                <a:ext cx="43" cy="38"/>
              </a:xfrm>
              <a:custGeom>
                <a:avLst/>
                <a:gdLst>
                  <a:gd name="T0" fmla="*/ 6 w 9"/>
                  <a:gd name="T1" fmla="*/ 4 h 8"/>
                  <a:gd name="T2" fmla="*/ 0 w 9"/>
                  <a:gd name="T3" fmla="*/ 7 h 8"/>
                  <a:gd name="T4" fmla="*/ 8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5"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8" name="Freeform 1946">
                <a:extLst>
                  <a:ext uri="{FF2B5EF4-FFF2-40B4-BE49-F238E27FC236}">
                    <a16:creationId xmlns:a16="http://schemas.microsoft.com/office/drawing/2014/main" id="{28663F9D-8008-44C3-8C11-E5B01FEBEDFF}"/>
                  </a:ext>
                </a:extLst>
              </p:cNvPr>
              <p:cNvSpPr>
                <a:spLocks/>
              </p:cNvSpPr>
              <p:nvPr/>
            </p:nvSpPr>
            <p:spPr bwMode="auto">
              <a:xfrm>
                <a:off x="4579" y="1201"/>
                <a:ext cx="48" cy="43"/>
              </a:xfrm>
              <a:custGeom>
                <a:avLst/>
                <a:gdLst>
                  <a:gd name="T0" fmla="*/ 7 w 10"/>
                  <a:gd name="T1" fmla="*/ 4 h 9"/>
                  <a:gd name="T2" fmla="*/ 0 w 10"/>
                  <a:gd name="T3" fmla="*/ 7 h 9"/>
                  <a:gd name="T4" fmla="*/ 8 w 10"/>
                  <a:gd name="T5" fmla="*/ 1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6"/>
                      <a:pt x="5" y="1"/>
                      <a:pt x="8" y="1"/>
                    </a:cubicBezTo>
                    <a:cubicBezTo>
                      <a:pt x="10" y="0"/>
                      <a:pt x="8" y="3"/>
                      <a:pt x="8" y="3"/>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79" name="Freeform 1947">
                <a:extLst>
                  <a:ext uri="{FF2B5EF4-FFF2-40B4-BE49-F238E27FC236}">
                    <a16:creationId xmlns:a16="http://schemas.microsoft.com/office/drawing/2014/main" id="{AB225517-2139-45DC-97AE-CE4F7B27BCC1}"/>
                  </a:ext>
                </a:extLst>
              </p:cNvPr>
              <p:cNvSpPr>
                <a:spLocks/>
              </p:cNvSpPr>
              <p:nvPr/>
            </p:nvSpPr>
            <p:spPr bwMode="auto">
              <a:xfrm>
                <a:off x="4555" y="124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0" name="Freeform 1948">
                <a:extLst>
                  <a:ext uri="{FF2B5EF4-FFF2-40B4-BE49-F238E27FC236}">
                    <a16:creationId xmlns:a16="http://schemas.microsoft.com/office/drawing/2014/main" id="{7944BC85-ED23-4135-93A4-2310DBD91E86}"/>
                  </a:ext>
                </a:extLst>
              </p:cNvPr>
              <p:cNvSpPr>
                <a:spLocks/>
              </p:cNvSpPr>
              <p:nvPr/>
            </p:nvSpPr>
            <p:spPr bwMode="auto">
              <a:xfrm>
                <a:off x="4603" y="123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1" name="Freeform 1949">
                <a:extLst>
                  <a:ext uri="{FF2B5EF4-FFF2-40B4-BE49-F238E27FC236}">
                    <a16:creationId xmlns:a16="http://schemas.microsoft.com/office/drawing/2014/main" id="{8EC93661-4281-42EA-9B54-FAC44CC6BEE6}"/>
                  </a:ext>
                </a:extLst>
              </p:cNvPr>
              <p:cNvSpPr>
                <a:spLocks/>
              </p:cNvSpPr>
              <p:nvPr/>
            </p:nvSpPr>
            <p:spPr bwMode="auto">
              <a:xfrm>
                <a:off x="4622" y="1196"/>
                <a:ext cx="44" cy="39"/>
              </a:xfrm>
              <a:custGeom>
                <a:avLst/>
                <a:gdLst>
                  <a:gd name="T0" fmla="*/ 6 w 9"/>
                  <a:gd name="T1" fmla="*/ 4 h 8"/>
                  <a:gd name="T2" fmla="*/ 0 w 9"/>
                  <a:gd name="T3" fmla="*/ 7 h 8"/>
                  <a:gd name="T4" fmla="*/ 7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4" y="0"/>
                      <a:pt x="7"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2" name="Freeform 1950">
                <a:extLst>
                  <a:ext uri="{FF2B5EF4-FFF2-40B4-BE49-F238E27FC236}">
                    <a16:creationId xmlns:a16="http://schemas.microsoft.com/office/drawing/2014/main" id="{576A8BD3-00FC-4177-A929-B934973F4239}"/>
                  </a:ext>
                </a:extLst>
              </p:cNvPr>
              <p:cNvSpPr>
                <a:spLocks/>
              </p:cNvSpPr>
              <p:nvPr/>
            </p:nvSpPr>
            <p:spPr bwMode="auto">
              <a:xfrm>
                <a:off x="4666" y="1182"/>
                <a:ext cx="48" cy="43"/>
              </a:xfrm>
              <a:custGeom>
                <a:avLst/>
                <a:gdLst>
                  <a:gd name="T0" fmla="*/ 7 w 10"/>
                  <a:gd name="T1" fmla="*/ 4 h 9"/>
                  <a:gd name="T2" fmla="*/ 0 w 10"/>
                  <a:gd name="T3" fmla="*/ 7 h 9"/>
                  <a:gd name="T4" fmla="*/ 8 w 10"/>
                  <a:gd name="T5" fmla="*/ 1 h 9"/>
                  <a:gd name="T6" fmla="*/ 8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5"/>
                      <a:pt x="5" y="1"/>
                      <a:pt x="8" y="1"/>
                    </a:cubicBezTo>
                    <a:cubicBezTo>
                      <a:pt x="10" y="0"/>
                      <a:pt x="9" y="3"/>
                      <a:pt x="8" y="4"/>
                    </a:cubicBezTo>
                    <a:cubicBezTo>
                      <a:pt x="8"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3" name="Freeform 1951">
                <a:extLst>
                  <a:ext uri="{FF2B5EF4-FFF2-40B4-BE49-F238E27FC236}">
                    <a16:creationId xmlns:a16="http://schemas.microsoft.com/office/drawing/2014/main" id="{6413BE92-6279-4CCA-960D-0493C5158824}"/>
                  </a:ext>
                </a:extLst>
              </p:cNvPr>
              <p:cNvSpPr>
                <a:spLocks/>
              </p:cNvSpPr>
              <p:nvPr/>
            </p:nvSpPr>
            <p:spPr bwMode="auto">
              <a:xfrm>
                <a:off x="4723" y="1138"/>
                <a:ext cx="49" cy="34"/>
              </a:xfrm>
              <a:custGeom>
                <a:avLst/>
                <a:gdLst>
                  <a:gd name="T0" fmla="*/ 7 w 10"/>
                  <a:gd name="T1" fmla="*/ 3 h 7"/>
                  <a:gd name="T2" fmla="*/ 0 w 10"/>
                  <a:gd name="T3" fmla="*/ 6 h 7"/>
                  <a:gd name="T4" fmla="*/ 8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6"/>
                      <a:pt x="0" y="7"/>
                      <a:pt x="0" y="6"/>
                    </a:cubicBezTo>
                    <a:cubicBezTo>
                      <a:pt x="0" y="4"/>
                      <a:pt x="5" y="0"/>
                      <a:pt x="8" y="0"/>
                    </a:cubicBezTo>
                    <a:cubicBezTo>
                      <a:pt x="10" y="0"/>
                      <a:pt x="8" y="2"/>
                      <a:pt x="7" y="2"/>
                    </a:cubicBezTo>
                    <a:cubicBezTo>
                      <a:pt x="7" y="3"/>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4" name="Freeform 1952">
                <a:extLst>
                  <a:ext uri="{FF2B5EF4-FFF2-40B4-BE49-F238E27FC236}">
                    <a16:creationId xmlns:a16="http://schemas.microsoft.com/office/drawing/2014/main" id="{34DEB3B6-F30E-418B-9757-5E4910E9D0F4}"/>
                  </a:ext>
                </a:extLst>
              </p:cNvPr>
              <p:cNvSpPr>
                <a:spLocks/>
              </p:cNvSpPr>
              <p:nvPr/>
            </p:nvSpPr>
            <p:spPr bwMode="auto">
              <a:xfrm>
                <a:off x="4661" y="1220"/>
                <a:ext cx="43" cy="44"/>
              </a:xfrm>
              <a:custGeom>
                <a:avLst/>
                <a:gdLst>
                  <a:gd name="T0" fmla="*/ 7 w 9"/>
                  <a:gd name="T1" fmla="*/ 4 h 9"/>
                  <a:gd name="T2" fmla="*/ 0 w 9"/>
                  <a:gd name="T3" fmla="*/ 7 h 9"/>
                  <a:gd name="T4" fmla="*/ 7 w 9"/>
                  <a:gd name="T5" fmla="*/ 0 h 9"/>
                  <a:gd name="T6" fmla="*/ 7 w 9"/>
                  <a:gd name="T7" fmla="*/ 4 h 9"/>
                </a:gdLst>
                <a:ahLst/>
                <a:cxnLst>
                  <a:cxn ang="0">
                    <a:pos x="T0" y="T1"/>
                  </a:cxn>
                  <a:cxn ang="0">
                    <a:pos x="T2" y="T3"/>
                  </a:cxn>
                  <a:cxn ang="0">
                    <a:pos x="T4" y="T5"/>
                  </a:cxn>
                  <a:cxn ang="0">
                    <a:pos x="T6" y="T7"/>
                  </a:cxn>
                </a:cxnLst>
                <a:rect l="0" t="0" r="r" b="b"/>
                <a:pathLst>
                  <a:path w="9" h="9">
                    <a:moveTo>
                      <a:pt x="7" y="4"/>
                    </a:moveTo>
                    <a:cubicBezTo>
                      <a:pt x="4" y="7"/>
                      <a:pt x="0" y="9"/>
                      <a:pt x="0" y="7"/>
                    </a:cubicBezTo>
                    <a:cubicBezTo>
                      <a:pt x="0" y="5"/>
                      <a:pt x="4" y="1"/>
                      <a:pt x="7" y="0"/>
                    </a:cubicBezTo>
                    <a:cubicBezTo>
                      <a:pt x="9"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5" name="Freeform 1953">
                <a:extLst>
                  <a:ext uri="{FF2B5EF4-FFF2-40B4-BE49-F238E27FC236}">
                    <a16:creationId xmlns:a16="http://schemas.microsoft.com/office/drawing/2014/main" id="{6C853E4E-E156-4B4E-A5C2-B282BC7A7DDA}"/>
                  </a:ext>
                </a:extLst>
              </p:cNvPr>
              <p:cNvSpPr>
                <a:spLocks/>
              </p:cNvSpPr>
              <p:nvPr/>
            </p:nvSpPr>
            <p:spPr bwMode="auto">
              <a:xfrm>
                <a:off x="4685" y="1235"/>
                <a:ext cx="48" cy="43"/>
              </a:xfrm>
              <a:custGeom>
                <a:avLst/>
                <a:gdLst>
                  <a:gd name="T0" fmla="*/ 8 w 10"/>
                  <a:gd name="T1" fmla="*/ 4 h 9"/>
                  <a:gd name="T2" fmla="*/ 1 w 10"/>
                  <a:gd name="T3" fmla="*/ 6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1" y="6"/>
                    </a:cubicBezTo>
                    <a:cubicBezTo>
                      <a:pt x="0" y="4"/>
                      <a:pt x="5"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6" name="Freeform 1954">
                <a:extLst>
                  <a:ext uri="{FF2B5EF4-FFF2-40B4-BE49-F238E27FC236}">
                    <a16:creationId xmlns:a16="http://schemas.microsoft.com/office/drawing/2014/main" id="{8F9D55B1-7042-47C4-9044-CA1891CDC9D7}"/>
                  </a:ext>
                </a:extLst>
              </p:cNvPr>
              <p:cNvSpPr>
                <a:spLocks/>
              </p:cNvSpPr>
              <p:nvPr/>
            </p:nvSpPr>
            <p:spPr bwMode="auto">
              <a:xfrm>
                <a:off x="4613" y="1321"/>
                <a:ext cx="48" cy="44"/>
              </a:xfrm>
              <a:custGeom>
                <a:avLst/>
                <a:gdLst>
                  <a:gd name="T0" fmla="*/ 8 w 10"/>
                  <a:gd name="T1" fmla="*/ 4 h 9"/>
                  <a:gd name="T2" fmla="*/ 0 w 10"/>
                  <a:gd name="T3" fmla="*/ 7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0" y="7"/>
                    </a:cubicBezTo>
                    <a:cubicBezTo>
                      <a:pt x="0" y="5"/>
                      <a:pt x="4"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7" name="Freeform 1955">
                <a:extLst>
                  <a:ext uri="{FF2B5EF4-FFF2-40B4-BE49-F238E27FC236}">
                    <a16:creationId xmlns:a16="http://schemas.microsoft.com/office/drawing/2014/main" id="{FCC424B0-1FC8-4A33-A062-F3B5BDB7F4AE}"/>
                  </a:ext>
                </a:extLst>
              </p:cNvPr>
              <p:cNvSpPr>
                <a:spLocks/>
              </p:cNvSpPr>
              <p:nvPr/>
            </p:nvSpPr>
            <p:spPr bwMode="auto">
              <a:xfrm>
                <a:off x="4588" y="1379"/>
                <a:ext cx="53" cy="49"/>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6" y="8"/>
                      <a:pt x="2" y="10"/>
                      <a:pt x="1" y="7"/>
                    </a:cubicBezTo>
                    <a:cubicBezTo>
                      <a:pt x="0" y="5"/>
                      <a:pt x="4" y="0"/>
                      <a:pt x="8" y="0"/>
                    </a:cubicBezTo>
                    <a:cubicBezTo>
                      <a:pt x="11"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8" name="Freeform 1956">
                <a:extLst>
                  <a:ext uri="{FF2B5EF4-FFF2-40B4-BE49-F238E27FC236}">
                    <a16:creationId xmlns:a16="http://schemas.microsoft.com/office/drawing/2014/main" id="{B59B29B7-7687-49D7-AB85-FB3CE6F12139}"/>
                  </a:ext>
                </a:extLst>
              </p:cNvPr>
              <p:cNvSpPr>
                <a:spLocks/>
              </p:cNvSpPr>
              <p:nvPr/>
            </p:nvSpPr>
            <p:spPr bwMode="auto">
              <a:xfrm>
                <a:off x="4613" y="1408"/>
                <a:ext cx="48" cy="48"/>
              </a:xfrm>
              <a:custGeom>
                <a:avLst/>
                <a:gdLst>
                  <a:gd name="T0" fmla="*/ 9 w 10"/>
                  <a:gd name="T1" fmla="*/ 5 h 10"/>
                  <a:gd name="T2" fmla="*/ 1 w 10"/>
                  <a:gd name="T3" fmla="*/ 7 h 10"/>
                  <a:gd name="T4" fmla="*/ 8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7" y="9"/>
                      <a:pt x="1" y="10"/>
                      <a:pt x="1" y="7"/>
                    </a:cubicBezTo>
                    <a:cubicBezTo>
                      <a:pt x="0" y="5"/>
                      <a:pt x="4" y="0"/>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89" name="Freeform 1957">
                <a:extLst>
                  <a:ext uri="{FF2B5EF4-FFF2-40B4-BE49-F238E27FC236}">
                    <a16:creationId xmlns:a16="http://schemas.microsoft.com/office/drawing/2014/main" id="{32DCB21E-5EAC-411E-9A1C-B73A2869DB62}"/>
                  </a:ext>
                </a:extLst>
              </p:cNvPr>
              <p:cNvSpPr>
                <a:spLocks/>
              </p:cNvSpPr>
              <p:nvPr/>
            </p:nvSpPr>
            <p:spPr bwMode="auto">
              <a:xfrm>
                <a:off x="4661" y="1408"/>
                <a:ext cx="53" cy="53"/>
              </a:xfrm>
              <a:custGeom>
                <a:avLst/>
                <a:gdLst>
                  <a:gd name="T0" fmla="*/ 9 w 11"/>
                  <a:gd name="T1" fmla="*/ 5 h 11"/>
                  <a:gd name="T2" fmla="*/ 1 w 11"/>
                  <a:gd name="T3" fmla="*/ 8 h 11"/>
                  <a:gd name="T4" fmla="*/ 8 w 11"/>
                  <a:gd name="T5" fmla="*/ 1 h 11"/>
                  <a:gd name="T6" fmla="*/ 9 w 11"/>
                  <a:gd name="T7" fmla="*/ 5 h 11"/>
                </a:gdLst>
                <a:ahLst/>
                <a:cxnLst>
                  <a:cxn ang="0">
                    <a:pos x="T0" y="T1"/>
                  </a:cxn>
                  <a:cxn ang="0">
                    <a:pos x="T2" y="T3"/>
                  </a:cxn>
                  <a:cxn ang="0">
                    <a:pos x="T4" y="T5"/>
                  </a:cxn>
                  <a:cxn ang="0">
                    <a:pos x="T6" y="T7"/>
                  </a:cxn>
                </a:cxnLst>
                <a:rect l="0" t="0" r="r" b="b"/>
                <a:pathLst>
                  <a:path w="11" h="11">
                    <a:moveTo>
                      <a:pt x="9" y="5"/>
                    </a:moveTo>
                    <a:cubicBezTo>
                      <a:pt x="7" y="9"/>
                      <a:pt x="2" y="11"/>
                      <a:pt x="1" y="8"/>
                    </a:cubicBezTo>
                    <a:cubicBezTo>
                      <a:pt x="0" y="6"/>
                      <a:pt x="4" y="1"/>
                      <a:pt x="8" y="1"/>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0" name="Freeform 1958">
                <a:extLst>
                  <a:ext uri="{FF2B5EF4-FFF2-40B4-BE49-F238E27FC236}">
                    <a16:creationId xmlns:a16="http://schemas.microsoft.com/office/drawing/2014/main" id="{171DBC95-2486-49F4-A5E8-BCC3070E49F7}"/>
                  </a:ext>
                </a:extLst>
              </p:cNvPr>
              <p:cNvSpPr>
                <a:spLocks/>
              </p:cNvSpPr>
              <p:nvPr/>
            </p:nvSpPr>
            <p:spPr bwMode="auto">
              <a:xfrm>
                <a:off x="4728" y="1360"/>
                <a:ext cx="53" cy="48"/>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7" y="8"/>
                      <a:pt x="2" y="10"/>
                      <a:pt x="1" y="7"/>
                    </a:cubicBezTo>
                    <a:cubicBezTo>
                      <a:pt x="0" y="4"/>
                      <a:pt x="4" y="0"/>
                      <a:pt x="8" y="0"/>
                    </a:cubicBezTo>
                    <a:cubicBezTo>
                      <a:pt x="11"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1" name="Freeform 1959">
                <a:extLst>
                  <a:ext uri="{FF2B5EF4-FFF2-40B4-BE49-F238E27FC236}">
                    <a16:creationId xmlns:a16="http://schemas.microsoft.com/office/drawing/2014/main" id="{B8F02D60-9B7E-4DBE-90BC-772587AE2D54}"/>
                  </a:ext>
                </a:extLst>
              </p:cNvPr>
              <p:cNvSpPr>
                <a:spLocks/>
              </p:cNvSpPr>
              <p:nvPr/>
            </p:nvSpPr>
            <p:spPr bwMode="auto">
              <a:xfrm>
                <a:off x="4680" y="1350"/>
                <a:ext cx="53" cy="49"/>
              </a:xfrm>
              <a:custGeom>
                <a:avLst/>
                <a:gdLst>
                  <a:gd name="T0" fmla="*/ 9 w 11"/>
                  <a:gd name="T1" fmla="*/ 5 h 10"/>
                  <a:gd name="T2" fmla="*/ 1 w 11"/>
                  <a:gd name="T3" fmla="*/ 8 h 10"/>
                  <a:gd name="T4" fmla="*/ 8 w 11"/>
                  <a:gd name="T5" fmla="*/ 0 h 10"/>
                  <a:gd name="T6" fmla="*/ 9 w 11"/>
                  <a:gd name="T7" fmla="*/ 5 h 10"/>
                </a:gdLst>
                <a:ahLst/>
                <a:cxnLst>
                  <a:cxn ang="0">
                    <a:pos x="T0" y="T1"/>
                  </a:cxn>
                  <a:cxn ang="0">
                    <a:pos x="T2" y="T3"/>
                  </a:cxn>
                  <a:cxn ang="0">
                    <a:pos x="T4" y="T5"/>
                  </a:cxn>
                  <a:cxn ang="0">
                    <a:pos x="T6" y="T7"/>
                  </a:cxn>
                </a:cxnLst>
                <a:rect l="0" t="0" r="r" b="b"/>
                <a:pathLst>
                  <a:path w="11" h="10">
                    <a:moveTo>
                      <a:pt x="9" y="5"/>
                    </a:moveTo>
                    <a:cubicBezTo>
                      <a:pt x="7" y="8"/>
                      <a:pt x="2" y="10"/>
                      <a:pt x="1" y="8"/>
                    </a:cubicBezTo>
                    <a:cubicBezTo>
                      <a:pt x="0" y="5"/>
                      <a:pt x="4" y="1"/>
                      <a:pt x="8" y="0"/>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2" name="Freeform 1960">
                <a:extLst>
                  <a:ext uri="{FF2B5EF4-FFF2-40B4-BE49-F238E27FC236}">
                    <a16:creationId xmlns:a16="http://schemas.microsoft.com/office/drawing/2014/main" id="{E8B73F27-E838-4302-A639-6B5837479B11}"/>
                  </a:ext>
                </a:extLst>
              </p:cNvPr>
              <p:cNvSpPr>
                <a:spLocks/>
              </p:cNvSpPr>
              <p:nvPr/>
            </p:nvSpPr>
            <p:spPr bwMode="auto">
              <a:xfrm>
                <a:off x="4661" y="1321"/>
                <a:ext cx="48" cy="49"/>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1" y="10"/>
                      <a:pt x="0" y="7"/>
                    </a:cubicBezTo>
                    <a:cubicBezTo>
                      <a:pt x="0" y="5"/>
                      <a:pt x="4" y="0"/>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3" name="Freeform 1961">
                <a:extLst>
                  <a:ext uri="{FF2B5EF4-FFF2-40B4-BE49-F238E27FC236}">
                    <a16:creationId xmlns:a16="http://schemas.microsoft.com/office/drawing/2014/main" id="{9A6B6865-B5C7-4278-995D-BF6CFDA49398}"/>
                  </a:ext>
                </a:extLst>
              </p:cNvPr>
              <p:cNvSpPr>
                <a:spLocks/>
              </p:cNvSpPr>
              <p:nvPr/>
            </p:nvSpPr>
            <p:spPr bwMode="auto">
              <a:xfrm>
                <a:off x="4728" y="1288"/>
                <a:ext cx="48" cy="48"/>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0" y="10"/>
                      <a:pt x="0" y="7"/>
                    </a:cubicBezTo>
                    <a:cubicBezTo>
                      <a:pt x="0" y="5"/>
                      <a:pt x="3"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4" name="Freeform 1962">
                <a:extLst>
                  <a:ext uri="{FF2B5EF4-FFF2-40B4-BE49-F238E27FC236}">
                    <a16:creationId xmlns:a16="http://schemas.microsoft.com/office/drawing/2014/main" id="{6FE4A795-ED79-4FE5-93DB-CEF35B0556C7}"/>
                  </a:ext>
                </a:extLst>
              </p:cNvPr>
              <p:cNvSpPr>
                <a:spLocks/>
              </p:cNvSpPr>
              <p:nvPr/>
            </p:nvSpPr>
            <p:spPr bwMode="auto">
              <a:xfrm>
                <a:off x="4767" y="1297"/>
                <a:ext cx="48" cy="49"/>
              </a:xfrm>
              <a:custGeom>
                <a:avLst/>
                <a:gdLst>
                  <a:gd name="T0" fmla="*/ 9 w 10"/>
                  <a:gd name="T1" fmla="*/ 4 h 10"/>
                  <a:gd name="T2" fmla="*/ 1 w 10"/>
                  <a:gd name="T3" fmla="*/ 7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1" y="10"/>
                      <a:pt x="1" y="7"/>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5" name="Freeform 1963">
                <a:extLst>
                  <a:ext uri="{FF2B5EF4-FFF2-40B4-BE49-F238E27FC236}">
                    <a16:creationId xmlns:a16="http://schemas.microsoft.com/office/drawing/2014/main" id="{F74A6CCA-90CF-4986-8075-5EC96586D5EF}"/>
                  </a:ext>
                </a:extLst>
              </p:cNvPr>
              <p:cNvSpPr>
                <a:spLocks/>
              </p:cNvSpPr>
              <p:nvPr/>
            </p:nvSpPr>
            <p:spPr bwMode="auto">
              <a:xfrm>
                <a:off x="4829" y="1273"/>
                <a:ext cx="49" cy="44"/>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6" y="8"/>
                      <a:pt x="1" y="9"/>
                      <a:pt x="1" y="7"/>
                    </a:cubicBezTo>
                    <a:cubicBezTo>
                      <a:pt x="0" y="5"/>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6" name="Freeform 1964">
                <a:extLst>
                  <a:ext uri="{FF2B5EF4-FFF2-40B4-BE49-F238E27FC236}">
                    <a16:creationId xmlns:a16="http://schemas.microsoft.com/office/drawing/2014/main" id="{E2295B4F-A708-4537-84DC-25A9259FD293}"/>
                  </a:ext>
                </a:extLst>
              </p:cNvPr>
              <p:cNvSpPr>
                <a:spLocks/>
              </p:cNvSpPr>
              <p:nvPr/>
            </p:nvSpPr>
            <p:spPr bwMode="auto">
              <a:xfrm>
                <a:off x="4815" y="1230"/>
                <a:ext cx="43" cy="43"/>
              </a:xfrm>
              <a:custGeom>
                <a:avLst/>
                <a:gdLst>
                  <a:gd name="T0" fmla="*/ 8 w 9"/>
                  <a:gd name="T1" fmla="*/ 4 h 9"/>
                  <a:gd name="T2" fmla="*/ 0 w 9"/>
                  <a:gd name="T3" fmla="*/ 6 h 9"/>
                  <a:gd name="T4" fmla="*/ 7 w 9"/>
                  <a:gd name="T5" fmla="*/ 0 h 9"/>
                  <a:gd name="T6" fmla="*/ 8 w 9"/>
                  <a:gd name="T7" fmla="*/ 4 h 9"/>
                </a:gdLst>
                <a:ahLst/>
                <a:cxnLst>
                  <a:cxn ang="0">
                    <a:pos x="T0" y="T1"/>
                  </a:cxn>
                  <a:cxn ang="0">
                    <a:pos x="T2" y="T3"/>
                  </a:cxn>
                  <a:cxn ang="0">
                    <a:pos x="T4" y="T5"/>
                  </a:cxn>
                  <a:cxn ang="0">
                    <a:pos x="T6" y="T7"/>
                  </a:cxn>
                </a:cxnLst>
                <a:rect l="0" t="0" r="r" b="b"/>
                <a:pathLst>
                  <a:path w="9" h="9">
                    <a:moveTo>
                      <a:pt x="8" y="4"/>
                    </a:moveTo>
                    <a:cubicBezTo>
                      <a:pt x="5" y="7"/>
                      <a:pt x="1" y="9"/>
                      <a:pt x="0"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7" name="Freeform 1965">
                <a:extLst>
                  <a:ext uri="{FF2B5EF4-FFF2-40B4-BE49-F238E27FC236}">
                    <a16:creationId xmlns:a16="http://schemas.microsoft.com/office/drawing/2014/main" id="{08988C97-985B-4BFD-8A7F-B79EDEEBB784}"/>
                  </a:ext>
                </a:extLst>
              </p:cNvPr>
              <p:cNvSpPr>
                <a:spLocks/>
              </p:cNvSpPr>
              <p:nvPr/>
            </p:nvSpPr>
            <p:spPr bwMode="auto">
              <a:xfrm>
                <a:off x="4825" y="1182"/>
                <a:ext cx="48" cy="43"/>
              </a:xfrm>
              <a:custGeom>
                <a:avLst/>
                <a:gdLst>
                  <a:gd name="T0" fmla="*/ 8 w 10"/>
                  <a:gd name="T1" fmla="*/ 4 h 9"/>
                  <a:gd name="T2" fmla="*/ 0 w 10"/>
                  <a:gd name="T3" fmla="*/ 6 h 9"/>
                  <a:gd name="T4" fmla="*/ 7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0" y="9"/>
                      <a:pt x="0"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8" name="Freeform 1966">
                <a:extLst>
                  <a:ext uri="{FF2B5EF4-FFF2-40B4-BE49-F238E27FC236}">
                    <a16:creationId xmlns:a16="http://schemas.microsoft.com/office/drawing/2014/main" id="{D3B801F6-4B7E-45C9-9450-80DFE5D24FB0}"/>
                  </a:ext>
                </a:extLst>
              </p:cNvPr>
              <p:cNvSpPr>
                <a:spLocks/>
              </p:cNvSpPr>
              <p:nvPr/>
            </p:nvSpPr>
            <p:spPr bwMode="auto">
              <a:xfrm>
                <a:off x="4800" y="1138"/>
                <a:ext cx="49" cy="39"/>
              </a:xfrm>
              <a:custGeom>
                <a:avLst/>
                <a:gdLst>
                  <a:gd name="T0" fmla="*/ 7 w 10"/>
                  <a:gd name="T1" fmla="*/ 4 h 8"/>
                  <a:gd name="T2" fmla="*/ 0 w 10"/>
                  <a:gd name="T3" fmla="*/ 6 h 8"/>
                  <a:gd name="T4" fmla="*/ 8 w 10"/>
                  <a:gd name="T5" fmla="*/ 0 h 8"/>
                  <a:gd name="T6" fmla="*/ 7 w 10"/>
                  <a:gd name="T7" fmla="*/ 4 h 8"/>
                </a:gdLst>
                <a:ahLst/>
                <a:cxnLst>
                  <a:cxn ang="0">
                    <a:pos x="T0" y="T1"/>
                  </a:cxn>
                  <a:cxn ang="0">
                    <a:pos x="T2" y="T3"/>
                  </a:cxn>
                  <a:cxn ang="0">
                    <a:pos x="T4" y="T5"/>
                  </a:cxn>
                  <a:cxn ang="0">
                    <a:pos x="T6" y="T7"/>
                  </a:cxn>
                </a:cxnLst>
                <a:rect l="0" t="0" r="r" b="b"/>
                <a:pathLst>
                  <a:path w="10" h="8">
                    <a:moveTo>
                      <a:pt x="7" y="4"/>
                    </a:moveTo>
                    <a:cubicBezTo>
                      <a:pt x="5" y="6"/>
                      <a:pt x="0" y="8"/>
                      <a:pt x="0" y="6"/>
                    </a:cubicBezTo>
                    <a:cubicBezTo>
                      <a:pt x="0" y="4"/>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999" name="Freeform 1967">
                <a:extLst>
                  <a:ext uri="{FF2B5EF4-FFF2-40B4-BE49-F238E27FC236}">
                    <a16:creationId xmlns:a16="http://schemas.microsoft.com/office/drawing/2014/main" id="{6E7B7655-59AB-4546-9955-BEF056E07B39}"/>
                  </a:ext>
                </a:extLst>
              </p:cNvPr>
              <p:cNvSpPr>
                <a:spLocks/>
              </p:cNvSpPr>
              <p:nvPr/>
            </p:nvSpPr>
            <p:spPr bwMode="auto">
              <a:xfrm>
                <a:off x="4887" y="1114"/>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5" y="6"/>
                      <a:pt x="1" y="8"/>
                      <a:pt x="1" y="6"/>
                    </a:cubicBezTo>
                    <a:cubicBezTo>
                      <a:pt x="0" y="4"/>
                      <a:pt x="4"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0" name="Freeform 1968">
                <a:extLst>
                  <a:ext uri="{FF2B5EF4-FFF2-40B4-BE49-F238E27FC236}">
                    <a16:creationId xmlns:a16="http://schemas.microsoft.com/office/drawing/2014/main" id="{93D2FF07-A535-48AA-8D0C-527150D8AF0C}"/>
                  </a:ext>
                </a:extLst>
              </p:cNvPr>
              <p:cNvSpPr>
                <a:spLocks/>
              </p:cNvSpPr>
              <p:nvPr/>
            </p:nvSpPr>
            <p:spPr bwMode="auto">
              <a:xfrm>
                <a:off x="4887" y="1056"/>
                <a:ext cx="48" cy="34"/>
              </a:xfrm>
              <a:custGeom>
                <a:avLst/>
                <a:gdLst>
                  <a:gd name="T0" fmla="*/ 7 w 10"/>
                  <a:gd name="T1" fmla="*/ 3 h 7"/>
                  <a:gd name="T2" fmla="*/ 0 w 10"/>
                  <a:gd name="T3" fmla="*/ 5 h 7"/>
                  <a:gd name="T4" fmla="*/ 7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5"/>
                      <a:pt x="0" y="7"/>
                      <a:pt x="0" y="5"/>
                    </a:cubicBezTo>
                    <a:cubicBezTo>
                      <a:pt x="0" y="4"/>
                      <a:pt x="4" y="0"/>
                      <a:pt x="7" y="0"/>
                    </a:cubicBezTo>
                    <a:cubicBezTo>
                      <a:pt x="10" y="0"/>
                      <a:pt x="7" y="2"/>
                      <a:pt x="7" y="2"/>
                    </a:cubicBezTo>
                    <a:cubicBezTo>
                      <a:pt x="7" y="2"/>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1" name="Freeform 1969">
                <a:extLst>
                  <a:ext uri="{FF2B5EF4-FFF2-40B4-BE49-F238E27FC236}">
                    <a16:creationId xmlns:a16="http://schemas.microsoft.com/office/drawing/2014/main" id="{25303D96-1437-4750-9E03-A63A8DCA8A2E}"/>
                  </a:ext>
                </a:extLst>
              </p:cNvPr>
              <p:cNvSpPr>
                <a:spLocks/>
              </p:cNvSpPr>
              <p:nvPr/>
            </p:nvSpPr>
            <p:spPr bwMode="auto">
              <a:xfrm>
                <a:off x="4863" y="1047"/>
                <a:ext cx="43" cy="33"/>
              </a:xfrm>
              <a:custGeom>
                <a:avLst/>
                <a:gdLst>
                  <a:gd name="T0" fmla="*/ 6 w 9"/>
                  <a:gd name="T1" fmla="*/ 3 h 7"/>
                  <a:gd name="T2" fmla="*/ 0 w 9"/>
                  <a:gd name="T3" fmla="*/ 6 h 7"/>
                  <a:gd name="T4" fmla="*/ 7 w 9"/>
                  <a:gd name="T5" fmla="*/ 0 h 7"/>
                  <a:gd name="T6" fmla="*/ 7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1"/>
                      <a:pt x="7" y="0"/>
                    </a:cubicBezTo>
                    <a:cubicBezTo>
                      <a:pt x="9" y="0"/>
                      <a:pt x="8" y="2"/>
                      <a:pt x="7"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2" name="Freeform 1970">
                <a:extLst>
                  <a:ext uri="{FF2B5EF4-FFF2-40B4-BE49-F238E27FC236}">
                    <a16:creationId xmlns:a16="http://schemas.microsoft.com/office/drawing/2014/main" id="{AA04D2F8-FD15-40F9-8599-C343DB9C3781}"/>
                  </a:ext>
                </a:extLst>
              </p:cNvPr>
              <p:cNvSpPr>
                <a:spLocks/>
              </p:cNvSpPr>
              <p:nvPr/>
            </p:nvSpPr>
            <p:spPr bwMode="auto">
              <a:xfrm>
                <a:off x="4796" y="1066"/>
                <a:ext cx="43" cy="34"/>
              </a:xfrm>
              <a:custGeom>
                <a:avLst/>
                <a:gdLst>
                  <a:gd name="T0" fmla="*/ 6 w 9"/>
                  <a:gd name="T1" fmla="*/ 3 h 7"/>
                  <a:gd name="T2" fmla="*/ 0 w 9"/>
                  <a:gd name="T3" fmla="*/ 5 h 7"/>
                  <a:gd name="T4" fmla="*/ 8 w 9"/>
                  <a:gd name="T5" fmla="*/ 0 h 7"/>
                  <a:gd name="T6" fmla="*/ 8 w 9"/>
                  <a:gd name="T7" fmla="*/ 1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5"/>
                      <a:pt x="0" y="7"/>
                      <a:pt x="0" y="5"/>
                    </a:cubicBezTo>
                    <a:cubicBezTo>
                      <a:pt x="0" y="4"/>
                      <a:pt x="5" y="0"/>
                      <a:pt x="8" y="0"/>
                    </a:cubicBezTo>
                    <a:cubicBezTo>
                      <a:pt x="9" y="0"/>
                      <a:pt x="9" y="1"/>
                      <a:pt x="8" y="1"/>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3" name="Freeform 1971">
                <a:extLst>
                  <a:ext uri="{FF2B5EF4-FFF2-40B4-BE49-F238E27FC236}">
                    <a16:creationId xmlns:a16="http://schemas.microsoft.com/office/drawing/2014/main" id="{1DA7313D-637D-4D6F-A14B-8A04B09B668B}"/>
                  </a:ext>
                </a:extLst>
              </p:cNvPr>
              <p:cNvSpPr>
                <a:spLocks/>
              </p:cNvSpPr>
              <p:nvPr/>
            </p:nvSpPr>
            <p:spPr bwMode="auto">
              <a:xfrm>
                <a:off x="4747" y="1080"/>
                <a:ext cx="44" cy="34"/>
              </a:xfrm>
              <a:custGeom>
                <a:avLst/>
                <a:gdLst>
                  <a:gd name="T0" fmla="*/ 6 w 9"/>
                  <a:gd name="T1" fmla="*/ 3 h 7"/>
                  <a:gd name="T2" fmla="*/ 0 w 9"/>
                  <a:gd name="T3" fmla="*/ 6 h 7"/>
                  <a:gd name="T4" fmla="*/ 8 w 9"/>
                  <a:gd name="T5" fmla="*/ 0 h 7"/>
                  <a:gd name="T6" fmla="*/ 8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0"/>
                      <a:pt x="8" y="0"/>
                    </a:cubicBezTo>
                    <a:cubicBezTo>
                      <a:pt x="9" y="0"/>
                      <a:pt x="8" y="1"/>
                      <a:pt x="8"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4" name="Freeform 1972">
                <a:extLst>
                  <a:ext uri="{FF2B5EF4-FFF2-40B4-BE49-F238E27FC236}">
                    <a16:creationId xmlns:a16="http://schemas.microsoft.com/office/drawing/2014/main" id="{145AA8D1-2EFD-42D4-B80E-69FBBE9675E6}"/>
                  </a:ext>
                </a:extLst>
              </p:cNvPr>
              <p:cNvSpPr>
                <a:spLocks/>
              </p:cNvSpPr>
              <p:nvPr/>
            </p:nvSpPr>
            <p:spPr bwMode="auto">
              <a:xfrm>
                <a:off x="4728" y="1071"/>
                <a:ext cx="48" cy="34"/>
              </a:xfrm>
              <a:custGeom>
                <a:avLst/>
                <a:gdLst>
                  <a:gd name="T0" fmla="*/ 6 w 10"/>
                  <a:gd name="T1" fmla="*/ 3 h 7"/>
                  <a:gd name="T2" fmla="*/ 0 w 10"/>
                  <a:gd name="T3" fmla="*/ 6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0" y="7"/>
                      <a:pt x="0" y="6"/>
                    </a:cubicBezTo>
                    <a:cubicBezTo>
                      <a:pt x="0" y="5"/>
                      <a:pt x="6" y="1"/>
                      <a:pt x="9" y="0"/>
                    </a:cubicBezTo>
                    <a:cubicBezTo>
                      <a:pt x="9" y="0"/>
                      <a:pt x="10" y="0"/>
                      <a:pt x="9" y="1"/>
                    </a:cubicBezTo>
                    <a:cubicBezTo>
                      <a:pt x="8" y="2"/>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5" name="Freeform 1973">
                <a:extLst>
                  <a:ext uri="{FF2B5EF4-FFF2-40B4-BE49-F238E27FC236}">
                    <a16:creationId xmlns:a16="http://schemas.microsoft.com/office/drawing/2014/main" id="{5DA35764-8D24-4379-8EDA-1626AF82B6F2}"/>
                  </a:ext>
                </a:extLst>
              </p:cNvPr>
              <p:cNvSpPr>
                <a:spLocks/>
              </p:cNvSpPr>
              <p:nvPr/>
            </p:nvSpPr>
            <p:spPr bwMode="auto">
              <a:xfrm>
                <a:off x="4762" y="1032"/>
                <a:ext cx="48" cy="29"/>
              </a:xfrm>
              <a:custGeom>
                <a:avLst/>
                <a:gdLst>
                  <a:gd name="T0" fmla="*/ 6 w 10"/>
                  <a:gd name="T1" fmla="*/ 3 h 6"/>
                  <a:gd name="T2" fmla="*/ 0 w 10"/>
                  <a:gd name="T3" fmla="*/ 6 h 6"/>
                  <a:gd name="T4" fmla="*/ 9 w 10"/>
                  <a:gd name="T5" fmla="*/ 0 h 6"/>
                  <a:gd name="T6" fmla="*/ 9 w 10"/>
                  <a:gd name="T7" fmla="*/ 1 h 6"/>
                  <a:gd name="T8" fmla="*/ 6 w 10"/>
                  <a:gd name="T9" fmla="*/ 3 h 6"/>
                </a:gdLst>
                <a:ahLst/>
                <a:cxnLst>
                  <a:cxn ang="0">
                    <a:pos x="T0" y="T1"/>
                  </a:cxn>
                  <a:cxn ang="0">
                    <a:pos x="T2" y="T3"/>
                  </a:cxn>
                  <a:cxn ang="0">
                    <a:pos x="T4" y="T5"/>
                  </a:cxn>
                  <a:cxn ang="0">
                    <a:pos x="T6" y="T7"/>
                  </a:cxn>
                  <a:cxn ang="0">
                    <a:pos x="T8" y="T9"/>
                  </a:cxn>
                </a:cxnLst>
                <a:rect l="0" t="0" r="r" b="b"/>
                <a:pathLst>
                  <a:path w="10" h="6">
                    <a:moveTo>
                      <a:pt x="6" y="3"/>
                    </a:moveTo>
                    <a:cubicBezTo>
                      <a:pt x="3" y="5"/>
                      <a:pt x="0" y="6"/>
                      <a:pt x="0" y="6"/>
                    </a:cubicBezTo>
                    <a:cubicBezTo>
                      <a:pt x="0" y="5"/>
                      <a:pt x="7" y="1"/>
                      <a:pt x="9" y="0"/>
                    </a:cubicBezTo>
                    <a:cubicBezTo>
                      <a:pt x="9" y="0"/>
                      <a:pt x="10" y="0"/>
                      <a:pt x="9" y="1"/>
                    </a:cubicBezTo>
                    <a:cubicBezTo>
                      <a:pt x="9" y="1"/>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6" name="Freeform 1974">
                <a:extLst>
                  <a:ext uri="{FF2B5EF4-FFF2-40B4-BE49-F238E27FC236}">
                    <a16:creationId xmlns:a16="http://schemas.microsoft.com/office/drawing/2014/main" id="{E0E2688D-C392-43EF-8DCF-7F83FCFA7391}"/>
                  </a:ext>
                </a:extLst>
              </p:cNvPr>
              <p:cNvSpPr>
                <a:spLocks/>
              </p:cNvSpPr>
              <p:nvPr/>
            </p:nvSpPr>
            <p:spPr bwMode="auto">
              <a:xfrm>
                <a:off x="4709" y="1056"/>
                <a:ext cx="43" cy="29"/>
              </a:xfrm>
              <a:custGeom>
                <a:avLst/>
                <a:gdLst>
                  <a:gd name="T0" fmla="*/ 6 w 9"/>
                  <a:gd name="T1" fmla="*/ 3 h 6"/>
                  <a:gd name="T2" fmla="*/ 0 w 9"/>
                  <a:gd name="T3" fmla="*/ 6 h 6"/>
                  <a:gd name="T4" fmla="*/ 9 w 9"/>
                  <a:gd name="T5" fmla="*/ 0 h 6"/>
                  <a:gd name="T6" fmla="*/ 9 w 9"/>
                  <a:gd name="T7" fmla="*/ 0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6"/>
                    </a:cubicBezTo>
                    <a:cubicBezTo>
                      <a:pt x="0" y="5"/>
                      <a:pt x="6" y="0"/>
                      <a:pt x="9" y="0"/>
                    </a:cubicBezTo>
                    <a:cubicBezTo>
                      <a:pt x="9" y="0"/>
                      <a:pt x="9" y="0"/>
                      <a:pt x="9" y="0"/>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7" name="Freeform 1975">
                <a:extLst>
                  <a:ext uri="{FF2B5EF4-FFF2-40B4-BE49-F238E27FC236}">
                    <a16:creationId xmlns:a16="http://schemas.microsoft.com/office/drawing/2014/main" id="{F403488A-CE68-4268-B2E2-F18477F2F96B}"/>
                  </a:ext>
                </a:extLst>
              </p:cNvPr>
              <p:cNvSpPr>
                <a:spLocks/>
              </p:cNvSpPr>
              <p:nvPr/>
            </p:nvSpPr>
            <p:spPr bwMode="auto">
              <a:xfrm>
                <a:off x="4834" y="1013"/>
                <a:ext cx="44" cy="29"/>
              </a:xfrm>
              <a:custGeom>
                <a:avLst/>
                <a:gdLst>
                  <a:gd name="T0" fmla="*/ 6 w 9"/>
                  <a:gd name="T1" fmla="*/ 3 h 6"/>
                  <a:gd name="T2" fmla="*/ 0 w 9"/>
                  <a:gd name="T3" fmla="*/ 5 h 6"/>
                  <a:gd name="T4" fmla="*/ 8 w 9"/>
                  <a:gd name="T5" fmla="*/ 0 h 6"/>
                  <a:gd name="T6" fmla="*/ 9 w 9"/>
                  <a:gd name="T7" fmla="*/ 1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5"/>
                    </a:cubicBezTo>
                    <a:cubicBezTo>
                      <a:pt x="0" y="4"/>
                      <a:pt x="6" y="0"/>
                      <a:pt x="8" y="0"/>
                    </a:cubicBezTo>
                    <a:cubicBezTo>
                      <a:pt x="9" y="0"/>
                      <a:pt x="9" y="0"/>
                      <a:pt x="9" y="1"/>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8" name="Freeform 1976">
                <a:extLst>
                  <a:ext uri="{FF2B5EF4-FFF2-40B4-BE49-F238E27FC236}">
                    <a16:creationId xmlns:a16="http://schemas.microsoft.com/office/drawing/2014/main" id="{4C5203FA-7A2D-490C-923D-3104E7583FAC}"/>
                  </a:ext>
                </a:extLst>
              </p:cNvPr>
              <p:cNvSpPr>
                <a:spLocks/>
              </p:cNvSpPr>
              <p:nvPr/>
            </p:nvSpPr>
            <p:spPr bwMode="auto">
              <a:xfrm>
                <a:off x="4931" y="984"/>
                <a:ext cx="48" cy="24"/>
              </a:xfrm>
              <a:custGeom>
                <a:avLst/>
                <a:gdLst>
                  <a:gd name="T0" fmla="*/ 7 w 10"/>
                  <a:gd name="T1" fmla="*/ 2 h 5"/>
                  <a:gd name="T2" fmla="*/ 1 w 10"/>
                  <a:gd name="T3" fmla="*/ 4 h 5"/>
                  <a:gd name="T4" fmla="*/ 9 w 10"/>
                  <a:gd name="T5" fmla="*/ 0 h 5"/>
                  <a:gd name="T6" fmla="*/ 9 w 10"/>
                  <a:gd name="T7" fmla="*/ 1 h 5"/>
                  <a:gd name="T8" fmla="*/ 7 w 10"/>
                  <a:gd name="T9" fmla="*/ 2 h 5"/>
                </a:gdLst>
                <a:ahLst/>
                <a:cxnLst>
                  <a:cxn ang="0">
                    <a:pos x="T0" y="T1"/>
                  </a:cxn>
                  <a:cxn ang="0">
                    <a:pos x="T2" y="T3"/>
                  </a:cxn>
                  <a:cxn ang="0">
                    <a:pos x="T4" y="T5"/>
                  </a:cxn>
                  <a:cxn ang="0">
                    <a:pos x="T6" y="T7"/>
                  </a:cxn>
                  <a:cxn ang="0">
                    <a:pos x="T8" y="T9"/>
                  </a:cxn>
                </a:cxnLst>
                <a:rect l="0" t="0" r="r" b="b"/>
                <a:pathLst>
                  <a:path w="10" h="5">
                    <a:moveTo>
                      <a:pt x="7" y="2"/>
                    </a:moveTo>
                    <a:cubicBezTo>
                      <a:pt x="4" y="4"/>
                      <a:pt x="0" y="5"/>
                      <a:pt x="1" y="4"/>
                    </a:cubicBezTo>
                    <a:cubicBezTo>
                      <a:pt x="1" y="3"/>
                      <a:pt x="6" y="0"/>
                      <a:pt x="9" y="0"/>
                    </a:cubicBezTo>
                    <a:cubicBezTo>
                      <a:pt x="9" y="0"/>
                      <a:pt x="10" y="0"/>
                      <a:pt x="9" y="1"/>
                    </a:cubicBezTo>
                    <a:cubicBezTo>
                      <a:pt x="8" y="1"/>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09" name="Freeform 1977">
                <a:extLst>
                  <a:ext uri="{FF2B5EF4-FFF2-40B4-BE49-F238E27FC236}">
                    <a16:creationId xmlns:a16="http://schemas.microsoft.com/office/drawing/2014/main" id="{0B0FD1B5-900F-48D8-AAF8-46A5924160FA}"/>
                  </a:ext>
                </a:extLst>
              </p:cNvPr>
              <p:cNvSpPr>
                <a:spLocks/>
              </p:cNvSpPr>
              <p:nvPr/>
            </p:nvSpPr>
            <p:spPr bwMode="auto">
              <a:xfrm>
                <a:off x="4945" y="994"/>
                <a:ext cx="39" cy="29"/>
              </a:xfrm>
              <a:custGeom>
                <a:avLst/>
                <a:gdLst>
                  <a:gd name="T0" fmla="*/ 6 w 8"/>
                  <a:gd name="T1" fmla="*/ 3 h 6"/>
                  <a:gd name="T2" fmla="*/ 0 w 8"/>
                  <a:gd name="T3" fmla="*/ 5 h 6"/>
                  <a:gd name="T4" fmla="*/ 8 w 8"/>
                  <a:gd name="T5" fmla="*/ 0 h 6"/>
                  <a:gd name="T6" fmla="*/ 8 w 8"/>
                  <a:gd name="T7" fmla="*/ 1 h 6"/>
                  <a:gd name="T8" fmla="*/ 6 w 8"/>
                  <a:gd name="T9" fmla="*/ 3 h 6"/>
                </a:gdLst>
                <a:ahLst/>
                <a:cxnLst>
                  <a:cxn ang="0">
                    <a:pos x="T0" y="T1"/>
                  </a:cxn>
                  <a:cxn ang="0">
                    <a:pos x="T2" y="T3"/>
                  </a:cxn>
                  <a:cxn ang="0">
                    <a:pos x="T4" y="T5"/>
                  </a:cxn>
                  <a:cxn ang="0">
                    <a:pos x="T6" y="T7"/>
                  </a:cxn>
                  <a:cxn ang="0">
                    <a:pos x="T8" y="T9"/>
                  </a:cxn>
                </a:cxnLst>
                <a:rect l="0" t="0" r="r" b="b"/>
                <a:pathLst>
                  <a:path w="8" h="6">
                    <a:moveTo>
                      <a:pt x="6" y="3"/>
                    </a:moveTo>
                    <a:cubicBezTo>
                      <a:pt x="3" y="4"/>
                      <a:pt x="0" y="6"/>
                      <a:pt x="0" y="5"/>
                    </a:cubicBezTo>
                    <a:cubicBezTo>
                      <a:pt x="0" y="4"/>
                      <a:pt x="5" y="0"/>
                      <a:pt x="8" y="0"/>
                    </a:cubicBezTo>
                    <a:cubicBezTo>
                      <a:pt x="8" y="0"/>
                      <a:pt x="8" y="0"/>
                      <a:pt x="8" y="1"/>
                    </a:cubicBezTo>
                    <a:cubicBezTo>
                      <a:pt x="7" y="2"/>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0" name="Freeform 1978">
                <a:extLst>
                  <a:ext uri="{FF2B5EF4-FFF2-40B4-BE49-F238E27FC236}">
                    <a16:creationId xmlns:a16="http://schemas.microsoft.com/office/drawing/2014/main" id="{DDD58B4B-158A-4283-B4E9-2C03F93CF29F}"/>
                  </a:ext>
                </a:extLst>
              </p:cNvPr>
              <p:cNvSpPr>
                <a:spLocks/>
              </p:cNvSpPr>
              <p:nvPr/>
            </p:nvSpPr>
            <p:spPr bwMode="auto">
              <a:xfrm>
                <a:off x="4984" y="998"/>
                <a:ext cx="43" cy="25"/>
              </a:xfrm>
              <a:custGeom>
                <a:avLst/>
                <a:gdLst>
                  <a:gd name="T0" fmla="*/ 6 w 9"/>
                  <a:gd name="T1" fmla="*/ 2 h 5"/>
                  <a:gd name="T2" fmla="*/ 0 w 9"/>
                  <a:gd name="T3" fmla="*/ 4 h 5"/>
                  <a:gd name="T4" fmla="*/ 8 w 9"/>
                  <a:gd name="T5" fmla="*/ 0 h 5"/>
                  <a:gd name="T6" fmla="*/ 8 w 9"/>
                  <a:gd name="T7" fmla="*/ 1 h 5"/>
                  <a:gd name="T8" fmla="*/ 6 w 9"/>
                  <a:gd name="T9" fmla="*/ 2 h 5"/>
                </a:gdLst>
                <a:ahLst/>
                <a:cxnLst>
                  <a:cxn ang="0">
                    <a:pos x="T0" y="T1"/>
                  </a:cxn>
                  <a:cxn ang="0">
                    <a:pos x="T2" y="T3"/>
                  </a:cxn>
                  <a:cxn ang="0">
                    <a:pos x="T4" y="T5"/>
                  </a:cxn>
                  <a:cxn ang="0">
                    <a:pos x="T6" y="T7"/>
                  </a:cxn>
                  <a:cxn ang="0">
                    <a:pos x="T8" y="T9"/>
                  </a:cxn>
                </a:cxnLst>
                <a:rect l="0" t="0" r="r" b="b"/>
                <a:pathLst>
                  <a:path w="9" h="5">
                    <a:moveTo>
                      <a:pt x="6" y="2"/>
                    </a:moveTo>
                    <a:cubicBezTo>
                      <a:pt x="4" y="4"/>
                      <a:pt x="0" y="5"/>
                      <a:pt x="0" y="4"/>
                    </a:cubicBezTo>
                    <a:cubicBezTo>
                      <a:pt x="0" y="3"/>
                      <a:pt x="5" y="0"/>
                      <a:pt x="8" y="0"/>
                    </a:cubicBezTo>
                    <a:cubicBezTo>
                      <a:pt x="9" y="0"/>
                      <a:pt x="8" y="1"/>
                      <a:pt x="8" y="1"/>
                    </a:cubicBezTo>
                    <a:cubicBezTo>
                      <a:pt x="7" y="1"/>
                      <a:pt x="7"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1" name="Freeform 1979">
                <a:extLst>
                  <a:ext uri="{FF2B5EF4-FFF2-40B4-BE49-F238E27FC236}">
                    <a16:creationId xmlns:a16="http://schemas.microsoft.com/office/drawing/2014/main" id="{E6CDA68F-152F-40A7-83D9-B8F77FBF392A}"/>
                  </a:ext>
                </a:extLst>
              </p:cNvPr>
              <p:cNvSpPr>
                <a:spLocks/>
              </p:cNvSpPr>
              <p:nvPr/>
            </p:nvSpPr>
            <p:spPr bwMode="auto">
              <a:xfrm>
                <a:off x="4960" y="1037"/>
                <a:ext cx="43" cy="29"/>
              </a:xfrm>
              <a:custGeom>
                <a:avLst/>
                <a:gdLst>
                  <a:gd name="T0" fmla="*/ 7 w 9"/>
                  <a:gd name="T1" fmla="*/ 2 h 6"/>
                  <a:gd name="T2" fmla="*/ 0 w 9"/>
                  <a:gd name="T3" fmla="*/ 5 h 6"/>
                  <a:gd name="T4" fmla="*/ 7 w 9"/>
                  <a:gd name="T5" fmla="*/ 0 h 6"/>
                  <a:gd name="T6" fmla="*/ 7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0" y="5"/>
                    </a:cubicBezTo>
                    <a:cubicBezTo>
                      <a:pt x="0" y="3"/>
                      <a:pt x="4" y="0"/>
                      <a:pt x="7" y="0"/>
                    </a:cubicBezTo>
                    <a:cubicBezTo>
                      <a:pt x="9" y="0"/>
                      <a:pt x="7" y="2"/>
                      <a:pt x="7"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2" name="Freeform 1980">
                <a:extLst>
                  <a:ext uri="{FF2B5EF4-FFF2-40B4-BE49-F238E27FC236}">
                    <a16:creationId xmlns:a16="http://schemas.microsoft.com/office/drawing/2014/main" id="{B0FAC6EC-2443-46C3-9C7A-C2039297AF15}"/>
                  </a:ext>
                </a:extLst>
              </p:cNvPr>
              <p:cNvSpPr>
                <a:spLocks/>
              </p:cNvSpPr>
              <p:nvPr/>
            </p:nvSpPr>
            <p:spPr bwMode="auto">
              <a:xfrm>
                <a:off x="4979" y="1047"/>
                <a:ext cx="43" cy="33"/>
              </a:xfrm>
              <a:custGeom>
                <a:avLst/>
                <a:gdLst>
                  <a:gd name="T0" fmla="*/ 7 w 9"/>
                  <a:gd name="T1" fmla="*/ 3 h 7"/>
                  <a:gd name="T2" fmla="*/ 0 w 9"/>
                  <a:gd name="T3" fmla="*/ 5 h 7"/>
                  <a:gd name="T4" fmla="*/ 7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4" y="5"/>
                      <a:pt x="0" y="7"/>
                      <a:pt x="0" y="5"/>
                    </a:cubicBezTo>
                    <a:cubicBezTo>
                      <a:pt x="0" y="3"/>
                      <a:pt x="4" y="0"/>
                      <a:pt x="7"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3" name="Freeform 1981">
                <a:extLst>
                  <a:ext uri="{FF2B5EF4-FFF2-40B4-BE49-F238E27FC236}">
                    <a16:creationId xmlns:a16="http://schemas.microsoft.com/office/drawing/2014/main" id="{4B1C43DA-717A-442F-81BE-AD90C1345638}"/>
                  </a:ext>
                </a:extLst>
              </p:cNvPr>
              <p:cNvSpPr>
                <a:spLocks/>
              </p:cNvSpPr>
              <p:nvPr/>
            </p:nvSpPr>
            <p:spPr bwMode="auto">
              <a:xfrm>
                <a:off x="4998" y="1066"/>
                <a:ext cx="39" cy="34"/>
              </a:xfrm>
              <a:custGeom>
                <a:avLst/>
                <a:gdLst>
                  <a:gd name="T0" fmla="*/ 6 w 8"/>
                  <a:gd name="T1" fmla="*/ 3 h 7"/>
                  <a:gd name="T2" fmla="*/ 0 w 8"/>
                  <a:gd name="T3" fmla="*/ 5 h 7"/>
                  <a:gd name="T4" fmla="*/ 6 w 8"/>
                  <a:gd name="T5" fmla="*/ 0 h 7"/>
                  <a:gd name="T6" fmla="*/ 6 w 8"/>
                  <a:gd name="T7" fmla="*/ 3 h 7"/>
                </a:gdLst>
                <a:ahLst/>
                <a:cxnLst>
                  <a:cxn ang="0">
                    <a:pos x="T0" y="T1"/>
                  </a:cxn>
                  <a:cxn ang="0">
                    <a:pos x="T2" y="T3"/>
                  </a:cxn>
                  <a:cxn ang="0">
                    <a:pos x="T4" y="T5"/>
                  </a:cxn>
                  <a:cxn ang="0">
                    <a:pos x="T6" y="T7"/>
                  </a:cxn>
                </a:cxnLst>
                <a:rect l="0" t="0" r="r" b="b"/>
                <a:pathLst>
                  <a:path w="8" h="7">
                    <a:moveTo>
                      <a:pt x="6" y="3"/>
                    </a:moveTo>
                    <a:cubicBezTo>
                      <a:pt x="4" y="6"/>
                      <a:pt x="0" y="7"/>
                      <a:pt x="0" y="5"/>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4" name="Freeform 1982">
                <a:extLst>
                  <a:ext uri="{FF2B5EF4-FFF2-40B4-BE49-F238E27FC236}">
                    <a16:creationId xmlns:a16="http://schemas.microsoft.com/office/drawing/2014/main" id="{CB66E577-93AB-4D42-B593-1AB3C631B2CD}"/>
                  </a:ext>
                </a:extLst>
              </p:cNvPr>
              <p:cNvSpPr>
                <a:spLocks/>
              </p:cNvSpPr>
              <p:nvPr/>
            </p:nvSpPr>
            <p:spPr bwMode="auto">
              <a:xfrm>
                <a:off x="5037" y="1066"/>
                <a:ext cx="43" cy="34"/>
              </a:xfrm>
              <a:custGeom>
                <a:avLst/>
                <a:gdLst>
                  <a:gd name="T0" fmla="*/ 7 w 9"/>
                  <a:gd name="T1" fmla="*/ 4 h 7"/>
                  <a:gd name="T2" fmla="*/ 0 w 9"/>
                  <a:gd name="T3" fmla="*/ 5 h 7"/>
                  <a:gd name="T4" fmla="*/ 6 w 9"/>
                  <a:gd name="T5" fmla="*/ 0 h 7"/>
                  <a:gd name="T6" fmla="*/ 7 w 9"/>
                  <a:gd name="T7" fmla="*/ 4 h 7"/>
                </a:gdLst>
                <a:ahLst/>
                <a:cxnLst>
                  <a:cxn ang="0">
                    <a:pos x="T0" y="T1"/>
                  </a:cxn>
                  <a:cxn ang="0">
                    <a:pos x="T2" y="T3"/>
                  </a:cxn>
                  <a:cxn ang="0">
                    <a:pos x="T4" y="T5"/>
                  </a:cxn>
                  <a:cxn ang="0">
                    <a:pos x="T6" y="T7"/>
                  </a:cxn>
                </a:cxnLst>
                <a:rect l="0" t="0" r="r" b="b"/>
                <a:pathLst>
                  <a:path w="9" h="7">
                    <a:moveTo>
                      <a:pt x="7" y="4"/>
                    </a:moveTo>
                    <a:cubicBezTo>
                      <a:pt x="5" y="6"/>
                      <a:pt x="1" y="7"/>
                      <a:pt x="0" y="5"/>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5" name="Freeform 1983">
                <a:extLst>
                  <a:ext uri="{FF2B5EF4-FFF2-40B4-BE49-F238E27FC236}">
                    <a16:creationId xmlns:a16="http://schemas.microsoft.com/office/drawing/2014/main" id="{DA291719-B48F-44D4-87B0-9563FDDDF6EB}"/>
                  </a:ext>
                </a:extLst>
              </p:cNvPr>
              <p:cNvSpPr>
                <a:spLocks/>
              </p:cNvSpPr>
              <p:nvPr/>
            </p:nvSpPr>
            <p:spPr bwMode="auto">
              <a:xfrm>
                <a:off x="5080" y="1066"/>
                <a:ext cx="39" cy="34"/>
              </a:xfrm>
              <a:custGeom>
                <a:avLst/>
                <a:gdLst>
                  <a:gd name="T0" fmla="*/ 7 w 8"/>
                  <a:gd name="T1" fmla="*/ 3 h 7"/>
                  <a:gd name="T2" fmla="*/ 0 w 8"/>
                  <a:gd name="T3" fmla="*/ 5 h 7"/>
                  <a:gd name="T4" fmla="*/ 6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5" y="6"/>
                      <a:pt x="0" y="7"/>
                      <a:pt x="0" y="5"/>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6" name="Freeform 1984">
                <a:extLst>
                  <a:ext uri="{FF2B5EF4-FFF2-40B4-BE49-F238E27FC236}">
                    <a16:creationId xmlns:a16="http://schemas.microsoft.com/office/drawing/2014/main" id="{6F7EFC74-EA0B-4C7E-B589-26BD18812BDB}"/>
                  </a:ext>
                </a:extLst>
              </p:cNvPr>
              <p:cNvSpPr>
                <a:spLocks/>
              </p:cNvSpPr>
              <p:nvPr/>
            </p:nvSpPr>
            <p:spPr bwMode="auto">
              <a:xfrm>
                <a:off x="5119" y="1066"/>
                <a:ext cx="43" cy="34"/>
              </a:xfrm>
              <a:custGeom>
                <a:avLst/>
                <a:gdLst>
                  <a:gd name="T0" fmla="*/ 7 w 9"/>
                  <a:gd name="T1" fmla="*/ 3 h 7"/>
                  <a:gd name="T2" fmla="*/ 1 w 9"/>
                  <a:gd name="T3" fmla="*/ 5 h 7"/>
                  <a:gd name="T4" fmla="*/ 6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6" y="6"/>
                      <a:pt x="1" y="7"/>
                      <a:pt x="1" y="5"/>
                    </a:cubicBezTo>
                    <a:cubicBezTo>
                      <a:pt x="0" y="3"/>
                      <a:pt x="3" y="0"/>
                      <a:pt x="6"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7" name="Freeform 1985">
                <a:extLst>
                  <a:ext uri="{FF2B5EF4-FFF2-40B4-BE49-F238E27FC236}">
                    <a16:creationId xmlns:a16="http://schemas.microsoft.com/office/drawing/2014/main" id="{5CB9CCD7-A583-4D60-B3CD-A1D6FE036846}"/>
                  </a:ext>
                </a:extLst>
              </p:cNvPr>
              <p:cNvSpPr>
                <a:spLocks/>
              </p:cNvSpPr>
              <p:nvPr/>
            </p:nvSpPr>
            <p:spPr bwMode="auto">
              <a:xfrm>
                <a:off x="4974" y="1119"/>
                <a:ext cx="43" cy="39"/>
              </a:xfrm>
              <a:custGeom>
                <a:avLst/>
                <a:gdLst>
                  <a:gd name="T0" fmla="*/ 7 w 9"/>
                  <a:gd name="T1" fmla="*/ 4 h 8"/>
                  <a:gd name="T2" fmla="*/ 0 w 9"/>
                  <a:gd name="T3" fmla="*/ 6 h 8"/>
                  <a:gd name="T4" fmla="*/ 6 w 9"/>
                  <a:gd name="T5" fmla="*/ 0 h 8"/>
                  <a:gd name="T6" fmla="*/ 7 w 9"/>
                  <a:gd name="T7" fmla="*/ 4 h 8"/>
                </a:gdLst>
                <a:ahLst/>
                <a:cxnLst>
                  <a:cxn ang="0">
                    <a:pos x="T0" y="T1"/>
                  </a:cxn>
                  <a:cxn ang="0">
                    <a:pos x="T2" y="T3"/>
                  </a:cxn>
                  <a:cxn ang="0">
                    <a:pos x="T4" y="T5"/>
                  </a:cxn>
                  <a:cxn ang="0">
                    <a:pos x="T6" y="T7"/>
                  </a:cxn>
                </a:cxnLst>
                <a:rect l="0" t="0" r="r" b="b"/>
                <a:pathLst>
                  <a:path w="9" h="8">
                    <a:moveTo>
                      <a:pt x="7" y="4"/>
                    </a:moveTo>
                    <a:cubicBezTo>
                      <a:pt x="5" y="7"/>
                      <a:pt x="0" y="8"/>
                      <a:pt x="0" y="6"/>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8" name="Freeform 1986">
                <a:extLst>
                  <a:ext uri="{FF2B5EF4-FFF2-40B4-BE49-F238E27FC236}">
                    <a16:creationId xmlns:a16="http://schemas.microsoft.com/office/drawing/2014/main" id="{83453EBE-2A85-4621-ACF3-B2DBCFA6F89B}"/>
                  </a:ext>
                </a:extLst>
              </p:cNvPr>
              <p:cNvSpPr>
                <a:spLocks/>
              </p:cNvSpPr>
              <p:nvPr/>
            </p:nvSpPr>
            <p:spPr bwMode="auto">
              <a:xfrm>
                <a:off x="4921" y="1162"/>
                <a:ext cx="48" cy="39"/>
              </a:xfrm>
              <a:custGeom>
                <a:avLst/>
                <a:gdLst>
                  <a:gd name="T0" fmla="*/ 8 w 10"/>
                  <a:gd name="T1" fmla="*/ 4 h 8"/>
                  <a:gd name="T2" fmla="*/ 1 w 10"/>
                  <a:gd name="T3" fmla="*/ 6 h 8"/>
                  <a:gd name="T4" fmla="*/ 7 w 10"/>
                  <a:gd name="T5" fmla="*/ 0 h 8"/>
                  <a:gd name="T6" fmla="*/ 8 w 10"/>
                  <a:gd name="T7" fmla="*/ 4 h 8"/>
                </a:gdLst>
                <a:ahLst/>
                <a:cxnLst>
                  <a:cxn ang="0">
                    <a:pos x="T0" y="T1"/>
                  </a:cxn>
                  <a:cxn ang="0">
                    <a:pos x="T2" y="T3"/>
                  </a:cxn>
                  <a:cxn ang="0">
                    <a:pos x="T4" y="T5"/>
                  </a:cxn>
                  <a:cxn ang="0">
                    <a:pos x="T6" y="T7"/>
                  </a:cxn>
                </a:cxnLst>
                <a:rect l="0" t="0" r="r" b="b"/>
                <a:pathLst>
                  <a:path w="10" h="8">
                    <a:moveTo>
                      <a:pt x="8" y="4"/>
                    </a:moveTo>
                    <a:cubicBezTo>
                      <a:pt x="6" y="7"/>
                      <a:pt x="1" y="8"/>
                      <a:pt x="1"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19" name="Freeform 1987">
                <a:extLst>
                  <a:ext uri="{FF2B5EF4-FFF2-40B4-BE49-F238E27FC236}">
                    <a16:creationId xmlns:a16="http://schemas.microsoft.com/office/drawing/2014/main" id="{80E92DC5-B92F-4417-A790-65EA85746225}"/>
                  </a:ext>
                </a:extLst>
              </p:cNvPr>
              <p:cNvSpPr>
                <a:spLocks/>
              </p:cNvSpPr>
              <p:nvPr/>
            </p:nvSpPr>
            <p:spPr bwMode="auto">
              <a:xfrm>
                <a:off x="4964" y="1177"/>
                <a:ext cx="44" cy="38"/>
              </a:xfrm>
              <a:custGeom>
                <a:avLst/>
                <a:gdLst>
                  <a:gd name="T0" fmla="*/ 8 w 9"/>
                  <a:gd name="T1" fmla="*/ 4 h 8"/>
                  <a:gd name="T2" fmla="*/ 0 w 9"/>
                  <a:gd name="T3" fmla="*/ 6 h 8"/>
                  <a:gd name="T4" fmla="*/ 6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0" y="6"/>
                    </a:cubicBezTo>
                    <a:cubicBezTo>
                      <a:pt x="0" y="4"/>
                      <a:pt x="3" y="0"/>
                      <a:pt x="6"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0" name="Freeform 1988">
                <a:extLst>
                  <a:ext uri="{FF2B5EF4-FFF2-40B4-BE49-F238E27FC236}">
                    <a16:creationId xmlns:a16="http://schemas.microsoft.com/office/drawing/2014/main" id="{88CF3797-CDD3-4C87-8183-A25E1163B362}"/>
                  </a:ext>
                </a:extLst>
              </p:cNvPr>
              <p:cNvSpPr>
                <a:spLocks/>
              </p:cNvSpPr>
              <p:nvPr/>
            </p:nvSpPr>
            <p:spPr bwMode="auto">
              <a:xfrm>
                <a:off x="4998" y="1191"/>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7" y="7"/>
                      <a:pt x="2" y="8"/>
                      <a:pt x="1" y="6"/>
                    </a:cubicBezTo>
                    <a:cubicBezTo>
                      <a:pt x="0" y="4"/>
                      <a:pt x="3"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1" name="Freeform 1989">
                <a:extLst>
                  <a:ext uri="{FF2B5EF4-FFF2-40B4-BE49-F238E27FC236}">
                    <a16:creationId xmlns:a16="http://schemas.microsoft.com/office/drawing/2014/main" id="{3E1DF3C6-CEBC-474A-AA38-70D1D9702793}"/>
                  </a:ext>
                </a:extLst>
              </p:cNvPr>
              <p:cNvSpPr>
                <a:spLocks/>
              </p:cNvSpPr>
              <p:nvPr/>
            </p:nvSpPr>
            <p:spPr bwMode="auto">
              <a:xfrm>
                <a:off x="5017" y="1138"/>
                <a:ext cx="44" cy="39"/>
              </a:xfrm>
              <a:custGeom>
                <a:avLst/>
                <a:gdLst>
                  <a:gd name="T0" fmla="*/ 8 w 9"/>
                  <a:gd name="T1" fmla="*/ 4 h 8"/>
                  <a:gd name="T2" fmla="*/ 1 w 9"/>
                  <a:gd name="T3" fmla="*/ 6 h 8"/>
                  <a:gd name="T4" fmla="*/ 7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1"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2" name="Freeform 1990">
                <a:extLst>
                  <a:ext uri="{FF2B5EF4-FFF2-40B4-BE49-F238E27FC236}">
                    <a16:creationId xmlns:a16="http://schemas.microsoft.com/office/drawing/2014/main" id="{F3E58375-7F4A-4E73-B5B1-9595A8F7B6E8}"/>
                  </a:ext>
                </a:extLst>
              </p:cNvPr>
              <p:cNvSpPr>
                <a:spLocks/>
              </p:cNvSpPr>
              <p:nvPr/>
            </p:nvSpPr>
            <p:spPr bwMode="auto">
              <a:xfrm>
                <a:off x="5056" y="1158"/>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3" name="Freeform 1991">
                <a:extLst>
                  <a:ext uri="{FF2B5EF4-FFF2-40B4-BE49-F238E27FC236}">
                    <a16:creationId xmlns:a16="http://schemas.microsoft.com/office/drawing/2014/main" id="{ACB7AC2F-6704-4EB0-BFB2-F483630BE94E}"/>
                  </a:ext>
                </a:extLst>
              </p:cNvPr>
              <p:cNvSpPr>
                <a:spLocks/>
              </p:cNvSpPr>
              <p:nvPr/>
            </p:nvSpPr>
            <p:spPr bwMode="auto">
              <a:xfrm>
                <a:off x="5046" y="1206"/>
                <a:ext cx="44"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1"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4" name="Freeform 1992">
                <a:extLst>
                  <a:ext uri="{FF2B5EF4-FFF2-40B4-BE49-F238E27FC236}">
                    <a16:creationId xmlns:a16="http://schemas.microsoft.com/office/drawing/2014/main" id="{DAAC1192-EEC6-48F7-A832-A26A9091FD6F}"/>
                  </a:ext>
                </a:extLst>
              </p:cNvPr>
              <p:cNvSpPr>
                <a:spLocks/>
              </p:cNvSpPr>
              <p:nvPr/>
            </p:nvSpPr>
            <p:spPr bwMode="auto">
              <a:xfrm>
                <a:off x="5099" y="1162"/>
                <a:ext cx="44" cy="44"/>
              </a:xfrm>
              <a:custGeom>
                <a:avLst/>
                <a:gdLst>
                  <a:gd name="T0" fmla="*/ 9 w 9"/>
                  <a:gd name="T1" fmla="*/ 4 h 9"/>
                  <a:gd name="T2" fmla="*/ 1 w 9"/>
                  <a:gd name="T3" fmla="*/ 6 h 9"/>
                  <a:gd name="T4" fmla="*/ 7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7" y="7"/>
                      <a:pt x="2" y="9"/>
                      <a:pt x="1" y="6"/>
                    </a:cubicBezTo>
                    <a:cubicBezTo>
                      <a:pt x="0" y="4"/>
                      <a:pt x="3" y="1"/>
                      <a:pt x="7" y="0"/>
                    </a:cubicBezTo>
                    <a:cubicBezTo>
                      <a:pt x="9"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5" name="Freeform 1993">
                <a:extLst>
                  <a:ext uri="{FF2B5EF4-FFF2-40B4-BE49-F238E27FC236}">
                    <a16:creationId xmlns:a16="http://schemas.microsoft.com/office/drawing/2014/main" id="{F1D6B7AF-6A39-4ECA-BE8B-2323EE4D73F7}"/>
                  </a:ext>
                </a:extLst>
              </p:cNvPr>
              <p:cNvSpPr>
                <a:spLocks/>
              </p:cNvSpPr>
              <p:nvPr/>
            </p:nvSpPr>
            <p:spPr bwMode="auto">
              <a:xfrm>
                <a:off x="5109" y="1119"/>
                <a:ext cx="43" cy="39"/>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1" y="5"/>
                    </a:cubicBezTo>
                    <a:cubicBezTo>
                      <a:pt x="0" y="3"/>
                      <a:pt x="3" y="0"/>
                      <a:pt x="6" y="0"/>
                    </a:cubicBezTo>
                    <a:cubicBezTo>
                      <a:pt x="9"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6" name="Freeform 1994">
                <a:extLst>
                  <a:ext uri="{FF2B5EF4-FFF2-40B4-BE49-F238E27FC236}">
                    <a16:creationId xmlns:a16="http://schemas.microsoft.com/office/drawing/2014/main" id="{58CF83E5-CECD-4DCD-8D1D-37CDB0291CFE}"/>
                  </a:ext>
                </a:extLst>
              </p:cNvPr>
              <p:cNvSpPr>
                <a:spLocks/>
              </p:cNvSpPr>
              <p:nvPr/>
            </p:nvSpPr>
            <p:spPr bwMode="auto">
              <a:xfrm>
                <a:off x="5157" y="1158"/>
                <a:ext cx="43"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2"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7" name="Freeform 1995">
                <a:extLst>
                  <a:ext uri="{FF2B5EF4-FFF2-40B4-BE49-F238E27FC236}">
                    <a16:creationId xmlns:a16="http://schemas.microsoft.com/office/drawing/2014/main" id="{0D640695-56EF-4424-805F-6F1AB92E6277}"/>
                  </a:ext>
                </a:extLst>
              </p:cNvPr>
              <p:cNvSpPr>
                <a:spLocks/>
              </p:cNvSpPr>
              <p:nvPr/>
            </p:nvSpPr>
            <p:spPr bwMode="auto">
              <a:xfrm>
                <a:off x="5119" y="1206"/>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2"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8" name="Freeform 1996">
                <a:extLst>
                  <a:ext uri="{FF2B5EF4-FFF2-40B4-BE49-F238E27FC236}">
                    <a16:creationId xmlns:a16="http://schemas.microsoft.com/office/drawing/2014/main" id="{D3DE9E50-D183-4376-BD60-5E00EE6DB512}"/>
                  </a:ext>
                </a:extLst>
              </p:cNvPr>
              <p:cNvSpPr>
                <a:spLocks/>
              </p:cNvSpPr>
              <p:nvPr/>
            </p:nvSpPr>
            <p:spPr bwMode="auto">
              <a:xfrm>
                <a:off x="5196" y="1186"/>
                <a:ext cx="48" cy="39"/>
              </a:xfrm>
              <a:custGeom>
                <a:avLst/>
                <a:gdLst>
                  <a:gd name="T0" fmla="*/ 9 w 10"/>
                  <a:gd name="T1" fmla="*/ 3 h 8"/>
                  <a:gd name="T2" fmla="*/ 1 w 10"/>
                  <a:gd name="T3" fmla="*/ 5 h 8"/>
                  <a:gd name="T4" fmla="*/ 6 w 10"/>
                  <a:gd name="T5" fmla="*/ 0 h 8"/>
                  <a:gd name="T6" fmla="*/ 9 w 10"/>
                  <a:gd name="T7" fmla="*/ 3 h 8"/>
                </a:gdLst>
                <a:ahLst/>
                <a:cxnLst>
                  <a:cxn ang="0">
                    <a:pos x="T0" y="T1"/>
                  </a:cxn>
                  <a:cxn ang="0">
                    <a:pos x="T2" y="T3"/>
                  </a:cxn>
                  <a:cxn ang="0">
                    <a:pos x="T4" y="T5"/>
                  </a:cxn>
                  <a:cxn ang="0">
                    <a:pos x="T6" y="T7"/>
                  </a:cxn>
                </a:cxnLst>
                <a:rect l="0" t="0" r="r" b="b"/>
                <a:pathLst>
                  <a:path w="10" h="8">
                    <a:moveTo>
                      <a:pt x="9" y="3"/>
                    </a:moveTo>
                    <a:cubicBezTo>
                      <a:pt x="8" y="7"/>
                      <a:pt x="3" y="8"/>
                      <a:pt x="1" y="5"/>
                    </a:cubicBezTo>
                    <a:cubicBezTo>
                      <a:pt x="0" y="3"/>
                      <a:pt x="3" y="0"/>
                      <a:pt x="6" y="0"/>
                    </a:cubicBezTo>
                    <a:cubicBezTo>
                      <a:pt x="9" y="0"/>
                      <a:pt x="10"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2029" name="Freeform 1997">
                <a:extLst>
                  <a:ext uri="{FF2B5EF4-FFF2-40B4-BE49-F238E27FC236}">
                    <a16:creationId xmlns:a16="http://schemas.microsoft.com/office/drawing/2014/main" id="{75547A49-A81D-4F06-B88B-962AC0B4279A}"/>
                  </a:ext>
                </a:extLst>
              </p:cNvPr>
              <p:cNvSpPr>
                <a:spLocks/>
              </p:cNvSpPr>
              <p:nvPr/>
            </p:nvSpPr>
            <p:spPr bwMode="auto">
              <a:xfrm>
                <a:off x="5152" y="1230"/>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3"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grpSp>
          <p:nvGrpSpPr>
            <p:cNvPr id="1135" name="Group 2199">
              <a:extLst>
                <a:ext uri="{FF2B5EF4-FFF2-40B4-BE49-F238E27FC236}">
                  <a16:creationId xmlns:a16="http://schemas.microsoft.com/office/drawing/2014/main" id="{7F2E72D0-551D-43BA-8676-2D101ED4C606}"/>
                </a:ext>
              </a:extLst>
            </p:cNvPr>
            <p:cNvGrpSpPr>
              <a:grpSpLocks/>
            </p:cNvGrpSpPr>
            <p:nvPr/>
          </p:nvGrpSpPr>
          <p:grpSpPr bwMode="auto">
            <a:xfrm>
              <a:off x="3986" y="883"/>
              <a:ext cx="2255" cy="2536"/>
              <a:chOff x="3986" y="883"/>
              <a:chExt cx="2255" cy="2536"/>
            </a:xfrm>
          </p:grpSpPr>
          <p:sp>
            <p:nvSpPr>
              <p:cNvPr id="1630" name="Freeform 1999">
                <a:extLst>
                  <a:ext uri="{FF2B5EF4-FFF2-40B4-BE49-F238E27FC236}">
                    <a16:creationId xmlns:a16="http://schemas.microsoft.com/office/drawing/2014/main" id="{69A7812C-0EA0-4253-9A09-D73978D5A6C5}"/>
                  </a:ext>
                </a:extLst>
              </p:cNvPr>
              <p:cNvSpPr>
                <a:spLocks/>
              </p:cNvSpPr>
              <p:nvPr/>
            </p:nvSpPr>
            <p:spPr bwMode="auto">
              <a:xfrm>
                <a:off x="5147" y="1288"/>
                <a:ext cx="49"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1" name="Freeform 2000">
                <a:extLst>
                  <a:ext uri="{FF2B5EF4-FFF2-40B4-BE49-F238E27FC236}">
                    <a16:creationId xmlns:a16="http://schemas.microsoft.com/office/drawing/2014/main" id="{BCF2B043-C19E-46F8-B607-755D7EF6EADD}"/>
                  </a:ext>
                </a:extLst>
              </p:cNvPr>
              <p:cNvSpPr>
                <a:spLocks/>
              </p:cNvSpPr>
              <p:nvPr/>
            </p:nvSpPr>
            <p:spPr bwMode="auto">
              <a:xfrm>
                <a:off x="5157" y="1013"/>
                <a:ext cx="39" cy="29"/>
              </a:xfrm>
              <a:custGeom>
                <a:avLst/>
                <a:gdLst>
                  <a:gd name="T0" fmla="*/ 7 w 8"/>
                  <a:gd name="T1" fmla="*/ 2 h 6"/>
                  <a:gd name="T2" fmla="*/ 0 w 8"/>
                  <a:gd name="T3" fmla="*/ 4 h 6"/>
                  <a:gd name="T4" fmla="*/ 6 w 8"/>
                  <a:gd name="T5" fmla="*/ 0 h 6"/>
                  <a:gd name="T6" fmla="*/ 7 w 8"/>
                  <a:gd name="T7" fmla="*/ 2 h 6"/>
                </a:gdLst>
                <a:ahLst/>
                <a:cxnLst>
                  <a:cxn ang="0">
                    <a:pos x="T0" y="T1"/>
                  </a:cxn>
                  <a:cxn ang="0">
                    <a:pos x="T2" y="T3"/>
                  </a:cxn>
                  <a:cxn ang="0">
                    <a:pos x="T4" y="T5"/>
                  </a:cxn>
                  <a:cxn ang="0">
                    <a:pos x="T6" y="T7"/>
                  </a:cxn>
                </a:cxnLst>
                <a:rect l="0" t="0" r="r" b="b"/>
                <a:pathLst>
                  <a:path w="8" h="6">
                    <a:moveTo>
                      <a:pt x="7" y="2"/>
                    </a:moveTo>
                    <a:cubicBezTo>
                      <a:pt x="5" y="5"/>
                      <a:pt x="1" y="6"/>
                      <a:pt x="0" y="4"/>
                    </a:cubicBezTo>
                    <a:cubicBezTo>
                      <a:pt x="0" y="3"/>
                      <a:pt x="3" y="0"/>
                      <a:pt x="6" y="0"/>
                    </a:cubicBezTo>
                    <a:cubicBezTo>
                      <a:pt x="8"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2" name="Freeform 2001">
                <a:extLst>
                  <a:ext uri="{FF2B5EF4-FFF2-40B4-BE49-F238E27FC236}">
                    <a16:creationId xmlns:a16="http://schemas.microsoft.com/office/drawing/2014/main" id="{863734DB-294C-4697-B4B0-69F511E296A4}"/>
                  </a:ext>
                </a:extLst>
              </p:cNvPr>
              <p:cNvSpPr>
                <a:spLocks/>
              </p:cNvSpPr>
              <p:nvPr/>
            </p:nvSpPr>
            <p:spPr bwMode="auto">
              <a:xfrm>
                <a:off x="5119" y="1013"/>
                <a:ext cx="38" cy="29"/>
              </a:xfrm>
              <a:custGeom>
                <a:avLst/>
                <a:gdLst>
                  <a:gd name="T0" fmla="*/ 7 w 8"/>
                  <a:gd name="T1" fmla="*/ 3 h 6"/>
                  <a:gd name="T2" fmla="*/ 0 w 8"/>
                  <a:gd name="T3" fmla="*/ 4 h 6"/>
                  <a:gd name="T4" fmla="*/ 6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5" y="5"/>
                      <a:pt x="1" y="6"/>
                      <a:pt x="0" y="4"/>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3" name="Freeform 2002">
                <a:extLst>
                  <a:ext uri="{FF2B5EF4-FFF2-40B4-BE49-F238E27FC236}">
                    <a16:creationId xmlns:a16="http://schemas.microsoft.com/office/drawing/2014/main" id="{6B3EA1E0-DFA3-4738-A2A9-859E8CFC87B5}"/>
                  </a:ext>
                </a:extLst>
              </p:cNvPr>
              <p:cNvSpPr>
                <a:spLocks/>
              </p:cNvSpPr>
              <p:nvPr/>
            </p:nvSpPr>
            <p:spPr bwMode="auto">
              <a:xfrm>
                <a:off x="5075" y="1018"/>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4" name="Freeform 2003">
                <a:extLst>
                  <a:ext uri="{FF2B5EF4-FFF2-40B4-BE49-F238E27FC236}">
                    <a16:creationId xmlns:a16="http://schemas.microsoft.com/office/drawing/2014/main" id="{0F4C55D9-2201-4260-BD58-062A63E1DD37}"/>
                  </a:ext>
                </a:extLst>
              </p:cNvPr>
              <p:cNvSpPr>
                <a:spLocks/>
              </p:cNvSpPr>
              <p:nvPr/>
            </p:nvSpPr>
            <p:spPr bwMode="auto">
              <a:xfrm>
                <a:off x="5123" y="98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5" name="Freeform 2004">
                <a:extLst>
                  <a:ext uri="{FF2B5EF4-FFF2-40B4-BE49-F238E27FC236}">
                    <a16:creationId xmlns:a16="http://schemas.microsoft.com/office/drawing/2014/main" id="{9577F727-646E-45F5-A98D-06E32D04836A}"/>
                  </a:ext>
                </a:extLst>
              </p:cNvPr>
              <p:cNvSpPr>
                <a:spLocks/>
              </p:cNvSpPr>
              <p:nvPr/>
            </p:nvSpPr>
            <p:spPr bwMode="auto">
              <a:xfrm>
                <a:off x="5162" y="979"/>
                <a:ext cx="38"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6" name="Freeform 2005">
                <a:extLst>
                  <a:ext uri="{FF2B5EF4-FFF2-40B4-BE49-F238E27FC236}">
                    <a16:creationId xmlns:a16="http://schemas.microsoft.com/office/drawing/2014/main" id="{F32F8275-1231-4488-8568-B986B1D65D2E}"/>
                  </a:ext>
                </a:extLst>
              </p:cNvPr>
              <p:cNvSpPr>
                <a:spLocks/>
              </p:cNvSpPr>
              <p:nvPr/>
            </p:nvSpPr>
            <p:spPr bwMode="auto">
              <a:xfrm>
                <a:off x="5200" y="97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1"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7" name="Freeform 2006">
                <a:extLst>
                  <a:ext uri="{FF2B5EF4-FFF2-40B4-BE49-F238E27FC236}">
                    <a16:creationId xmlns:a16="http://schemas.microsoft.com/office/drawing/2014/main" id="{85B6F118-E3F1-4749-9E7E-01643EE513F1}"/>
                  </a:ext>
                </a:extLst>
              </p:cNvPr>
              <p:cNvSpPr>
                <a:spLocks/>
              </p:cNvSpPr>
              <p:nvPr/>
            </p:nvSpPr>
            <p:spPr bwMode="auto">
              <a:xfrm>
                <a:off x="5253" y="950"/>
                <a:ext cx="34" cy="24"/>
              </a:xfrm>
              <a:custGeom>
                <a:avLst/>
                <a:gdLst>
                  <a:gd name="T0" fmla="*/ 5 w 7"/>
                  <a:gd name="T1" fmla="*/ 2 h 5"/>
                  <a:gd name="T2" fmla="*/ 0 w 7"/>
                  <a:gd name="T3" fmla="*/ 4 h 5"/>
                  <a:gd name="T4" fmla="*/ 5 w 7"/>
                  <a:gd name="T5" fmla="*/ 0 h 5"/>
                  <a:gd name="T6" fmla="*/ 5 w 7"/>
                  <a:gd name="T7" fmla="*/ 2 h 5"/>
                </a:gdLst>
                <a:ahLst/>
                <a:cxnLst>
                  <a:cxn ang="0">
                    <a:pos x="T0" y="T1"/>
                  </a:cxn>
                  <a:cxn ang="0">
                    <a:pos x="T2" y="T3"/>
                  </a:cxn>
                  <a:cxn ang="0">
                    <a:pos x="T4" y="T5"/>
                  </a:cxn>
                  <a:cxn ang="0">
                    <a:pos x="T6" y="T7"/>
                  </a:cxn>
                </a:cxnLst>
                <a:rect l="0" t="0" r="r" b="b"/>
                <a:pathLst>
                  <a:path w="7" h="5">
                    <a:moveTo>
                      <a:pt x="5" y="2"/>
                    </a:moveTo>
                    <a:cubicBezTo>
                      <a:pt x="4" y="4"/>
                      <a:pt x="0" y="5"/>
                      <a:pt x="0" y="4"/>
                    </a:cubicBezTo>
                    <a:cubicBezTo>
                      <a:pt x="0" y="3"/>
                      <a:pt x="2" y="0"/>
                      <a:pt x="5" y="0"/>
                    </a:cubicBezTo>
                    <a:cubicBezTo>
                      <a:pt x="7" y="0"/>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8" name="Freeform 2007">
                <a:extLst>
                  <a:ext uri="{FF2B5EF4-FFF2-40B4-BE49-F238E27FC236}">
                    <a16:creationId xmlns:a16="http://schemas.microsoft.com/office/drawing/2014/main" id="{D6DFA501-0632-4061-879E-DB182B358E01}"/>
                  </a:ext>
                </a:extLst>
              </p:cNvPr>
              <p:cNvSpPr>
                <a:spLocks/>
              </p:cNvSpPr>
              <p:nvPr/>
            </p:nvSpPr>
            <p:spPr bwMode="auto">
              <a:xfrm>
                <a:off x="5297" y="941"/>
                <a:ext cx="29" cy="24"/>
              </a:xfrm>
              <a:custGeom>
                <a:avLst/>
                <a:gdLst>
                  <a:gd name="T0" fmla="*/ 5 w 6"/>
                  <a:gd name="T1" fmla="*/ 2 h 5"/>
                  <a:gd name="T2" fmla="*/ 0 w 6"/>
                  <a:gd name="T3" fmla="*/ 3 h 5"/>
                  <a:gd name="T4" fmla="*/ 4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39" name="Freeform 2008">
                <a:extLst>
                  <a:ext uri="{FF2B5EF4-FFF2-40B4-BE49-F238E27FC236}">
                    <a16:creationId xmlns:a16="http://schemas.microsoft.com/office/drawing/2014/main" id="{430977FF-6460-43CC-B843-82EA98141A04}"/>
                  </a:ext>
                </a:extLst>
              </p:cNvPr>
              <p:cNvSpPr>
                <a:spLocks/>
              </p:cNvSpPr>
              <p:nvPr/>
            </p:nvSpPr>
            <p:spPr bwMode="auto">
              <a:xfrm>
                <a:off x="5326" y="912"/>
                <a:ext cx="29" cy="19"/>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4" y="4"/>
                      <a:pt x="0" y="4"/>
                      <a:pt x="0" y="3"/>
                    </a:cubicBezTo>
                    <a:cubicBezTo>
                      <a:pt x="0" y="2"/>
                      <a:pt x="2" y="0"/>
                      <a:pt x="4"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0" name="Freeform 2009">
                <a:extLst>
                  <a:ext uri="{FF2B5EF4-FFF2-40B4-BE49-F238E27FC236}">
                    <a16:creationId xmlns:a16="http://schemas.microsoft.com/office/drawing/2014/main" id="{4B0AAED8-B3CE-4412-9563-10E20852282E}"/>
                  </a:ext>
                </a:extLst>
              </p:cNvPr>
              <p:cNvSpPr>
                <a:spLocks/>
              </p:cNvSpPr>
              <p:nvPr/>
            </p:nvSpPr>
            <p:spPr bwMode="auto">
              <a:xfrm>
                <a:off x="5359" y="892"/>
                <a:ext cx="29" cy="20"/>
              </a:xfrm>
              <a:custGeom>
                <a:avLst/>
                <a:gdLst>
                  <a:gd name="T0" fmla="*/ 5 w 6"/>
                  <a:gd name="T1" fmla="*/ 2 h 4"/>
                  <a:gd name="T2" fmla="*/ 0 w 6"/>
                  <a:gd name="T3" fmla="*/ 2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2"/>
                    </a:cubicBezTo>
                    <a:cubicBezTo>
                      <a:pt x="1"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1" name="Freeform 2010">
                <a:extLst>
                  <a:ext uri="{FF2B5EF4-FFF2-40B4-BE49-F238E27FC236}">
                    <a16:creationId xmlns:a16="http://schemas.microsoft.com/office/drawing/2014/main" id="{2F690FB7-57C3-457F-A91E-661D6A2D49EA}"/>
                  </a:ext>
                </a:extLst>
              </p:cNvPr>
              <p:cNvSpPr>
                <a:spLocks/>
              </p:cNvSpPr>
              <p:nvPr/>
            </p:nvSpPr>
            <p:spPr bwMode="auto">
              <a:xfrm>
                <a:off x="5278" y="984"/>
                <a:ext cx="28"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0"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2" name="Freeform 2011">
                <a:extLst>
                  <a:ext uri="{FF2B5EF4-FFF2-40B4-BE49-F238E27FC236}">
                    <a16:creationId xmlns:a16="http://schemas.microsoft.com/office/drawing/2014/main" id="{5C295010-BF2A-4BA9-A109-1172FDF717BB}"/>
                  </a:ext>
                </a:extLst>
              </p:cNvPr>
              <p:cNvSpPr>
                <a:spLocks/>
              </p:cNvSpPr>
              <p:nvPr/>
            </p:nvSpPr>
            <p:spPr bwMode="auto">
              <a:xfrm>
                <a:off x="5321" y="974"/>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1"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3" name="Freeform 2012">
                <a:extLst>
                  <a:ext uri="{FF2B5EF4-FFF2-40B4-BE49-F238E27FC236}">
                    <a16:creationId xmlns:a16="http://schemas.microsoft.com/office/drawing/2014/main" id="{1461B5CE-C8F5-4E95-AED0-F81875A64C1D}"/>
                  </a:ext>
                </a:extLst>
              </p:cNvPr>
              <p:cNvSpPr>
                <a:spLocks/>
              </p:cNvSpPr>
              <p:nvPr/>
            </p:nvSpPr>
            <p:spPr bwMode="auto">
              <a:xfrm>
                <a:off x="5273" y="1023"/>
                <a:ext cx="29" cy="33"/>
              </a:xfrm>
              <a:custGeom>
                <a:avLst/>
                <a:gdLst>
                  <a:gd name="T0" fmla="*/ 6 w 6"/>
                  <a:gd name="T1" fmla="*/ 3 h 7"/>
                  <a:gd name="T2" fmla="*/ 0 w 6"/>
                  <a:gd name="T3" fmla="*/ 5 h 7"/>
                  <a:gd name="T4" fmla="*/ 4 w 6"/>
                  <a:gd name="T5" fmla="*/ 0 h 7"/>
                  <a:gd name="T6" fmla="*/ 6 w 6"/>
                  <a:gd name="T7" fmla="*/ 1 h 7"/>
                  <a:gd name="T8" fmla="*/ 6 w 6"/>
                  <a:gd name="T9" fmla="*/ 3 h 7"/>
                  <a:gd name="T10" fmla="*/ 6 w 6"/>
                  <a:gd name="T11" fmla="*/ 3 h 7"/>
                </a:gdLst>
                <a:ahLst/>
                <a:cxnLst>
                  <a:cxn ang="0">
                    <a:pos x="T0" y="T1"/>
                  </a:cxn>
                  <a:cxn ang="0">
                    <a:pos x="T2" y="T3"/>
                  </a:cxn>
                  <a:cxn ang="0">
                    <a:pos x="T4" y="T5"/>
                  </a:cxn>
                  <a:cxn ang="0">
                    <a:pos x="T6" y="T7"/>
                  </a:cxn>
                  <a:cxn ang="0">
                    <a:pos x="T8" y="T9"/>
                  </a:cxn>
                  <a:cxn ang="0">
                    <a:pos x="T10" y="T11"/>
                  </a:cxn>
                </a:cxnLst>
                <a:rect l="0" t="0" r="r" b="b"/>
                <a:pathLst>
                  <a:path w="6" h="7">
                    <a:moveTo>
                      <a:pt x="6" y="3"/>
                    </a:moveTo>
                    <a:cubicBezTo>
                      <a:pt x="5" y="6"/>
                      <a:pt x="1" y="7"/>
                      <a:pt x="0" y="5"/>
                    </a:cubicBezTo>
                    <a:cubicBezTo>
                      <a:pt x="0" y="3"/>
                      <a:pt x="2" y="1"/>
                      <a:pt x="4" y="0"/>
                    </a:cubicBezTo>
                    <a:cubicBezTo>
                      <a:pt x="5" y="0"/>
                      <a:pt x="6" y="1"/>
                      <a:pt x="6" y="1"/>
                    </a:cubicBezTo>
                    <a:cubicBezTo>
                      <a:pt x="6" y="2"/>
                      <a:pt x="6" y="2"/>
                      <a:pt x="6" y="3"/>
                    </a:cubicBezTo>
                    <a:cubicBezTo>
                      <a:pt x="6" y="3"/>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4" name="Freeform 2013">
                <a:extLst>
                  <a:ext uri="{FF2B5EF4-FFF2-40B4-BE49-F238E27FC236}">
                    <a16:creationId xmlns:a16="http://schemas.microsoft.com/office/drawing/2014/main" id="{FA894454-6314-4906-932C-63B72ABCC3B8}"/>
                  </a:ext>
                </a:extLst>
              </p:cNvPr>
              <p:cNvSpPr>
                <a:spLocks/>
              </p:cNvSpPr>
              <p:nvPr/>
            </p:nvSpPr>
            <p:spPr bwMode="auto">
              <a:xfrm>
                <a:off x="5311" y="1013"/>
                <a:ext cx="34" cy="29"/>
              </a:xfrm>
              <a:custGeom>
                <a:avLst/>
                <a:gdLst>
                  <a:gd name="T0" fmla="*/ 6 w 7"/>
                  <a:gd name="T1" fmla="*/ 2 h 6"/>
                  <a:gd name="T2" fmla="*/ 0 w 7"/>
                  <a:gd name="T3" fmla="*/ 4 h 6"/>
                  <a:gd name="T4" fmla="*/ 4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5" y="5"/>
                      <a:pt x="1" y="6"/>
                      <a:pt x="0" y="4"/>
                    </a:cubicBezTo>
                    <a:cubicBezTo>
                      <a:pt x="0" y="2"/>
                      <a:pt x="2" y="0"/>
                      <a:pt x="4" y="0"/>
                    </a:cubicBezTo>
                    <a:cubicBezTo>
                      <a:pt x="6"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5" name="Freeform 2014">
                <a:extLst>
                  <a:ext uri="{FF2B5EF4-FFF2-40B4-BE49-F238E27FC236}">
                    <a16:creationId xmlns:a16="http://schemas.microsoft.com/office/drawing/2014/main" id="{FED744EF-BCA0-4A80-99C5-1EB29A6DC720}"/>
                  </a:ext>
                </a:extLst>
              </p:cNvPr>
              <p:cNvSpPr>
                <a:spLocks/>
              </p:cNvSpPr>
              <p:nvPr/>
            </p:nvSpPr>
            <p:spPr bwMode="auto">
              <a:xfrm>
                <a:off x="5364" y="955"/>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1" y="6"/>
                      <a:pt x="0"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6" name="Freeform 2015">
                <a:extLst>
                  <a:ext uri="{FF2B5EF4-FFF2-40B4-BE49-F238E27FC236}">
                    <a16:creationId xmlns:a16="http://schemas.microsoft.com/office/drawing/2014/main" id="{0D00627D-230D-41E1-8ADF-867DCE738342}"/>
                  </a:ext>
                </a:extLst>
              </p:cNvPr>
              <p:cNvSpPr>
                <a:spLocks/>
              </p:cNvSpPr>
              <p:nvPr/>
            </p:nvSpPr>
            <p:spPr bwMode="auto">
              <a:xfrm>
                <a:off x="5355" y="989"/>
                <a:ext cx="33" cy="29"/>
              </a:xfrm>
              <a:custGeom>
                <a:avLst/>
                <a:gdLst>
                  <a:gd name="T0" fmla="*/ 6 w 7"/>
                  <a:gd name="T1" fmla="*/ 2 h 6"/>
                  <a:gd name="T2" fmla="*/ 1 w 7"/>
                  <a:gd name="T3" fmla="*/ 4 h 6"/>
                  <a:gd name="T4" fmla="*/ 5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6" y="5"/>
                      <a:pt x="2" y="6"/>
                      <a:pt x="1" y="4"/>
                    </a:cubicBezTo>
                    <a:cubicBezTo>
                      <a:pt x="0" y="2"/>
                      <a:pt x="2" y="0"/>
                      <a:pt x="5" y="0"/>
                    </a:cubicBezTo>
                    <a:cubicBezTo>
                      <a:pt x="7"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7" name="Freeform 2016">
                <a:extLst>
                  <a:ext uri="{FF2B5EF4-FFF2-40B4-BE49-F238E27FC236}">
                    <a16:creationId xmlns:a16="http://schemas.microsoft.com/office/drawing/2014/main" id="{AACF446E-CD3F-4A2A-A671-B499F6CA5F86}"/>
                  </a:ext>
                </a:extLst>
              </p:cNvPr>
              <p:cNvSpPr>
                <a:spLocks/>
              </p:cNvSpPr>
              <p:nvPr/>
            </p:nvSpPr>
            <p:spPr bwMode="auto">
              <a:xfrm>
                <a:off x="5350" y="1023"/>
                <a:ext cx="38" cy="28"/>
              </a:xfrm>
              <a:custGeom>
                <a:avLst/>
                <a:gdLst>
                  <a:gd name="T0" fmla="*/ 7 w 8"/>
                  <a:gd name="T1" fmla="*/ 3 h 6"/>
                  <a:gd name="T2" fmla="*/ 1 w 8"/>
                  <a:gd name="T3" fmla="*/ 4 h 6"/>
                  <a:gd name="T4" fmla="*/ 5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6" y="5"/>
                      <a:pt x="2" y="6"/>
                      <a:pt x="1" y="4"/>
                    </a:cubicBezTo>
                    <a:cubicBezTo>
                      <a:pt x="0" y="3"/>
                      <a:pt x="2" y="0"/>
                      <a:pt x="5" y="0"/>
                    </a:cubicBezTo>
                    <a:cubicBezTo>
                      <a:pt x="7"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8" name="Freeform 2017">
                <a:extLst>
                  <a:ext uri="{FF2B5EF4-FFF2-40B4-BE49-F238E27FC236}">
                    <a16:creationId xmlns:a16="http://schemas.microsoft.com/office/drawing/2014/main" id="{128743CF-A6CA-4EF0-97C0-6A87D9C3B3D8}"/>
                  </a:ext>
                </a:extLst>
              </p:cNvPr>
              <p:cNvSpPr>
                <a:spLocks/>
              </p:cNvSpPr>
              <p:nvPr/>
            </p:nvSpPr>
            <p:spPr bwMode="auto">
              <a:xfrm>
                <a:off x="5393" y="1023"/>
                <a:ext cx="34" cy="28"/>
              </a:xfrm>
              <a:custGeom>
                <a:avLst/>
                <a:gdLst>
                  <a:gd name="T0" fmla="*/ 7 w 7"/>
                  <a:gd name="T1" fmla="*/ 3 h 6"/>
                  <a:gd name="T2" fmla="*/ 1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6"/>
                      <a:pt x="2" y="6"/>
                      <a:pt x="1" y="4"/>
                    </a:cubicBezTo>
                    <a:cubicBezTo>
                      <a:pt x="0" y="3"/>
                      <a:pt x="2" y="0"/>
                      <a:pt x="4"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49" name="Freeform 2018">
                <a:extLst>
                  <a:ext uri="{FF2B5EF4-FFF2-40B4-BE49-F238E27FC236}">
                    <a16:creationId xmlns:a16="http://schemas.microsoft.com/office/drawing/2014/main" id="{0F1941D5-6C06-40E7-BE11-93494C74A556}"/>
                  </a:ext>
                </a:extLst>
              </p:cNvPr>
              <p:cNvSpPr>
                <a:spLocks/>
              </p:cNvSpPr>
              <p:nvPr/>
            </p:nvSpPr>
            <p:spPr bwMode="auto">
              <a:xfrm>
                <a:off x="5437" y="1023"/>
                <a:ext cx="33" cy="33"/>
              </a:xfrm>
              <a:custGeom>
                <a:avLst/>
                <a:gdLst>
                  <a:gd name="T0" fmla="*/ 7 w 7"/>
                  <a:gd name="T1" fmla="*/ 3 h 7"/>
                  <a:gd name="T2" fmla="*/ 1 w 7"/>
                  <a:gd name="T3" fmla="*/ 5 h 7"/>
                  <a:gd name="T4" fmla="*/ 4 w 7"/>
                  <a:gd name="T5" fmla="*/ 0 h 7"/>
                  <a:gd name="T6" fmla="*/ 7 w 7"/>
                  <a:gd name="T7" fmla="*/ 3 h 7"/>
                </a:gdLst>
                <a:ahLst/>
                <a:cxnLst>
                  <a:cxn ang="0">
                    <a:pos x="T0" y="T1"/>
                  </a:cxn>
                  <a:cxn ang="0">
                    <a:pos x="T2" y="T3"/>
                  </a:cxn>
                  <a:cxn ang="0">
                    <a:pos x="T4" y="T5"/>
                  </a:cxn>
                  <a:cxn ang="0">
                    <a:pos x="T6" y="T7"/>
                  </a:cxn>
                </a:cxnLst>
                <a:rect l="0" t="0" r="r" b="b"/>
                <a:pathLst>
                  <a:path w="7" h="7">
                    <a:moveTo>
                      <a:pt x="7" y="3"/>
                    </a:moveTo>
                    <a:cubicBezTo>
                      <a:pt x="6" y="6"/>
                      <a:pt x="2" y="7"/>
                      <a:pt x="1" y="5"/>
                    </a:cubicBezTo>
                    <a:cubicBezTo>
                      <a:pt x="0" y="3"/>
                      <a:pt x="1" y="1"/>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0" name="Freeform 2019">
                <a:extLst>
                  <a:ext uri="{FF2B5EF4-FFF2-40B4-BE49-F238E27FC236}">
                    <a16:creationId xmlns:a16="http://schemas.microsoft.com/office/drawing/2014/main" id="{624A7C8C-D8ED-4407-AB1B-3AE1C706FBFC}"/>
                  </a:ext>
                </a:extLst>
              </p:cNvPr>
              <p:cNvSpPr>
                <a:spLocks/>
              </p:cNvSpPr>
              <p:nvPr/>
            </p:nvSpPr>
            <p:spPr bwMode="auto">
              <a:xfrm>
                <a:off x="5480" y="1018"/>
                <a:ext cx="34"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1" name="Freeform 2020">
                <a:extLst>
                  <a:ext uri="{FF2B5EF4-FFF2-40B4-BE49-F238E27FC236}">
                    <a16:creationId xmlns:a16="http://schemas.microsoft.com/office/drawing/2014/main" id="{8C76AF10-903D-48E7-9434-5415FC3A314C}"/>
                  </a:ext>
                </a:extLst>
              </p:cNvPr>
              <p:cNvSpPr>
                <a:spLocks/>
              </p:cNvSpPr>
              <p:nvPr/>
            </p:nvSpPr>
            <p:spPr bwMode="auto">
              <a:xfrm>
                <a:off x="5451" y="1056"/>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7" y="6"/>
                      <a:pt x="3" y="7"/>
                      <a:pt x="1" y="5"/>
                    </a:cubicBezTo>
                    <a:cubicBezTo>
                      <a:pt x="0" y="3"/>
                      <a:pt x="2"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2" name="Freeform 2021">
                <a:extLst>
                  <a:ext uri="{FF2B5EF4-FFF2-40B4-BE49-F238E27FC236}">
                    <a16:creationId xmlns:a16="http://schemas.microsoft.com/office/drawing/2014/main" id="{A200B711-A6CB-4706-8666-5B763A2B9DBF}"/>
                  </a:ext>
                </a:extLst>
              </p:cNvPr>
              <p:cNvSpPr>
                <a:spLocks/>
              </p:cNvSpPr>
              <p:nvPr/>
            </p:nvSpPr>
            <p:spPr bwMode="auto">
              <a:xfrm>
                <a:off x="5475" y="1085"/>
                <a:ext cx="43" cy="39"/>
              </a:xfrm>
              <a:custGeom>
                <a:avLst/>
                <a:gdLst>
                  <a:gd name="T0" fmla="*/ 8 w 9"/>
                  <a:gd name="T1" fmla="*/ 4 h 8"/>
                  <a:gd name="T2" fmla="*/ 2 w 9"/>
                  <a:gd name="T3" fmla="*/ 6 h 8"/>
                  <a:gd name="T4" fmla="*/ 5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8" y="7"/>
                      <a:pt x="4" y="8"/>
                      <a:pt x="2" y="6"/>
                    </a:cubicBezTo>
                    <a:cubicBezTo>
                      <a:pt x="0" y="4"/>
                      <a:pt x="2" y="1"/>
                      <a:pt x="5" y="0"/>
                    </a:cubicBezTo>
                    <a:cubicBezTo>
                      <a:pt x="8" y="1"/>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3" name="Freeform 2022">
                <a:extLst>
                  <a:ext uri="{FF2B5EF4-FFF2-40B4-BE49-F238E27FC236}">
                    <a16:creationId xmlns:a16="http://schemas.microsoft.com/office/drawing/2014/main" id="{58A8AE8D-600D-4F03-A2C5-120BFB7A3E2F}"/>
                  </a:ext>
                </a:extLst>
              </p:cNvPr>
              <p:cNvSpPr>
                <a:spLocks/>
              </p:cNvSpPr>
              <p:nvPr/>
            </p:nvSpPr>
            <p:spPr bwMode="auto">
              <a:xfrm>
                <a:off x="5470" y="1133"/>
                <a:ext cx="39" cy="39"/>
              </a:xfrm>
              <a:custGeom>
                <a:avLst/>
                <a:gdLst>
                  <a:gd name="T0" fmla="*/ 8 w 8"/>
                  <a:gd name="T1" fmla="*/ 4 h 8"/>
                  <a:gd name="T2" fmla="*/ 2 w 8"/>
                  <a:gd name="T3" fmla="*/ 6 h 8"/>
                  <a:gd name="T4" fmla="*/ 5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5" y="0"/>
                    </a:cubicBezTo>
                    <a:cubicBezTo>
                      <a:pt x="7" y="1"/>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4" name="Freeform 2023">
                <a:extLst>
                  <a:ext uri="{FF2B5EF4-FFF2-40B4-BE49-F238E27FC236}">
                    <a16:creationId xmlns:a16="http://schemas.microsoft.com/office/drawing/2014/main" id="{4D198913-9064-4B04-9EB4-CC91AF27A3EC}"/>
                  </a:ext>
                </a:extLst>
              </p:cNvPr>
              <p:cNvSpPr>
                <a:spLocks/>
              </p:cNvSpPr>
              <p:nvPr/>
            </p:nvSpPr>
            <p:spPr bwMode="auto">
              <a:xfrm>
                <a:off x="5523" y="1138"/>
                <a:ext cx="44" cy="39"/>
              </a:xfrm>
              <a:custGeom>
                <a:avLst/>
                <a:gdLst>
                  <a:gd name="T0" fmla="*/ 9 w 9"/>
                  <a:gd name="T1" fmla="*/ 3 h 8"/>
                  <a:gd name="T2" fmla="*/ 2 w 9"/>
                  <a:gd name="T3" fmla="*/ 5 h 8"/>
                  <a:gd name="T4" fmla="*/ 5 w 9"/>
                  <a:gd name="T5" fmla="*/ 0 h 8"/>
                  <a:gd name="T6" fmla="*/ 9 w 9"/>
                  <a:gd name="T7" fmla="*/ 3 h 8"/>
                </a:gdLst>
                <a:ahLst/>
                <a:cxnLst>
                  <a:cxn ang="0">
                    <a:pos x="T0" y="T1"/>
                  </a:cxn>
                  <a:cxn ang="0">
                    <a:pos x="T2" y="T3"/>
                  </a:cxn>
                  <a:cxn ang="0">
                    <a:pos x="T4" y="T5"/>
                  </a:cxn>
                  <a:cxn ang="0">
                    <a:pos x="T6" y="T7"/>
                  </a:cxn>
                </a:cxnLst>
                <a:rect l="0" t="0" r="r" b="b"/>
                <a:pathLst>
                  <a:path w="9" h="8">
                    <a:moveTo>
                      <a:pt x="9" y="3"/>
                    </a:moveTo>
                    <a:cubicBezTo>
                      <a:pt x="9" y="7"/>
                      <a:pt x="5" y="8"/>
                      <a:pt x="2" y="5"/>
                    </a:cubicBezTo>
                    <a:cubicBezTo>
                      <a:pt x="0" y="3"/>
                      <a:pt x="2" y="0"/>
                      <a:pt x="5" y="0"/>
                    </a:cubicBezTo>
                    <a:cubicBezTo>
                      <a:pt x="8" y="0"/>
                      <a:pt x="9"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5" name="Freeform 2024">
                <a:extLst>
                  <a:ext uri="{FF2B5EF4-FFF2-40B4-BE49-F238E27FC236}">
                    <a16:creationId xmlns:a16="http://schemas.microsoft.com/office/drawing/2014/main" id="{CF8E7D29-B7D9-4F4A-9571-540CBBF9AC40}"/>
                  </a:ext>
                </a:extLst>
              </p:cNvPr>
              <p:cNvSpPr>
                <a:spLocks/>
              </p:cNvSpPr>
              <p:nvPr/>
            </p:nvSpPr>
            <p:spPr bwMode="auto">
              <a:xfrm>
                <a:off x="5543" y="1182"/>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4" y="9"/>
                      <a:pt x="2" y="6"/>
                    </a:cubicBezTo>
                    <a:cubicBezTo>
                      <a:pt x="0" y="4"/>
                      <a:pt x="1"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6" name="Freeform 2025">
                <a:extLst>
                  <a:ext uri="{FF2B5EF4-FFF2-40B4-BE49-F238E27FC236}">
                    <a16:creationId xmlns:a16="http://schemas.microsoft.com/office/drawing/2014/main" id="{765E6A95-39CE-4617-8579-3CEF7D3A5A44}"/>
                  </a:ext>
                </a:extLst>
              </p:cNvPr>
              <p:cNvSpPr>
                <a:spLocks/>
              </p:cNvSpPr>
              <p:nvPr/>
            </p:nvSpPr>
            <p:spPr bwMode="auto">
              <a:xfrm>
                <a:off x="5543" y="1230"/>
                <a:ext cx="43" cy="43"/>
              </a:xfrm>
              <a:custGeom>
                <a:avLst/>
                <a:gdLst>
                  <a:gd name="T0" fmla="*/ 9 w 9"/>
                  <a:gd name="T1" fmla="*/ 4 h 9"/>
                  <a:gd name="T2" fmla="*/ 2 w 9"/>
                  <a:gd name="T3" fmla="*/ 6 h 9"/>
                  <a:gd name="T4" fmla="*/ 5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5" y="9"/>
                      <a:pt x="2" y="6"/>
                    </a:cubicBezTo>
                    <a:cubicBezTo>
                      <a:pt x="0" y="4"/>
                      <a:pt x="1"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7" name="Freeform 2026">
                <a:extLst>
                  <a:ext uri="{FF2B5EF4-FFF2-40B4-BE49-F238E27FC236}">
                    <a16:creationId xmlns:a16="http://schemas.microsoft.com/office/drawing/2014/main" id="{D9223AFD-7466-4A8F-9D3E-03DE33754242}"/>
                  </a:ext>
                </a:extLst>
              </p:cNvPr>
              <p:cNvSpPr>
                <a:spLocks/>
              </p:cNvSpPr>
              <p:nvPr/>
            </p:nvSpPr>
            <p:spPr bwMode="auto">
              <a:xfrm>
                <a:off x="5494" y="1254"/>
                <a:ext cx="49" cy="43"/>
              </a:xfrm>
              <a:custGeom>
                <a:avLst/>
                <a:gdLst>
                  <a:gd name="T0" fmla="*/ 9 w 10"/>
                  <a:gd name="T1" fmla="*/ 4 h 9"/>
                  <a:gd name="T2" fmla="*/ 2 w 10"/>
                  <a:gd name="T3" fmla="*/ 6 h 9"/>
                  <a:gd name="T4" fmla="*/ 5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9" y="7"/>
                      <a:pt x="4" y="9"/>
                      <a:pt x="2" y="6"/>
                    </a:cubicBezTo>
                    <a:cubicBezTo>
                      <a:pt x="0" y="4"/>
                      <a:pt x="1" y="0"/>
                      <a:pt x="5" y="0"/>
                    </a:cubicBezTo>
                    <a:cubicBezTo>
                      <a:pt x="8"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8" name="Freeform 2027">
                <a:extLst>
                  <a:ext uri="{FF2B5EF4-FFF2-40B4-BE49-F238E27FC236}">
                    <a16:creationId xmlns:a16="http://schemas.microsoft.com/office/drawing/2014/main" id="{CBE2C582-7773-42DA-AAC1-988AB6032614}"/>
                  </a:ext>
                </a:extLst>
              </p:cNvPr>
              <p:cNvSpPr>
                <a:spLocks/>
              </p:cNvSpPr>
              <p:nvPr/>
            </p:nvSpPr>
            <p:spPr bwMode="auto">
              <a:xfrm>
                <a:off x="5499" y="1312"/>
                <a:ext cx="48" cy="38"/>
              </a:xfrm>
              <a:custGeom>
                <a:avLst/>
                <a:gdLst>
                  <a:gd name="T0" fmla="*/ 10 w 10"/>
                  <a:gd name="T1" fmla="*/ 4 h 8"/>
                  <a:gd name="T2" fmla="*/ 10 w 10"/>
                  <a:gd name="T3" fmla="*/ 6 h 8"/>
                  <a:gd name="T4" fmla="*/ 7 w 10"/>
                  <a:gd name="T5" fmla="*/ 8 h 8"/>
                  <a:gd name="T6" fmla="*/ 2 w 10"/>
                  <a:gd name="T7" fmla="*/ 1 h 8"/>
                  <a:gd name="T8" fmla="*/ 6 w 10"/>
                  <a:gd name="T9" fmla="*/ 0 h 8"/>
                  <a:gd name="T10" fmla="*/ 10 w 10"/>
                  <a:gd name="T11" fmla="*/ 4 h 8"/>
                </a:gdLst>
                <a:ahLst/>
                <a:cxnLst>
                  <a:cxn ang="0">
                    <a:pos x="T0" y="T1"/>
                  </a:cxn>
                  <a:cxn ang="0">
                    <a:pos x="T2" y="T3"/>
                  </a:cxn>
                  <a:cxn ang="0">
                    <a:pos x="T4" y="T5"/>
                  </a:cxn>
                  <a:cxn ang="0">
                    <a:pos x="T6" y="T7"/>
                  </a:cxn>
                  <a:cxn ang="0">
                    <a:pos x="T8" y="T9"/>
                  </a:cxn>
                  <a:cxn ang="0">
                    <a:pos x="T10" y="T11"/>
                  </a:cxn>
                </a:cxnLst>
                <a:rect l="0" t="0" r="r" b="b"/>
                <a:pathLst>
                  <a:path w="10" h="8">
                    <a:moveTo>
                      <a:pt x="10" y="4"/>
                    </a:moveTo>
                    <a:cubicBezTo>
                      <a:pt x="10" y="5"/>
                      <a:pt x="10" y="5"/>
                      <a:pt x="10" y="6"/>
                    </a:cubicBezTo>
                    <a:cubicBezTo>
                      <a:pt x="8" y="6"/>
                      <a:pt x="7" y="7"/>
                      <a:pt x="7" y="8"/>
                    </a:cubicBezTo>
                    <a:cubicBezTo>
                      <a:pt x="3" y="8"/>
                      <a:pt x="0" y="4"/>
                      <a:pt x="2" y="1"/>
                    </a:cubicBezTo>
                    <a:cubicBezTo>
                      <a:pt x="3" y="0"/>
                      <a:pt x="5" y="0"/>
                      <a:pt x="6"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59" name="Freeform 2028">
                <a:extLst>
                  <a:ext uri="{FF2B5EF4-FFF2-40B4-BE49-F238E27FC236}">
                    <a16:creationId xmlns:a16="http://schemas.microsoft.com/office/drawing/2014/main" id="{60E2E9E9-C91F-4E3E-8E44-9F61B288A862}"/>
                  </a:ext>
                </a:extLst>
              </p:cNvPr>
              <p:cNvSpPr>
                <a:spLocks/>
              </p:cNvSpPr>
              <p:nvPr/>
            </p:nvSpPr>
            <p:spPr bwMode="auto">
              <a:xfrm>
                <a:off x="5557" y="1288"/>
                <a:ext cx="48" cy="43"/>
              </a:xfrm>
              <a:custGeom>
                <a:avLst/>
                <a:gdLst>
                  <a:gd name="T0" fmla="*/ 10 w 10"/>
                  <a:gd name="T1" fmla="*/ 4 h 9"/>
                  <a:gd name="T2" fmla="*/ 2 w 10"/>
                  <a:gd name="T3" fmla="*/ 6 h 9"/>
                  <a:gd name="T4" fmla="*/ 5 w 10"/>
                  <a:gd name="T5" fmla="*/ 0 h 9"/>
                  <a:gd name="T6" fmla="*/ 10 w 10"/>
                  <a:gd name="T7" fmla="*/ 4 h 9"/>
                </a:gdLst>
                <a:ahLst/>
                <a:cxnLst>
                  <a:cxn ang="0">
                    <a:pos x="T0" y="T1"/>
                  </a:cxn>
                  <a:cxn ang="0">
                    <a:pos x="T2" y="T3"/>
                  </a:cxn>
                  <a:cxn ang="0">
                    <a:pos x="T4" y="T5"/>
                  </a:cxn>
                  <a:cxn ang="0">
                    <a:pos x="T6" y="T7"/>
                  </a:cxn>
                </a:cxnLst>
                <a:rect l="0" t="0" r="r" b="b"/>
                <a:pathLst>
                  <a:path w="10" h="9">
                    <a:moveTo>
                      <a:pt x="10" y="4"/>
                    </a:moveTo>
                    <a:cubicBezTo>
                      <a:pt x="10" y="8"/>
                      <a:pt x="5" y="9"/>
                      <a:pt x="2" y="6"/>
                    </a:cubicBezTo>
                    <a:cubicBezTo>
                      <a:pt x="0" y="4"/>
                      <a:pt x="1" y="0"/>
                      <a:pt x="5"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0" name="Freeform 2029">
                <a:extLst>
                  <a:ext uri="{FF2B5EF4-FFF2-40B4-BE49-F238E27FC236}">
                    <a16:creationId xmlns:a16="http://schemas.microsoft.com/office/drawing/2014/main" id="{C1682DF0-0207-46F9-8D63-5CA7BA341D36}"/>
                  </a:ext>
                </a:extLst>
              </p:cNvPr>
              <p:cNvSpPr>
                <a:spLocks/>
              </p:cNvSpPr>
              <p:nvPr/>
            </p:nvSpPr>
            <p:spPr bwMode="auto">
              <a:xfrm>
                <a:off x="5600" y="1244"/>
                <a:ext cx="44" cy="44"/>
              </a:xfrm>
              <a:custGeom>
                <a:avLst/>
                <a:gdLst>
                  <a:gd name="T0" fmla="*/ 9 w 9"/>
                  <a:gd name="T1" fmla="*/ 5 h 9"/>
                  <a:gd name="T2" fmla="*/ 2 w 9"/>
                  <a:gd name="T3" fmla="*/ 7 h 9"/>
                  <a:gd name="T4" fmla="*/ 5 w 9"/>
                  <a:gd name="T5" fmla="*/ 0 h 9"/>
                  <a:gd name="T6" fmla="*/ 9 w 9"/>
                  <a:gd name="T7" fmla="*/ 5 h 9"/>
                </a:gdLst>
                <a:ahLst/>
                <a:cxnLst>
                  <a:cxn ang="0">
                    <a:pos x="T0" y="T1"/>
                  </a:cxn>
                  <a:cxn ang="0">
                    <a:pos x="T2" y="T3"/>
                  </a:cxn>
                  <a:cxn ang="0">
                    <a:pos x="T4" y="T5"/>
                  </a:cxn>
                  <a:cxn ang="0">
                    <a:pos x="T6" y="T7"/>
                  </a:cxn>
                </a:cxnLst>
                <a:rect l="0" t="0" r="r" b="b"/>
                <a:pathLst>
                  <a:path w="9" h="9">
                    <a:moveTo>
                      <a:pt x="9" y="5"/>
                    </a:moveTo>
                    <a:cubicBezTo>
                      <a:pt x="9" y="8"/>
                      <a:pt x="5" y="9"/>
                      <a:pt x="2" y="7"/>
                    </a:cubicBezTo>
                    <a:cubicBezTo>
                      <a:pt x="0" y="4"/>
                      <a:pt x="1" y="1"/>
                      <a:pt x="5" y="0"/>
                    </a:cubicBezTo>
                    <a:cubicBezTo>
                      <a:pt x="8" y="1"/>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1" name="Freeform 2030">
                <a:extLst>
                  <a:ext uri="{FF2B5EF4-FFF2-40B4-BE49-F238E27FC236}">
                    <a16:creationId xmlns:a16="http://schemas.microsoft.com/office/drawing/2014/main" id="{C1799879-D14D-4EB5-B65B-C67CF349606B}"/>
                  </a:ext>
                </a:extLst>
              </p:cNvPr>
              <p:cNvSpPr>
                <a:spLocks/>
              </p:cNvSpPr>
              <p:nvPr/>
            </p:nvSpPr>
            <p:spPr bwMode="auto">
              <a:xfrm>
                <a:off x="5596" y="1196"/>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6"/>
                    </a:cubicBezTo>
                    <a:cubicBezTo>
                      <a:pt x="0" y="4"/>
                      <a:pt x="1" y="1"/>
                      <a:pt x="4" y="0"/>
                    </a:cubicBezTo>
                    <a:cubicBezTo>
                      <a:pt x="8"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2" name="Freeform 2031">
                <a:extLst>
                  <a:ext uri="{FF2B5EF4-FFF2-40B4-BE49-F238E27FC236}">
                    <a16:creationId xmlns:a16="http://schemas.microsoft.com/office/drawing/2014/main" id="{701EA266-B1DD-4117-B562-E122BA949BDE}"/>
                  </a:ext>
                </a:extLst>
              </p:cNvPr>
              <p:cNvSpPr>
                <a:spLocks/>
              </p:cNvSpPr>
              <p:nvPr/>
            </p:nvSpPr>
            <p:spPr bwMode="auto">
              <a:xfrm>
                <a:off x="5576" y="1143"/>
                <a:ext cx="44" cy="39"/>
              </a:xfrm>
              <a:custGeom>
                <a:avLst/>
                <a:gdLst>
                  <a:gd name="T0" fmla="*/ 8 w 9"/>
                  <a:gd name="T1" fmla="*/ 4 h 8"/>
                  <a:gd name="T2" fmla="*/ 2 w 9"/>
                  <a:gd name="T3" fmla="*/ 6 h 8"/>
                  <a:gd name="T4" fmla="*/ 4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9" y="7"/>
                      <a:pt x="4" y="8"/>
                      <a:pt x="2" y="6"/>
                    </a:cubicBezTo>
                    <a:cubicBezTo>
                      <a:pt x="0" y="4"/>
                      <a:pt x="1"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3" name="Freeform 2032">
                <a:extLst>
                  <a:ext uri="{FF2B5EF4-FFF2-40B4-BE49-F238E27FC236}">
                    <a16:creationId xmlns:a16="http://schemas.microsoft.com/office/drawing/2014/main" id="{232A59BB-9694-46A7-B907-CAE33472BA38}"/>
                  </a:ext>
                </a:extLst>
              </p:cNvPr>
              <p:cNvSpPr>
                <a:spLocks/>
              </p:cNvSpPr>
              <p:nvPr/>
            </p:nvSpPr>
            <p:spPr bwMode="auto">
              <a:xfrm>
                <a:off x="5523" y="1090"/>
                <a:ext cx="39"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4" y="0"/>
                    </a:cubicBezTo>
                    <a:cubicBezTo>
                      <a:pt x="7" y="1"/>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4" name="Freeform 2033">
                <a:extLst>
                  <a:ext uri="{FF2B5EF4-FFF2-40B4-BE49-F238E27FC236}">
                    <a16:creationId xmlns:a16="http://schemas.microsoft.com/office/drawing/2014/main" id="{E4964F98-EC7D-4911-B4CC-5B56713F1861}"/>
                  </a:ext>
                </a:extLst>
              </p:cNvPr>
              <p:cNvSpPr>
                <a:spLocks/>
              </p:cNvSpPr>
              <p:nvPr/>
            </p:nvSpPr>
            <p:spPr bwMode="auto">
              <a:xfrm>
                <a:off x="5499" y="1051"/>
                <a:ext cx="39" cy="34"/>
              </a:xfrm>
              <a:custGeom>
                <a:avLst/>
                <a:gdLst>
                  <a:gd name="T0" fmla="*/ 8 w 8"/>
                  <a:gd name="T1" fmla="*/ 3 h 7"/>
                  <a:gd name="T2" fmla="*/ 2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2" y="5"/>
                    </a:cubicBezTo>
                    <a:cubicBezTo>
                      <a:pt x="0" y="3"/>
                      <a:pt x="1"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5" name="Freeform 2034">
                <a:extLst>
                  <a:ext uri="{FF2B5EF4-FFF2-40B4-BE49-F238E27FC236}">
                    <a16:creationId xmlns:a16="http://schemas.microsoft.com/office/drawing/2014/main" id="{D3EB3D33-C0AC-4F49-A576-501A5CC9241A}"/>
                  </a:ext>
                </a:extLst>
              </p:cNvPr>
              <p:cNvSpPr>
                <a:spLocks/>
              </p:cNvSpPr>
              <p:nvPr/>
            </p:nvSpPr>
            <p:spPr bwMode="auto">
              <a:xfrm>
                <a:off x="5210" y="1235"/>
                <a:ext cx="43" cy="43"/>
              </a:xfrm>
              <a:custGeom>
                <a:avLst/>
                <a:gdLst>
                  <a:gd name="T0" fmla="*/ 9 w 9"/>
                  <a:gd name="T1" fmla="*/ 4 h 9"/>
                  <a:gd name="T2" fmla="*/ 1 w 9"/>
                  <a:gd name="T3" fmla="*/ 6 h 9"/>
                  <a:gd name="T4" fmla="*/ 6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2" y="9"/>
                      <a:pt x="1" y="6"/>
                    </a:cubicBezTo>
                    <a:cubicBezTo>
                      <a:pt x="0" y="4"/>
                      <a:pt x="2" y="0"/>
                      <a:pt x="6" y="0"/>
                    </a:cubicBezTo>
                    <a:cubicBezTo>
                      <a:pt x="9"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6" name="Freeform 2035">
                <a:extLst>
                  <a:ext uri="{FF2B5EF4-FFF2-40B4-BE49-F238E27FC236}">
                    <a16:creationId xmlns:a16="http://schemas.microsoft.com/office/drawing/2014/main" id="{9EB36B2B-D925-4C9A-BF4D-D12E0611024B}"/>
                  </a:ext>
                </a:extLst>
              </p:cNvPr>
              <p:cNvSpPr>
                <a:spLocks/>
              </p:cNvSpPr>
              <p:nvPr/>
            </p:nvSpPr>
            <p:spPr bwMode="auto">
              <a:xfrm>
                <a:off x="5181" y="1326"/>
                <a:ext cx="48" cy="48"/>
              </a:xfrm>
              <a:custGeom>
                <a:avLst/>
                <a:gdLst>
                  <a:gd name="T0" fmla="*/ 10 w 10"/>
                  <a:gd name="T1" fmla="*/ 5 h 10"/>
                  <a:gd name="T2" fmla="*/ 1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3" y="10"/>
                      <a:pt x="1" y="7"/>
                    </a:cubicBezTo>
                    <a:cubicBezTo>
                      <a:pt x="0" y="4"/>
                      <a:pt x="2" y="1"/>
                      <a:pt x="6" y="0"/>
                    </a:cubicBezTo>
                    <a:cubicBezTo>
                      <a:pt x="10"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7" name="Freeform 2036">
                <a:extLst>
                  <a:ext uri="{FF2B5EF4-FFF2-40B4-BE49-F238E27FC236}">
                    <a16:creationId xmlns:a16="http://schemas.microsoft.com/office/drawing/2014/main" id="{CE9CB390-E23E-4251-9DCF-E62D818336C0}"/>
                  </a:ext>
                </a:extLst>
              </p:cNvPr>
              <p:cNvSpPr>
                <a:spLocks/>
              </p:cNvSpPr>
              <p:nvPr/>
            </p:nvSpPr>
            <p:spPr bwMode="auto">
              <a:xfrm>
                <a:off x="5229" y="945"/>
                <a:ext cx="29" cy="25"/>
              </a:xfrm>
              <a:custGeom>
                <a:avLst/>
                <a:gdLst>
                  <a:gd name="T0" fmla="*/ 5 w 6"/>
                  <a:gd name="T1" fmla="*/ 2 h 5"/>
                  <a:gd name="T2" fmla="*/ 0 w 6"/>
                  <a:gd name="T3" fmla="*/ 3 h 5"/>
                  <a:gd name="T4" fmla="*/ 5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8" name="Freeform 2037">
                <a:extLst>
                  <a:ext uri="{FF2B5EF4-FFF2-40B4-BE49-F238E27FC236}">
                    <a16:creationId xmlns:a16="http://schemas.microsoft.com/office/drawing/2014/main" id="{73AA0126-5803-428C-B593-A760264E90AB}"/>
                  </a:ext>
                </a:extLst>
              </p:cNvPr>
              <p:cNvSpPr>
                <a:spLocks/>
              </p:cNvSpPr>
              <p:nvPr/>
            </p:nvSpPr>
            <p:spPr bwMode="auto">
              <a:xfrm>
                <a:off x="5186" y="950"/>
                <a:ext cx="34" cy="24"/>
              </a:xfrm>
              <a:custGeom>
                <a:avLst/>
                <a:gdLst>
                  <a:gd name="T0" fmla="*/ 5 w 7"/>
                  <a:gd name="T1" fmla="*/ 2 h 5"/>
                  <a:gd name="T2" fmla="*/ 0 w 7"/>
                  <a:gd name="T3" fmla="*/ 4 h 5"/>
                  <a:gd name="T4" fmla="*/ 5 w 7"/>
                  <a:gd name="T5" fmla="*/ 0 h 5"/>
                  <a:gd name="T6" fmla="*/ 6 w 7"/>
                  <a:gd name="T7" fmla="*/ 2 h 5"/>
                  <a:gd name="T8" fmla="*/ 5 w 7"/>
                  <a:gd name="T9" fmla="*/ 2 h 5"/>
                </a:gdLst>
                <a:ahLst/>
                <a:cxnLst>
                  <a:cxn ang="0">
                    <a:pos x="T0" y="T1"/>
                  </a:cxn>
                  <a:cxn ang="0">
                    <a:pos x="T2" y="T3"/>
                  </a:cxn>
                  <a:cxn ang="0">
                    <a:pos x="T4" y="T5"/>
                  </a:cxn>
                  <a:cxn ang="0">
                    <a:pos x="T6" y="T7"/>
                  </a:cxn>
                  <a:cxn ang="0">
                    <a:pos x="T8" y="T9"/>
                  </a:cxn>
                </a:cxnLst>
                <a:rect l="0" t="0" r="r" b="b"/>
                <a:pathLst>
                  <a:path w="7" h="5">
                    <a:moveTo>
                      <a:pt x="5" y="2"/>
                    </a:moveTo>
                    <a:cubicBezTo>
                      <a:pt x="3" y="4"/>
                      <a:pt x="0" y="5"/>
                      <a:pt x="0" y="4"/>
                    </a:cubicBezTo>
                    <a:cubicBezTo>
                      <a:pt x="0" y="2"/>
                      <a:pt x="3" y="0"/>
                      <a:pt x="5" y="0"/>
                    </a:cubicBezTo>
                    <a:cubicBezTo>
                      <a:pt x="7" y="0"/>
                      <a:pt x="6" y="1"/>
                      <a:pt x="6"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69" name="Freeform 2038">
                <a:extLst>
                  <a:ext uri="{FF2B5EF4-FFF2-40B4-BE49-F238E27FC236}">
                    <a16:creationId xmlns:a16="http://schemas.microsoft.com/office/drawing/2014/main" id="{B857BA85-3835-43C0-B0BC-1AF3CF4CD7AF}"/>
                  </a:ext>
                </a:extLst>
              </p:cNvPr>
              <p:cNvSpPr>
                <a:spLocks/>
              </p:cNvSpPr>
              <p:nvPr/>
            </p:nvSpPr>
            <p:spPr bwMode="auto">
              <a:xfrm>
                <a:off x="5138" y="955"/>
                <a:ext cx="38" cy="24"/>
              </a:xfrm>
              <a:custGeom>
                <a:avLst/>
                <a:gdLst>
                  <a:gd name="T0" fmla="*/ 6 w 8"/>
                  <a:gd name="T1" fmla="*/ 3 h 5"/>
                  <a:gd name="T2" fmla="*/ 0 w 8"/>
                  <a:gd name="T3" fmla="*/ 4 h 5"/>
                  <a:gd name="T4" fmla="*/ 6 w 8"/>
                  <a:gd name="T5" fmla="*/ 0 h 5"/>
                  <a:gd name="T6" fmla="*/ 6 w 8"/>
                  <a:gd name="T7" fmla="*/ 2 h 5"/>
                  <a:gd name="T8" fmla="*/ 6 w 8"/>
                  <a:gd name="T9" fmla="*/ 3 h 5"/>
                </a:gdLst>
                <a:ahLst/>
                <a:cxnLst>
                  <a:cxn ang="0">
                    <a:pos x="T0" y="T1"/>
                  </a:cxn>
                  <a:cxn ang="0">
                    <a:pos x="T2" y="T3"/>
                  </a:cxn>
                  <a:cxn ang="0">
                    <a:pos x="T4" y="T5"/>
                  </a:cxn>
                  <a:cxn ang="0">
                    <a:pos x="T6" y="T7"/>
                  </a:cxn>
                  <a:cxn ang="0">
                    <a:pos x="T8" y="T9"/>
                  </a:cxn>
                </a:cxnLst>
                <a:rect l="0" t="0" r="r" b="b"/>
                <a:pathLst>
                  <a:path w="8" h="5">
                    <a:moveTo>
                      <a:pt x="6" y="3"/>
                    </a:moveTo>
                    <a:cubicBezTo>
                      <a:pt x="3" y="4"/>
                      <a:pt x="0" y="5"/>
                      <a:pt x="0" y="4"/>
                    </a:cubicBezTo>
                    <a:cubicBezTo>
                      <a:pt x="0" y="3"/>
                      <a:pt x="4" y="1"/>
                      <a:pt x="6" y="0"/>
                    </a:cubicBezTo>
                    <a:cubicBezTo>
                      <a:pt x="8" y="0"/>
                      <a:pt x="6" y="2"/>
                      <a:pt x="6" y="2"/>
                    </a:cubicBezTo>
                    <a:cubicBezTo>
                      <a:pt x="6" y="2"/>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0" name="Freeform 2039">
                <a:extLst>
                  <a:ext uri="{FF2B5EF4-FFF2-40B4-BE49-F238E27FC236}">
                    <a16:creationId xmlns:a16="http://schemas.microsoft.com/office/drawing/2014/main" id="{0CEFAC90-AFC7-49D6-87BD-A6F2973A2C16}"/>
                  </a:ext>
                </a:extLst>
              </p:cNvPr>
              <p:cNvSpPr>
                <a:spLocks/>
              </p:cNvSpPr>
              <p:nvPr/>
            </p:nvSpPr>
            <p:spPr bwMode="auto">
              <a:xfrm>
                <a:off x="5104" y="960"/>
                <a:ext cx="39" cy="24"/>
              </a:xfrm>
              <a:custGeom>
                <a:avLst/>
                <a:gdLst>
                  <a:gd name="T0" fmla="*/ 6 w 8"/>
                  <a:gd name="T1" fmla="*/ 2 h 5"/>
                  <a:gd name="T2" fmla="*/ 0 w 8"/>
                  <a:gd name="T3" fmla="*/ 4 h 5"/>
                  <a:gd name="T4" fmla="*/ 7 w 8"/>
                  <a:gd name="T5" fmla="*/ 0 h 5"/>
                  <a:gd name="T6" fmla="*/ 7 w 8"/>
                  <a:gd name="T7" fmla="*/ 1 h 5"/>
                  <a:gd name="T8" fmla="*/ 6 w 8"/>
                  <a:gd name="T9" fmla="*/ 2 h 5"/>
                </a:gdLst>
                <a:ahLst/>
                <a:cxnLst>
                  <a:cxn ang="0">
                    <a:pos x="T0" y="T1"/>
                  </a:cxn>
                  <a:cxn ang="0">
                    <a:pos x="T2" y="T3"/>
                  </a:cxn>
                  <a:cxn ang="0">
                    <a:pos x="T4" y="T5"/>
                  </a:cxn>
                  <a:cxn ang="0">
                    <a:pos x="T6" y="T7"/>
                  </a:cxn>
                  <a:cxn ang="0">
                    <a:pos x="T8" y="T9"/>
                  </a:cxn>
                </a:cxnLst>
                <a:rect l="0" t="0" r="r" b="b"/>
                <a:pathLst>
                  <a:path w="8" h="5">
                    <a:moveTo>
                      <a:pt x="6" y="2"/>
                    </a:moveTo>
                    <a:cubicBezTo>
                      <a:pt x="3" y="4"/>
                      <a:pt x="0" y="5"/>
                      <a:pt x="0" y="4"/>
                    </a:cubicBezTo>
                    <a:cubicBezTo>
                      <a:pt x="0" y="2"/>
                      <a:pt x="4" y="0"/>
                      <a:pt x="7" y="0"/>
                    </a:cubicBezTo>
                    <a:cubicBezTo>
                      <a:pt x="8" y="0"/>
                      <a:pt x="7" y="1"/>
                      <a:pt x="7" y="1"/>
                    </a:cubicBezTo>
                    <a:cubicBezTo>
                      <a:pt x="6" y="1"/>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1" name="Freeform 2040">
                <a:extLst>
                  <a:ext uri="{FF2B5EF4-FFF2-40B4-BE49-F238E27FC236}">
                    <a16:creationId xmlns:a16="http://schemas.microsoft.com/office/drawing/2014/main" id="{7B8F81A0-465B-42AB-80E6-8242C4A344B3}"/>
                  </a:ext>
                </a:extLst>
              </p:cNvPr>
              <p:cNvSpPr>
                <a:spLocks/>
              </p:cNvSpPr>
              <p:nvPr/>
            </p:nvSpPr>
            <p:spPr bwMode="auto">
              <a:xfrm>
                <a:off x="5094" y="945"/>
                <a:ext cx="39" cy="25"/>
              </a:xfrm>
              <a:custGeom>
                <a:avLst/>
                <a:gdLst>
                  <a:gd name="T0" fmla="*/ 5 w 8"/>
                  <a:gd name="T1" fmla="*/ 2 h 5"/>
                  <a:gd name="T2" fmla="*/ 0 w 8"/>
                  <a:gd name="T3" fmla="*/ 4 h 5"/>
                  <a:gd name="T4" fmla="*/ 7 w 8"/>
                  <a:gd name="T5" fmla="*/ 0 h 5"/>
                  <a:gd name="T6" fmla="*/ 7 w 8"/>
                  <a:gd name="T7" fmla="*/ 1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3" y="4"/>
                      <a:pt x="0" y="5"/>
                      <a:pt x="0" y="4"/>
                    </a:cubicBezTo>
                    <a:cubicBezTo>
                      <a:pt x="0" y="3"/>
                      <a:pt x="4" y="0"/>
                      <a:pt x="7" y="0"/>
                    </a:cubicBezTo>
                    <a:cubicBezTo>
                      <a:pt x="8"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2" name="Freeform 2041">
                <a:extLst>
                  <a:ext uri="{FF2B5EF4-FFF2-40B4-BE49-F238E27FC236}">
                    <a16:creationId xmlns:a16="http://schemas.microsoft.com/office/drawing/2014/main" id="{F92EE6A9-239D-48F4-A69A-8C28DB8F0427}"/>
                  </a:ext>
                </a:extLst>
              </p:cNvPr>
              <p:cNvSpPr>
                <a:spLocks/>
              </p:cNvSpPr>
              <p:nvPr/>
            </p:nvSpPr>
            <p:spPr bwMode="auto">
              <a:xfrm>
                <a:off x="5051" y="974"/>
                <a:ext cx="43" cy="29"/>
              </a:xfrm>
              <a:custGeom>
                <a:avLst/>
                <a:gdLst>
                  <a:gd name="T0" fmla="*/ 7 w 9"/>
                  <a:gd name="T1" fmla="*/ 2 h 6"/>
                  <a:gd name="T2" fmla="*/ 1 w 9"/>
                  <a:gd name="T3" fmla="*/ 4 h 6"/>
                  <a:gd name="T4" fmla="*/ 7 w 9"/>
                  <a:gd name="T5" fmla="*/ 0 h 6"/>
                  <a:gd name="T6" fmla="*/ 8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1" y="4"/>
                    </a:cubicBezTo>
                    <a:cubicBezTo>
                      <a:pt x="1" y="3"/>
                      <a:pt x="5" y="0"/>
                      <a:pt x="7" y="0"/>
                    </a:cubicBezTo>
                    <a:cubicBezTo>
                      <a:pt x="9" y="0"/>
                      <a:pt x="8" y="1"/>
                      <a:pt x="8"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3" name="Freeform 2042">
                <a:extLst>
                  <a:ext uri="{FF2B5EF4-FFF2-40B4-BE49-F238E27FC236}">
                    <a16:creationId xmlns:a16="http://schemas.microsoft.com/office/drawing/2014/main" id="{2341B90A-8BE8-4719-B179-D8C4F3463884}"/>
                  </a:ext>
                </a:extLst>
              </p:cNvPr>
              <p:cNvSpPr>
                <a:spLocks/>
              </p:cNvSpPr>
              <p:nvPr/>
            </p:nvSpPr>
            <p:spPr bwMode="auto">
              <a:xfrm>
                <a:off x="5157" y="926"/>
                <a:ext cx="39" cy="19"/>
              </a:xfrm>
              <a:custGeom>
                <a:avLst/>
                <a:gdLst>
                  <a:gd name="T0" fmla="*/ 6 w 8"/>
                  <a:gd name="T1" fmla="*/ 2 h 4"/>
                  <a:gd name="T2" fmla="*/ 1 w 8"/>
                  <a:gd name="T3" fmla="*/ 3 h 4"/>
                  <a:gd name="T4" fmla="*/ 7 w 8"/>
                  <a:gd name="T5" fmla="*/ 0 h 4"/>
                  <a:gd name="T6" fmla="*/ 7 w 8"/>
                  <a:gd name="T7" fmla="*/ 1 h 4"/>
                  <a:gd name="T8" fmla="*/ 6 w 8"/>
                  <a:gd name="T9" fmla="*/ 2 h 4"/>
                </a:gdLst>
                <a:ahLst/>
                <a:cxnLst>
                  <a:cxn ang="0">
                    <a:pos x="T0" y="T1"/>
                  </a:cxn>
                  <a:cxn ang="0">
                    <a:pos x="T2" y="T3"/>
                  </a:cxn>
                  <a:cxn ang="0">
                    <a:pos x="T4" y="T5"/>
                  </a:cxn>
                  <a:cxn ang="0">
                    <a:pos x="T6" y="T7"/>
                  </a:cxn>
                  <a:cxn ang="0">
                    <a:pos x="T8" y="T9"/>
                  </a:cxn>
                </a:cxnLst>
                <a:rect l="0" t="0" r="r" b="b"/>
                <a:pathLst>
                  <a:path w="8" h="4">
                    <a:moveTo>
                      <a:pt x="6" y="2"/>
                    </a:moveTo>
                    <a:cubicBezTo>
                      <a:pt x="3" y="3"/>
                      <a:pt x="0" y="4"/>
                      <a:pt x="1" y="3"/>
                    </a:cubicBezTo>
                    <a:cubicBezTo>
                      <a:pt x="1" y="2"/>
                      <a:pt x="5" y="0"/>
                      <a:pt x="7" y="0"/>
                    </a:cubicBezTo>
                    <a:cubicBezTo>
                      <a:pt x="8" y="0"/>
                      <a:pt x="8" y="0"/>
                      <a:pt x="7" y="1"/>
                    </a:cubicBezTo>
                    <a:cubicBezTo>
                      <a:pt x="7" y="1"/>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4" name="Freeform 2043">
                <a:extLst>
                  <a:ext uri="{FF2B5EF4-FFF2-40B4-BE49-F238E27FC236}">
                    <a16:creationId xmlns:a16="http://schemas.microsoft.com/office/drawing/2014/main" id="{B564BB0E-A2AC-4CCD-9422-94C1FEFE87AC}"/>
                  </a:ext>
                </a:extLst>
              </p:cNvPr>
              <p:cNvSpPr>
                <a:spLocks/>
              </p:cNvSpPr>
              <p:nvPr/>
            </p:nvSpPr>
            <p:spPr bwMode="auto">
              <a:xfrm>
                <a:off x="5200" y="912"/>
                <a:ext cx="34" cy="19"/>
              </a:xfrm>
              <a:custGeom>
                <a:avLst/>
                <a:gdLst>
                  <a:gd name="T0" fmla="*/ 5 w 7"/>
                  <a:gd name="T1" fmla="*/ 2 h 4"/>
                  <a:gd name="T2" fmla="*/ 0 w 7"/>
                  <a:gd name="T3" fmla="*/ 4 h 4"/>
                  <a:gd name="T4" fmla="*/ 6 w 7"/>
                  <a:gd name="T5" fmla="*/ 0 h 4"/>
                  <a:gd name="T6" fmla="*/ 7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4"/>
                    </a:cubicBezTo>
                    <a:cubicBezTo>
                      <a:pt x="1" y="3"/>
                      <a:pt x="4" y="1"/>
                      <a:pt x="6" y="0"/>
                    </a:cubicBezTo>
                    <a:cubicBezTo>
                      <a:pt x="7"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5" name="Freeform 2044">
                <a:extLst>
                  <a:ext uri="{FF2B5EF4-FFF2-40B4-BE49-F238E27FC236}">
                    <a16:creationId xmlns:a16="http://schemas.microsoft.com/office/drawing/2014/main" id="{0C431E70-5AD2-4C4D-8A31-651AA875CC91}"/>
                  </a:ext>
                </a:extLst>
              </p:cNvPr>
              <p:cNvSpPr>
                <a:spLocks/>
              </p:cNvSpPr>
              <p:nvPr/>
            </p:nvSpPr>
            <p:spPr bwMode="auto">
              <a:xfrm>
                <a:off x="5239" y="902"/>
                <a:ext cx="34" cy="19"/>
              </a:xfrm>
              <a:custGeom>
                <a:avLst/>
                <a:gdLst>
                  <a:gd name="T0" fmla="*/ 5 w 7"/>
                  <a:gd name="T1" fmla="*/ 2 h 4"/>
                  <a:gd name="T2" fmla="*/ 0 w 7"/>
                  <a:gd name="T3" fmla="*/ 3 h 4"/>
                  <a:gd name="T4" fmla="*/ 6 w 7"/>
                  <a:gd name="T5" fmla="*/ 0 h 4"/>
                  <a:gd name="T6" fmla="*/ 6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3"/>
                    </a:cubicBezTo>
                    <a:cubicBezTo>
                      <a:pt x="0" y="2"/>
                      <a:pt x="4" y="1"/>
                      <a:pt x="6" y="0"/>
                    </a:cubicBezTo>
                    <a:cubicBezTo>
                      <a:pt x="7" y="0"/>
                      <a:pt x="6" y="1"/>
                      <a:pt x="6" y="1"/>
                    </a:cubicBezTo>
                    <a:cubicBezTo>
                      <a:pt x="6"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6" name="Freeform 2045">
                <a:extLst>
                  <a:ext uri="{FF2B5EF4-FFF2-40B4-BE49-F238E27FC236}">
                    <a16:creationId xmlns:a16="http://schemas.microsoft.com/office/drawing/2014/main" id="{E19EE3B4-7732-494A-8795-34789A834EED}"/>
                  </a:ext>
                </a:extLst>
              </p:cNvPr>
              <p:cNvSpPr>
                <a:spLocks/>
              </p:cNvSpPr>
              <p:nvPr/>
            </p:nvSpPr>
            <p:spPr bwMode="auto">
              <a:xfrm>
                <a:off x="5273" y="897"/>
                <a:ext cx="29" cy="19"/>
              </a:xfrm>
              <a:custGeom>
                <a:avLst/>
                <a:gdLst>
                  <a:gd name="T0" fmla="*/ 5 w 6"/>
                  <a:gd name="T1" fmla="*/ 2 h 4"/>
                  <a:gd name="T2" fmla="*/ 0 w 6"/>
                  <a:gd name="T3" fmla="*/ 3 h 4"/>
                  <a:gd name="T4" fmla="*/ 5 w 6"/>
                  <a:gd name="T5" fmla="*/ 0 h 4"/>
                  <a:gd name="T6" fmla="*/ 5 w 6"/>
                  <a:gd name="T7" fmla="*/ 2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3" y="4"/>
                      <a:pt x="0" y="4"/>
                      <a:pt x="0" y="3"/>
                    </a:cubicBezTo>
                    <a:cubicBezTo>
                      <a:pt x="0" y="2"/>
                      <a:pt x="3" y="1"/>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7" name="Freeform 2046">
                <a:extLst>
                  <a:ext uri="{FF2B5EF4-FFF2-40B4-BE49-F238E27FC236}">
                    <a16:creationId xmlns:a16="http://schemas.microsoft.com/office/drawing/2014/main" id="{8F78440D-3E10-4022-B6B8-2AACB66C9BB0}"/>
                  </a:ext>
                </a:extLst>
              </p:cNvPr>
              <p:cNvSpPr>
                <a:spLocks/>
              </p:cNvSpPr>
              <p:nvPr/>
            </p:nvSpPr>
            <p:spPr bwMode="auto">
              <a:xfrm>
                <a:off x="5302" y="897"/>
                <a:ext cx="33" cy="15"/>
              </a:xfrm>
              <a:custGeom>
                <a:avLst/>
                <a:gdLst>
                  <a:gd name="T0" fmla="*/ 5 w 7"/>
                  <a:gd name="T1" fmla="*/ 1 h 3"/>
                  <a:gd name="T2" fmla="*/ 1 w 7"/>
                  <a:gd name="T3" fmla="*/ 2 h 3"/>
                  <a:gd name="T4" fmla="*/ 5 w 7"/>
                  <a:gd name="T5" fmla="*/ 0 h 3"/>
                  <a:gd name="T6" fmla="*/ 5 w 7"/>
                  <a:gd name="T7" fmla="*/ 1 h 3"/>
                  <a:gd name="T8" fmla="*/ 5 w 7"/>
                  <a:gd name="T9" fmla="*/ 1 h 3"/>
                </a:gdLst>
                <a:ahLst/>
                <a:cxnLst>
                  <a:cxn ang="0">
                    <a:pos x="T0" y="T1"/>
                  </a:cxn>
                  <a:cxn ang="0">
                    <a:pos x="T2" y="T3"/>
                  </a:cxn>
                  <a:cxn ang="0">
                    <a:pos x="T4" y="T5"/>
                  </a:cxn>
                  <a:cxn ang="0">
                    <a:pos x="T6" y="T7"/>
                  </a:cxn>
                  <a:cxn ang="0">
                    <a:pos x="T8" y="T9"/>
                  </a:cxn>
                </a:cxnLst>
                <a:rect l="0" t="0" r="r" b="b"/>
                <a:pathLst>
                  <a:path w="7" h="3">
                    <a:moveTo>
                      <a:pt x="5" y="1"/>
                    </a:moveTo>
                    <a:cubicBezTo>
                      <a:pt x="3" y="3"/>
                      <a:pt x="0" y="3"/>
                      <a:pt x="1" y="2"/>
                    </a:cubicBezTo>
                    <a:cubicBezTo>
                      <a:pt x="1" y="1"/>
                      <a:pt x="3" y="0"/>
                      <a:pt x="5" y="0"/>
                    </a:cubicBezTo>
                    <a:cubicBezTo>
                      <a:pt x="7" y="0"/>
                      <a:pt x="5" y="1"/>
                      <a:pt x="5" y="1"/>
                    </a:cubicBezTo>
                    <a:cubicBezTo>
                      <a:pt x="5" y="1"/>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8" name="Freeform 2047">
                <a:extLst>
                  <a:ext uri="{FF2B5EF4-FFF2-40B4-BE49-F238E27FC236}">
                    <a16:creationId xmlns:a16="http://schemas.microsoft.com/office/drawing/2014/main" id="{E80F5442-4989-44F8-99A1-8EDC151A2FE4}"/>
                  </a:ext>
                </a:extLst>
              </p:cNvPr>
              <p:cNvSpPr>
                <a:spLocks/>
              </p:cNvSpPr>
              <p:nvPr/>
            </p:nvSpPr>
            <p:spPr bwMode="auto">
              <a:xfrm>
                <a:off x="5331" y="892"/>
                <a:ext cx="28" cy="20"/>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3"/>
                    </a:cubicBezTo>
                    <a:cubicBezTo>
                      <a:pt x="0" y="2"/>
                      <a:pt x="3"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79" name="Freeform 2048">
                <a:extLst>
                  <a:ext uri="{FF2B5EF4-FFF2-40B4-BE49-F238E27FC236}">
                    <a16:creationId xmlns:a16="http://schemas.microsoft.com/office/drawing/2014/main" id="{5E82A7B7-8064-42F1-9B64-4963198B07F5}"/>
                  </a:ext>
                </a:extLst>
              </p:cNvPr>
              <p:cNvSpPr>
                <a:spLocks/>
              </p:cNvSpPr>
              <p:nvPr/>
            </p:nvSpPr>
            <p:spPr bwMode="auto">
              <a:xfrm>
                <a:off x="5263" y="916"/>
                <a:ext cx="29" cy="25"/>
              </a:xfrm>
              <a:custGeom>
                <a:avLst/>
                <a:gdLst>
                  <a:gd name="T0" fmla="*/ 5 w 6"/>
                  <a:gd name="T1" fmla="*/ 2 h 5"/>
                  <a:gd name="T2" fmla="*/ 0 w 6"/>
                  <a:gd name="T3" fmla="*/ 3 h 5"/>
                  <a:gd name="T4" fmla="*/ 5 w 6"/>
                  <a:gd name="T5" fmla="*/ 0 h 5"/>
                  <a:gd name="T6" fmla="*/ 5 w 6"/>
                  <a:gd name="T7" fmla="*/ 2 h 5"/>
                  <a:gd name="T8" fmla="*/ 5 w 6"/>
                  <a:gd name="T9" fmla="*/ 2 h 5"/>
                </a:gdLst>
                <a:ahLst/>
                <a:cxnLst>
                  <a:cxn ang="0">
                    <a:pos x="T0" y="T1"/>
                  </a:cxn>
                  <a:cxn ang="0">
                    <a:pos x="T2" y="T3"/>
                  </a:cxn>
                  <a:cxn ang="0">
                    <a:pos x="T4" y="T5"/>
                  </a:cxn>
                  <a:cxn ang="0">
                    <a:pos x="T6" y="T7"/>
                  </a:cxn>
                  <a:cxn ang="0">
                    <a:pos x="T8" y="T9"/>
                  </a:cxn>
                </a:cxnLst>
                <a:rect l="0" t="0" r="r" b="b"/>
                <a:pathLst>
                  <a:path w="6" h="5">
                    <a:moveTo>
                      <a:pt x="5" y="2"/>
                    </a:moveTo>
                    <a:cubicBezTo>
                      <a:pt x="3" y="4"/>
                      <a:pt x="0" y="5"/>
                      <a:pt x="0" y="3"/>
                    </a:cubicBezTo>
                    <a:cubicBezTo>
                      <a:pt x="0" y="2"/>
                      <a:pt x="3" y="0"/>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0" name="Freeform 2049">
                <a:extLst>
                  <a:ext uri="{FF2B5EF4-FFF2-40B4-BE49-F238E27FC236}">
                    <a16:creationId xmlns:a16="http://schemas.microsoft.com/office/drawing/2014/main" id="{A484EB3C-29C3-4F1A-95C6-FE40EDAE2DAD}"/>
                  </a:ext>
                </a:extLst>
              </p:cNvPr>
              <p:cNvSpPr>
                <a:spLocks/>
              </p:cNvSpPr>
              <p:nvPr/>
            </p:nvSpPr>
            <p:spPr bwMode="auto">
              <a:xfrm>
                <a:off x="5287" y="921"/>
                <a:ext cx="29" cy="20"/>
              </a:xfrm>
              <a:custGeom>
                <a:avLst/>
                <a:gdLst>
                  <a:gd name="T0" fmla="*/ 5 w 6"/>
                  <a:gd name="T1" fmla="*/ 2 h 4"/>
                  <a:gd name="T2" fmla="*/ 0 w 6"/>
                  <a:gd name="T3" fmla="*/ 3 h 4"/>
                  <a:gd name="T4" fmla="*/ 5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4"/>
                      <a:pt x="0" y="4"/>
                      <a:pt x="0" y="3"/>
                    </a:cubicBezTo>
                    <a:cubicBezTo>
                      <a:pt x="0" y="2"/>
                      <a:pt x="3"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1" name="Freeform 2050">
                <a:extLst>
                  <a:ext uri="{FF2B5EF4-FFF2-40B4-BE49-F238E27FC236}">
                    <a16:creationId xmlns:a16="http://schemas.microsoft.com/office/drawing/2014/main" id="{E05A68B4-6BFB-42A7-BA13-48B94DF0CAB2}"/>
                  </a:ext>
                </a:extLst>
              </p:cNvPr>
              <p:cNvSpPr>
                <a:spLocks/>
              </p:cNvSpPr>
              <p:nvPr/>
            </p:nvSpPr>
            <p:spPr bwMode="auto">
              <a:xfrm>
                <a:off x="4391" y="1307"/>
                <a:ext cx="48" cy="43"/>
              </a:xfrm>
              <a:custGeom>
                <a:avLst/>
                <a:gdLst>
                  <a:gd name="T0" fmla="*/ 6 w 10"/>
                  <a:gd name="T1" fmla="*/ 4 h 9"/>
                  <a:gd name="T2" fmla="*/ 0 w 10"/>
                  <a:gd name="T3" fmla="*/ 8 h 9"/>
                  <a:gd name="T4" fmla="*/ 8 w 10"/>
                  <a:gd name="T5" fmla="*/ 0 h 9"/>
                  <a:gd name="T6" fmla="*/ 7 w 10"/>
                  <a:gd name="T7" fmla="*/ 4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4" y="7"/>
                      <a:pt x="0" y="9"/>
                      <a:pt x="0" y="8"/>
                    </a:cubicBezTo>
                    <a:cubicBezTo>
                      <a:pt x="0" y="6"/>
                      <a:pt x="6" y="1"/>
                      <a:pt x="8" y="0"/>
                    </a:cubicBezTo>
                    <a:cubicBezTo>
                      <a:pt x="10" y="0"/>
                      <a:pt x="8" y="3"/>
                      <a:pt x="7" y="4"/>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2" name="Freeform 2051">
                <a:extLst>
                  <a:ext uri="{FF2B5EF4-FFF2-40B4-BE49-F238E27FC236}">
                    <a16:creationId xmlns:a16="http://schemas.microsoft.com/office/drawing/2014/main" id="{DB7B8CC6-0595-4641-83E9-97723CB24C04}"/>
                  </a:ext>
                </a:extLst>
              </p:cNvPr>
              <p:cNvSpPr>
                <a:spLocks/>
              </p:cNvSpPr>
              <p:nvPr/>
            </p:nvSpPr>
            <p:spPr bwMode="auto">
              <a:xfrm>
                <a:off x="4352" y="1321"/>
                <a:ext cx="49" cy="44"/>
              </a:xfrm>
              <a:custGeom>
                <a:avLst/>
                <a:gdLst>
                  <a:gd name="T0" fmla="*/ 6 w 10"/>
                  <a:gd name="T1" fmla="*/ 4 h 9"/>
                  <a:gd name="T2" fmla="*/ 0 w 10"/>
                  <a:gd name="T3" fmla="*/ 8 h 9"/>
                  <a:gd name="T4" fmla="*/ 8 w 10"/>
                  <a:gd name="T5" fmla="*/ 0 h 9"/>
                  <a:gd name="T6" fmla="*/ 7 w 10"/>
                  <a:gd name="T7" fmla="*/ 3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3" y="7"/>
                      <a:pt x="0" y="9"/>
                      <a:pt x="0" y="8"/>
                    </a:cubicBezTo>
                    <a:cubicBezTo>
                      <a:pt x="0" y="6"/>
                      <a:pt x="6" y="1"/>
                      <a:pt x="8" y="0"/>
                    </a:cubicBezTo>
                    <a:cubicBezTo>
                      <a:pt x="10"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3" name="Freeform 2052">
                <a:extLst>
                  <a:ext uri="{FF2B5EF4-FFF2-40B4-BE49-F238E27FC236}">
                    <a16:creationId xmlns:a16="http://schemas.microsoft.com/office/drawing/2014/main" id="{9E472272-B35B-4F25-85FD-D76C117D9F2C}"/>
                  </a:ext>
                </a:extLst>
              </p:cNvPr>
              <p:cNvSpPr>
                <a:spLocks/>
              </p:cNvSpPr>
              <p:nvPr/>
            </p:nvSpPr>
            <p:spPr bwMode="auto">
              <a:xfrm>
                <a:off x="4405" y="1264"/>
                <a:ext cx="44" cy="43"/>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0" y="9"/>
                      <a:pt x="0" y="8"/>
                    </a:cubicBezTo>
                    <a:cubicBezTo>
                      <a:pt x="0" y="7"/>
                      <a:pt x="6"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4" name="Freeform 2053">
                <a:extLst>
                  <a:ext uri="{FF2B5EF4-FFF2-40B4-BE49-F238E27FC236}">
                    <a16:creationId xmlns:a16="http://schemas.microsoft.com/office/drawing/2014/main" id="{60BB8703-C558-4B27-B6A3-F1289DFFA5E1}"/>
                  </a:ext>
                </a:extLst>
              </p:cNvPr>
              <p:cNvSpPr>
                <a:spLocks/>
              </p:cNvSpPr>
              <p:nvPr/>
            </p:nvSpPr>
            <p:spPr bwMode="auto">
              <a:xfrm>
                <a:off x="4357" y="1297"/>
                <a:ext cx="44" cy="39"/>
              </a:xfrm>
              <a:custGeom>
                <a:avLst/>
                <a:gdLst>
                  <a:gd name="T0" fmla="*/ 5 w 9"/>
                  <a:gd name="T1" fmla="*/ 4 h 8"/>
                  <a:gd name="T2" fmla="*/ 0 w 9"/>
                  <a:gd name="T3" fmla="*/ 8 h 8"/>
                  <a:gd name="T4" fmla="*/ 8 w 9"/>
                  <a:gd name="T5" fmla="*/ 0 h 8"/>
                  <a:gd name="T6" fmla="*/ 7 w 9"/>
                  <a:gd name="T7" fmla="*/ 2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5" y="0"/>
                      <a:pt x="8" y="0"/>
                    </a:cubicBezTo>
                    <a:cubicBezTo>
                      <a:pt x="9" y="0"/>
                      <a:pt x="7" y="1"/>
                      <a:pt x="7" y="2"/>
                    </a:cubicBezTo>
                    <a:cubicBezTo>
                      <a:pt x="6" y="3"/>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5" name="Freeform 2054">
                <a:extLst>
                  <a:ext uri="{FF2B5EF4-FFF2-40B4-BE49-F238E27FC236}">
                    <a16:creationId xmlns:a16="http://schemas.microsoft.com/office/drawing/2014/main" id="{ACF2262A-0831-448A-82CD-DA0BFA83051C}"/>
                  </a:ext>
                </a:extLst>
              </p:cNvPr>
              <p:cNvSpPr>
                <a:spLocks/>
              </p:cNvSpPr>
              <p:nvPr/>
            </p:nvSpPr>
            <p:spPr bwMode="auto">
              <a:xfrm>
                <a:off x="4299" y="1355"/>
                <a:ext cx="44" cy="44"/>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1" y="9"/>
                      <a:pt x="0" y="8"/>
                    </a:cubicBezTo>
                    <a:cubicBezTo>
                      <a:pt x="0" y="7"/>
                      <a:pt x="6" y="1"/>
                      <a:pt x="8" y="0"/>
                    </a:cubicBezTo>
                    <a:cubicBezTo>
                      <a:pt x="9"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6" name="Freeform 2055">
                <a:extLst>
                  <a:ext uri="{FF2B5EF4-FFF2-40B4-BE49-F238E27FC236}">
                    <a16:creationId xmlns:a16="http://schemas.microsoft.com/office/drawing/2014/main" id="{11FFEED3-CBB7-46FC-BC44-FC785CDC9652}"/>
                  </a:ext>
                </a:extLst>
              </p:cNvPr>
              <p:cNvSpPr>
                <a:spLocks/>
              </p:cNvSpPr>
              <p:nvPr/>
            </p:nvSpPr>
            <p:spPr bwMode="auto">
              <a:xfrm>
                <a:off x="4174" y="1481"/>
                <a:ext cx="43" cy="48"/>
              </a:xfrm>
              <a:custGeom>
                <a:avLst/>
                <a:gdLst>
                  <a:gd name="T0" fmla="*/ 5 w 9"/>
                  <a:gd name="T1" fmla="*/ 5 h 10"/>
                  <a:gd name="T2" fmla="*/ 0 w 9"/>
                  <a:gd name="T3" fmla="*/ 9 h 10"/>
                  <a:gd name="T4" fmla="*/ 7 w 9"/>
                  <a:gd name="T5" fmla="*/ 0 h 10"/>
                  <a:gd name="T6" fmla="*/ 5 w 9"/>
                  <a:gd name="T7" fmla="*/ 5 h 10"/>
                </a:gdLst>
                <a:ahLst/>
                <a:cxnLst>
                  <a:cxn ang="0">
                    <a:pos x="T0" y="T1"/>
                  </a:cxn>
                  <a:cxn ang="0">
                    <a:pos x="T2" y="T3"/>
                  </a:cxn>
                  <a:cxn ang="0">
                    <a:pos x="T4" y="T5"/>
                  </a:cxn>
                  <a:cxn ang="0">
                    <a:pos x="T6" y="T7"/>
                  </a:cxn>
                </a:cxnLst>
                <a:rect l="0" t="0" r="r" b="b"/>
                <a:pathLst>
                  <a:path w="9" h="10">
                    <a:moveTo>
                      <a:pt x="5" y="5"/>
                    </a:moveTo>
                    <a:cubicBezTo>
                      <a:pt x="3" y="8"/>
                      <a:pt x="0" y="10"/>
                      <a:pt x="0" y="9"/>
                    </a:cubicBezTo>
                    <a:cubicBezTo>
                      <a:pt x="0" y="7"/>
                      <a:pt x="5" y="1"/>
                      <a:pt x="7" y="0"/>
                    </a:cubicBezTo>
                    <a:cubicBezTo>
                      <a:pt x="9"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7" name="Freeform 2056">
                <a:extLst>
                  <a:ext uri="{FF2B5EF4-FFF2-40B4-BE49-F238E27FC236}">
                    <a16:creationId xmlns:a16="http://schemas.microsoft.com/office/drawing/2014/main" id="{35F585C7-8869-471A-94F7-D44CF8AB3E93}"/>
                  </a:ext>
                </a:extLst>
              </p:cNvPr>
              <p:cNvSpPr>
                <a:spLocks/>
              </p:cNvSpPr>
              <p:nvPr/>
            </p:nvSpPr>
            <p:spPr bwMode="auto">
              <a:xfrm>
                <a:off x="4193" y="1485"/>
                <a:ext cx="44" cy="53"/>
              </a:xfrm>
              <a:custGeom>
                <a:avLst/>
                <a:gdLst>
                  <a:gd name="T0" fmla="*/ 6 w 9"/>
                  <a:gd name="T1" fmla="*/ 5 h 11"/>
                  <a:gd name="T2" fmla="*/ 0 w 9"/>
                  <a:gd name="T3" fmla="*/ 9 h 11"/>
                  <a:gd name="T4" fmla="*/ 8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3" y="9"/>
                      <a:pt x="1" y="11"/>
                      <a:pt x="0" y="9"/>
                    </a:cubicBezTo>
                    <a:cubicBezTo>
                      <a:pt x="0" y="8"/>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8" name="Freeform 2057">
                <a:extLst>
                  <a:ext uri="{FF2B5EF4-FFF2-40B4-BE49-F238E27FC236}">
                    <a16:creationId xmlns:a16="http://schemas.microsoft.com/office/drawing/2014/main" id="{368DA306-BE49-4C59-91D1-0D4125F1BB8F}"/>
                  </a:ext>
                </a:extLst>
              </p:cNvPr>
              <p:cNvSpPr>
                <a:spLocks/>
              </p:cNvSpPr>
              <p:nvPr/>
            </p:nvSpPr>
            <p:spPr bwMode="auto">
              <a:xfrm>
                <a:off x="4237" y="1466"/>
                <a:ext cx="43" cy="48"/>
              </a:xfrm>
              <a:custGeom>
                <a:avLst/>
                <a:gdLst>
                  <a:gd name="T0" fmla="*/ 6 w 9"/>
                  <a:gd name="T1" fmla="*/ 5 h 10"/>
                  <a:gd name="T2" fmla="*/ 0 w 9"/>
                  <a:gd name="T3" fmla="*/ 9 h 10"/>
                  <a:gd name="T4" fmla="*/ 7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89" name="Freeform 2058">
                <a:extLst>
                  <a:ext uri="{FF2B5EF4-FFF2-40B4-BE49-F238E27FC236}">
                    <a16:creationId xmlns:a16="http://schemas.microsoft.com/office/drawing/2014/main" id="{BA1F01C4-299D-4F5A-B06D-6EA0B4313892}"/>
                  </a:ext>
                </a:extLst>
              </p:cNvPr>
              <p:cNvSpPr>
                <a:spLocks/>
              </p:cNvSpPr>
              <p:nvPr/>
            </p:nvSpPr>
            <p:spPr bwMode="auto">
              <a:xfrm>
                <a:off x="4290" y="1418"/>
                <a:ext cx="48" cy="48"/>
              </a:xfrm>
              <a:custGeom>
                <a:avLst/>
                <a:gdLst>
                  <a:gd name="T0" fmla="*/ 7 w 10"/>
                  <a:gd name="T1" fmla="*/ 5 h 10"/>
                  <a:gd name="T2" fmla="*/ 1 w 10"/>
                  <a:gd name="T3" fmla="*/ 9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1" y="10"/>
                      <a:pt x="1" y="9"/>
                    </a:cubicBezTo>
                    <a:cubicBezTo>
                      <a:pt x="0" y="7"/>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0" name="Freeform 2059">
                <a:extLst>
                  <a:ext uri="{FF2B5EF4-FFF2-40B4-BE49-F238E27FC236}">
                    <a16:creationId xmlns:a16="http://schemas.microsoft.com/office/drawing/2014/main" id="{270399A8-D7F1-4373-8084-C2F785B515DF}"/>
                  </a:ext>
                </a:extLst>
              </p:cNvPr>
              <p:cNvSpPr>
                <a:spLocks/>
              </p:cNvSpPr>
              <p:nvPr/>
            </p:nvSpPr>
            <p:spPr bwMode="auto">
              <a:xfrm>
                <a:off x="4386" y="1456"/>
                <a:ext cx="48" cy="49"/>
              </a:xfrm>
              <a:custGeom>
                <a:avLst/>
                <a:gdLst>
                  <a:gd name="T0" fmla="*/ 8 w 10"/>
                  <a:gd name="T1" fmla="*/ 5 h 10"/>
                  <a:gd name="T2" fmla="*/ 1 w 10"/>
                  <a:gd name="T3" fmla="*/ 8 h 10"/>
                  <a:gd name="T4" fmla="*/ 8 w 10"/>
                  <a:gd name="T5" fmla="*/ 0 h 10"/>
                  <a:gd name="T6" fmla="*/ 8 w 10"/>
                  <a:gd name="T7" fmla="*/ 5 h 10"/>
                </a:gdLst>
                <a:ahLst/>
                <a:cxnLst>
                  <a:cxn ang="0">
                    <a:pos x="T0" y="T1"/>
                  </a:cxn>
                  <a:cxn ang="0">
                    <a:pos x="T2" y="T3"/>
                  </a:cxn>
                  <a:cxn ang="0">
                    <a:pos x="T4" y="T5"/>
                  </a:cxn>
                  <a:cxn ang="0">
                    <a:pos x="T6" y="T7"/>
                  </a:cxn>
                </a:cxnLst>
                <a:rect l="0" t="0" r="r" b="b"/>
                <a:pathLst>
                  <a:path w="10" h="10">
                    <a:moveTo>
                      <a:pt x="8" y="5"/>
                    </a:moveTo>
                    <a:cubicBezTo>
                      <a:pt x="5" y="8"/>
                      <a:pt x="1" y="10"/>
                      <a:pt x="1" y="8"/>
                    </a:cubicBezTo>
                    <a:cubicBezTo>
                      <a:pt x="0" y="6"/>
                      <a:pt x="4" y="1"/>
                      <a:pt x="8"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1" name="Freeform 2060">
                <a:extLst>
                  <a:ext uri="{FF2B5EF4-FFF2-40B4-BE49-F238E27FC236}">
                    <a16:creationId xmlns:a16="http://schemas.microsoft.com/office/drawing/2014/main" id="{83F8E5ED-C01F-4D0E-BC18-537E5E4315E2}"/>
                  </a:ext>
                </a:extLst>
              </p:cNvPr>
              <p:cNvSpPr>
                <a:spLocks/>
              </p:cNvSpPr>
              <p:nvPr/>
            </p:nvSpPr>
            <p:spPr bwMode="auto">
              <a:xfrm>
                <a:off x="4454" y="1418"/>
                <a:ext cx="48" cy="53"/>
              </a:xfrm>
              <a:custGeom>
                <a:avLst/>
                <a:gdLst>
                  <a:gd name="T0" fmla="*/ 7 w 10"/>
                  <a:gd name="T1" fmla="*/ 5 h 11"/>
                  <a:gd name="T2" fmla="*/ 0 w 10"/>
                  <a:gd name="T3" fmla="*/ 9 h 11"/>
                  <a:gd name="T4" fmla="*/ 7 w 10"/>
                  <a:gd name="T5" fmla="*/ 0 h 11"/>
                  <a:gd name="T6" fmla="*/ 7 w 10"/>
                  <a:gd name="T7" fmla="*/ 5 h 11"/>
                </a:gdLst>
                <a:ahLst/>
                <a:cxnLst>
                  <a:cxn ang="0">
                    <a:pos x="T0" y="T1"/>
                  </a:cxn>
                  <a:cxn ang="0">
                    <a:pos x="T2" y="T3"/>
                  </a:cxn>
                  <a:cxn ang="0">
                    <a:pos x="T4" y="T5"/>
                  </a:cxn>
                  <a:cxn ang="0">
                    <a:pos x="T6" y="T7"/>
                  </a:cxn>
                </a:cxnLst>
                <a:rect l="0" t="0" r="r" b="b"/>
                <a:pathLst>
                  <a:path w="10" h="11">
                    <a:moveTo>
                      <a:pt x="7" y="5"/>
                    </a:moveTo>
                    <a:cubicBezTo>
                      <a:pt x="5" y="9"/>
                      <a:pt x="1" y="11"/>
                      <a:pt x="0" y="9"/>
                    </a:cubicBezTo>
                    <a:cubicBezTo>
                      <a:pt x="0" y="6"/>
                      <a:pt x="4" y="1"/>
                      <a:pt x="7" y="0"/>
                    </a:cubicBezTo>
                    <a:cubicBezTo>
                      <a:pt x="10"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2" name="Freeform 2061">
                <a:extLst>
                  <a:ext uri="{FF2B5EF4-FFF2-40B4-BE49-F238E27FC236}">
                    <a16:creationId xmlns:a16="http://schemas.microsoft.com/office/drawing/2014/main" id="{95DCB381-0755-4B50-ADA9-4673D416EFDE}"/>
                  </a:ext>
                </a:extLst>
              </p:cNvPr>
              <p:cNvSpPr>
                <a:spLocks/>
              </p:cNvSpPr>
              <p:nvPr/>
            </p:nvSpPr>
            <p:spPr bwMode="auto">
              <a:xfrm>
                <a:off x="3986" y="2295"/>
                <a:ext cx="39" cy="68"/>
              </a:xfrm>
              <a:custGeom>
                <a:avLst/>
                <a:gdLst>
                  <a:gd name="T0" fmla="*/ 8 w 8"/>
                  <a:gd name="T1" fmla="*/ 6 h 14"/>
                  <a:gd name="T2" fmla="*/ 2 w 8"/>
                  <a:gd name="T3" fmla="*/ 11 h 14"/>
                  <a:gd name="T4" fmla="*/ 5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7" y="11"/>
                      <a:pt x="4" y="14"/>
                      <a:pt x="2" y="11"/>
                    </a:cubicBezTo>
                    <a:cubicBezTo>
                      <a:pt x="0" y="9"/>
                      <a:pt x="2" y="1"/>
                      <a:pt x="5" y="0"/>
                    </a:cubicBezTo>
                    <a:cubicBezTo>
                      <a:pt x="8" y="0"/>
                      <a:pt x="8"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3" name="Freeform 2062">
                <a:extLst>
                  <a:ext uri="{FF2B5EF4-FFF2-40B4-BE49-F238E27FC236}">
                    <a16:creationId xmlns:a16="http://schemas.microsoft.com/office/drawing/2014/main" id="{8BD38F94-A4E4-4C75-A4FA-73A313DFA7ED}"/>
                  </a:ext>
                </a:extLst>
              </p:cNvPr>
              <p:cNvSpPr>
                <a:spLocks/>
              </p:cNvSpPr>
              <p:nvPr/>
            </p:nvSpPr>
            <p:spPr bwMode="auto">
              <a:xfrm>
                <a:off x="4020" y="2204"/>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4" y="13"/>
                      <a:pt x="2" y="11"/>
                    </a:cubicBezTo>
                    <a:cubicBezTo>
                      <a:pt x="0" y="8"/>
                      <a:pt x="2"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4" name="Freeform 2063">
                <a:extLst>
                  <a:ext uri="{FF2B5EF4-FFF2-40B4-BE49-F238E27FC236}">
                    <a16:creationId xmlns:a16="http://schemas.microsoft.com/office/drawing/2014/main" id="{E10A5507-DD7E-4CE7-B814-ADC080C9BC8E}"/>
                  </a:ext>
                </a:extLst>
              </p:cNvPr>
              <p:cNvSpPr>
                <a:spLocks/>
              </p:cNvSpPr>
              <p:nvPr/>
            </p:nvSpPr>
            <p:spPr bwMode="auto">
              <a:xfrm>
                <a:off x="4078" y="2180"/>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1"/>
                      <a:pt x="3" y="13"/>
                      <a:pt x="2" y="11"/>
                    </a:cubicBezTo>
                    <a:cubicBezTo>
                      <a:pt x="0" y="8"/>
                      <a:pt x="2" y="0"/>
                      <a:pt x="6"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5" name="Freeform 2064">
                <a:extLst>
                  <a:ext uri="{FF2B5EF4-FFF2-40B4-BE49-F238E27FC236}">
                    <a16:creationId xmlns:a16="http://schemas.microsoft.com/office/drawing/2014/main" id="{1B30B81E-92A8-4765-A405-D271FACCB783}"/>
                  </a:ext>
                </a:extLst>
              </p:cNvPr>
              <p:cNvSpPr>
                <a:spLocks/>
              </p:cNvSpPr>
              <p:nvPr/>
            </p:nvSpPr>
            <p:spPr bwMode="auto">
              <a:xfrm>
                <a:off x="4126" y="2175"/>
                <a:ext cx="48" cy="67"/>
              </a:xfrm>
              <a:custGeom>
                <a:avLst/>
                <a:gdLst>
                  <a:gd name="T0" fmla="*/ 9 w 10"/>
                  <a:gd name="T1" fmla="*/ 7 h 14"/>
                  <a:gd name="T2" fmla="*/ 2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1"/>
                      <a:pt x="4" y="14"/>
                      <a:pt x="2"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6" name="Freeform 2065">
                <a:extLst>
                  <a:ext uri="{FF2B5EF4-FFF2-40B4-BE49-F238E27FC236}">
                    <a16:creationId xmlns:a16="http://schemas.microsoft.com/office/drawing/2014/main" id="{E46183EE-C2BC-48A1-BC93-C7CC76402ACC}"/>
                  </a:ext>
                </a:extLst>
              </p:cNvPr>
              <p:cNvSpPr>
                <a:spLocks/>
              </p:cNvSpPr>
              <p:nvPr/>
            </p:nvSpPr>
            <p:spPr bwMode="auto">
              <a:xfrm>
                <a:off x="4179" y="2160"/>
                <a:ext cx="48" cy="63"/>
              </a:xfrm>
              <a:custGeom>
                <a:avLst/>
                <a:gdLst>
                  <a:gd name="T0" fmla="*/ 10 w 10"/>
                  <a:gd name="T1" fmla="*/ 6 h 13"/>
                  <a:gd name="T2" fmla="*/ 2 w 10"/>
                  <a:gd name="T3" fmla="*/ 11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9" y="11"/>
                      <a:pt x="4" y="13"/>
                      <a:pt x="2" y="11"/>
                    </a:cubicBezTo>
                    <a:cubicBezTo>
                      <a:pt x="0" y="7"/>
                      <a:pt x="2" y="0"/>
                      <a:pt x="7" y="0"/>
                    </a:cubicBezTo>
                    <a:cubicBezTo>
                      <a:pt x="10"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7" name="Freeform 2066">
                <a:extLst>
                  <a:ext uri="{FF2B5EF4-FFF2-40B4-BE49-F238E27FC236}">
                    <a16:creationId xmlns:a16="http://schemas.microsoft.com/office/drawing/2014/main" id="{224EEBCA-F3E1-4134-9DBC-908D0886349B}"/>
                  </a:ext>
                </a:extLst>
              </p:cNvPr>
              <p:cNvSpPr>
                <a:spLocks/>
              </p:cNvSpPr>
              <p:nvPr/>
            </p:nvSpPr>
            <p:spPr bwMode="auto">
              <a:xfrm>
                <a:off x="4232" y="2175"/>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4" y="14"/>
                      <a:pt x="2" y="11"/>
                    </a:cubicBezTo>
                    <a:cubicBezTo>
                      <a:pt x="0" y="7"/>
                      <a:pt x="2" y="1"/>
                      <a:pt x="6"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8" name="Freeform 2067">
                <a:extLst>
                  <a:ext uri="{FF2B5EF4-FFF2-40B4-BE49-F238E27FC236}">
                    <a16:creationId xmlns:a16="http://schemas.microsoft.com/office/drawing/2014/main" id="{ECD9C050-4043-480F-AC00-EB96721A6DEF}"/>
                  </a:ext>
                </a:extLst>
              </p:cNvPr>
              <p:cNvSpPr>
                <a:spLocks/>
              </p:cNvSpPr>
              <p:nvPr/>
            </p:nvSpPr>
            <p:spPr bwMode="auto">
              <a:xfrm>
                <a:off x="4290" y="2194"/>
                <a:ext cx="53" cy="68"/>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99" name="Freeform 2068">
                <a:extLst>
                  <a:ext uri="{FF2B5EF4-FFF2-40B4-BE49-F238E27FC236}">
                    <a16:creationId xmlns:a16="http://schemas.microsoft.com/office/drawing/2014/main" id="{AE496629-89F0-4D91-A6AA-E94A257FA7BD}"/>
                  </a:ext>
                </a:extLst>
              </p:cNvPr>
              <p:cNvSpPr>
                <a:spLocks/>
              </p:cNvSpPr>
              <p:nvPr/>
            </p:nvSpPr>
            <p:spPr bwMode="auto">
              <a:xfrm>
                <a:off x="4348" y="2141"/>
                <a:ext cx="57"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3" y="11"/>
                    </a:cubicBezTo>
                    <a:cubicBezTo>
                      <a:pt x="0" y="8"/>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0" name="Freeform 2069">
                <a:extLst>
                  <a:ext uri="{FF2B5EF4-FFF2-40B4-BE49-F238E27FC236}">
                    <a16:creationId xmlns:a16="http://schemas.microsoft.com/office/drawing/2014/main" id="{CA2CF2A9-9CE1-4C2D-9083-9EF7761EEF22}"/>
                  </a:ext>
                </a:extLst>
              </p:cNvPr>
              <p:cNvSpPr>
                <a:spLocks/>
              </p:cNvSpPr>
              <p:nvPr/>
            </p:nvSpPr>
            <p:spPr bwMode="auto">
              <a:xfrm>
                <a:off x="4410" y="2083"/>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4" y="14"/>
                      <a:pt x="2" y="10"/>
                    </a:cubicBezTo>
                    <a:cubicBezTo>
                      <a:pt x="0" y="7"/>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1" name="Freeform 2070">
                <a:extLst>
                  <a:ext uri="{FF2B5EF4-FFF2-40B4-BE49-F238E27FC236}">
                    <a16:creationId xmlns:a16="http://schemas.microsoft.com/office/drawing/2014/main" id="{EF5FD478-14A2-4D0F-8D80-C98AAC660624}"/>
                  </a:ext>
                </a:extLst>
              </p:cNvPr>
              <p:cNvSpPr>
                <a:spLocks/>
              </p:cNvSpPr>
              <p:nvPr/>
            </p:nvSpPr>
            <p:spPr bwMode="auto">
              <a:xfrm>
                <a:off x="4478" y="2035"/>
                <a:ext cx="57"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1"/>
                      <a:pt x="4" y="14"/>
                      <a:pt x="2" y="10"/>
                    </a:cubicBezTo>
                    <a:cubicBezTo>
                      <a:pt x="0" y="7"/>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2" name="Freeform 2071">
                <a:extLst>
                  <a:ext uri="{FF2B5EF4-FFF2-40B4-BE49-F238E27FC236}">
                    <a16:creationId xmlns:a16="http://schemas.microsoft.com/office/drawing/2014/main" id="{DBB88686-FA45-4F44-8B50-6C0EFF838292}"/>
                  </a:ext>
                </a:extLst>
              </p:cNvPr>
              <p:cNvSpPr>
                <a:spLocks/>
              </p:cNvSpPr>
              <p:nvPr/>
            </p:nvSpPr>
            <p:spPr bwMode="auto">
              <a:xfrm>
                <a:off x="4405" y="2011"/>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3" name="Freeform 2072">
                <a:extLst>
                  <a:ext uri="{FF2B5EF4-FFF2-40B4-BE49-F238E27FC236}">
                    <a16:creationId xmlns:a16="http://schemas.microsoft.com/office/drawing/2014/main" id="{03829123-3377-46ED-98DD-CB48466BEAB5}"/>
                  </a:ext>
                </a:extLst>
              </p:cNvPr>
              <p:cNvSpPr>
                <a:spLocks/>
              </p:cNvSpPr>
              <p:nvPr/>
            </p:nvSpPr>
            <p:spPr bwMode="auto">
              <a:xfrm>
                <a:off x="4343" y="2049"/>
                <a:ext cx="53" cy="68"/>
              </a:xfrm>
              <a:custGeom>
                <a:avLst/>
                <a:gdLst>
                  <a:gd name="T0" fmla="*/ 10 w 11"/>
                  <a:gd name="T1" fmla="*/ 6 h 14"/>
                  <a:gd name="T2" fmla="*/ 2 w 11"/>
                  <a:gd name="T3" fmla="*/ 10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0"/>
                    </a:cubicBezTo>
                    <a:cubicBezTo>
                      <a:pt x="0" y="7"/>
                      <a:pt x="2"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4" name="Freeform 2073">
                <a:extLst>
                  <a:ext uri="{FF2B5EF4-FFF2-40B4-BE49-F238E27FC236}">
                    <a16:creationId xmlns:a16="http://schemas.microsoft.com/office/drawing/2014/main" id="{1A82D383-A819-45E9-ACA5-A039F16A191E}"/>
                  </a:ext>
                </a:extLst>
              </p:cNvPr>
              <p:cNvSpPr>
                <a:spLocks/>
              </p:cNvSpPr>
              <p:nvPr/>
            </p:nvSpPr>
            <p:spPr bwMode="auto">
              <a:xfrm>
                <a:off x="4280" y="2102"/>
                <a:ext cx="53" cy="63"/>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1"/>
                      <a:pt x="4" y="13"/>
                      <a:pt x="2" y="10"/>
                    </a:cubicBezTo>
                    <a:cubicBezTo>
                      <a:pt x="0" y="7"/>
                      <a:pt x="2"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5" name="Freeform 2074">
                <a:extLst>
                  <a:ext uri="{FF2B5EF4-FFF2-40B4-BE49-F238E27FC236}">
                    <a16:creationId xmlns:a16="http://schemas.microsoft.com/office/drawing/2014/main" id="{54776254-DB5B-48B4-80C9-950E65E45B26}"/>
                  </a:ext>
                </a:extLst>
              </p:cNvPr>
              <p:cNvSpPr>
                <a:spLocks/>
              </p:cNvSpPr>
              <p:nvPr/>
            </p:nvSpPr>
            <p:spPr bwMode="auto">
              <a:xfrm>
                <a:off x="4507" y="2425"/>
                <a:ext cx="62" cy="68"/>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1"/>
                    </a:cubicBezTo>
                    <a:cubicBezTo>
                      <a:pt x="0" y="7"/>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6" name="Freeform 2075">
                <a:extLst>
                  <a:ext uri="{FF2B5EF4-FFF2-40B4-BE49-F238E27FC236}">
                    <a16:creationId xmlns:a16="http://schemas.microsoft.com/office/drawing/2014/main" id="{FD6B898D-883B-4B9B-834B-07DFA903551E}"/>
                  </a:ext>
                </a:extLst>
              </p:cNvPr>
              <p:cNvSpPr>
                <a:spLocks/>
              </p:cNvSpPr>
              <p:nvPr/>
            </p:nvSpPr>
            <p:spPr bwMode="auto">
              <a:xfrm>
                <a:off x="4429" y="2450"/>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7" name="Freeform 2076">
                <a:extLst>
                  <a:ext uri="{FF2B5EF4-FFF2-40B4-BE49-F238E27FC236}">
                    <a16:creationId xmlns:a16="http://schemas.microsoft.com/office/drawing/2014/main" id="{8851C8DA-391E-4D27-817D-01AD79C517E9}"/>
                  </a:ext>
                </a:extLst>
              </p:cNvPr>
              <p:cNvSpPr>
                <a:spLocks/>
              </p:cNvSpPr>
              <p:nvPr/>
            </p:nvSpPr>
            <p:spPr bwMode="auto">
              <a:xfrm>
                <a:off x="5832" y="1264"/>
                <a:ext cx="48" cy="43"/>
              </a:xfrm>
              <a:custGeom>
                <a:avLst/>
                <a:gdLst>
                  <a:gd name="T0" fmla="*/ 9 w 10"/>
                  <a:gd name="T1" fmla="*/ 4 h 9"/>
                  <a:gd name="T2" fmla="*/ 3 w 10"/>
                  <a:gd name="T3" fmla="*/ 7 h 9"/>
                  <a:gd name="T4" fmla="*/ 3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6" y="9"/>
                      <a:pt x="3" y="7"/>
                    </a:cubicBezTo>
                    <a:cubicBezTo>
                      <a:pt x="0" y="5"/>
                      <a:pt x="0" y="1"/>
                      <a:pt x="3" y="0"/>
                    </a:cubicBezTo>
                    <a:cubicBezTo>
                      <a:pt x="3" y="0"/>
                      <a:pt x="3"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8" name="Freeform 2077">
                <a:extLst>
                  <a:ext uri="{FF2B5EF4-FFF2-40B4-BE49-F238E27FC236}">
                    <a16:creationId xmlns:a16="http://schemas.microsoft.com/office/drawing/2014/main" id="{47359602-3C99-46D0-BDA8-30225208E8CF}"/>
                  </a:ext>
                </a:extLst>
              </p:cNvPr>
              <p:cNvSpPr>
                <a:spLocks/>
              </p:cNvSpPr>
              <p:nvPr/>
            </p:nvSpPr>
            <p:spPr bwMode="auto">
              <a:xfrm>
                <a:off x="5899" y="1225"/>
                <a:ext cx="48" cy="43"/>
              </a:xfrm>
              <a:custGeom>
                <a:avLst/>
                <a:gdLst>
                  <a:gd name="T0" fmla="*/ 10 w 10"/>
                  <a:gd name="T1" fmla="*/ 5 h 9"/>
                  <a:gd name="T2" fmla="*/ 5 w 10"/>
                  <a:gd name="T3" fmla="*/ 7 h 9"/>
                  <a:gd name="T4" fmla="*/ 3 w 10"/>
                  <a:gd name="T5" fmla="*/ 0 h 9"/>
                  <a:gd name="T6" fmla="*/ 4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7"/>
                      <a:pt x="8" y="9"/>
                      <a:pt x="5" y="7"/>
                    </a:cubicBezTo>
                    <a:cubicBezTo>
                      <a:pt x="1" y="5"/>
                      <a:pt x="0" y="1"/>
                      <a:pt x="3" y="0"/>
                    </a:cubicBezTo>
                    <a:cubicBezTo>
                      <a:pt x="3" y="0"/>
                      <a:pt x="4" y="0"/>
                      <a:pt x="4" y="0"/>
                    </a:cubicBezTo>
                    <a:cubicBezTo>
                      <a:pt x="7"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09" name="Freeform 2078">
                <a:extLst>
                  <a:ext uri="{FF2B5EF4-FFF2-40B4-BE49-F238E27FC236}">
                    <a16:creationId xmlns:a16="http://schemas.microsoft.com/office/drawing/2014/main" id="{ACF31999-8E94-4C65-9904-888A7A1DF5FE}"/>
                  </a:ext>
                </a:extLst>
              </p:cNvPr>
              <p:cNvSpPr>
                <a:spLocks/>
              </p:cNvSpPr>
              <p:nvPr/>
            </p:nvSpPr>
            <p:spPr bwMode="auto">
              <a:xfrm>
                <a:off x="5832" y="1211"/>
                <a:ext cx="48" cy="38"/>
              </a:xfrm>
              <a:custGeom>
                <a:avLst/>
                <a:gdLst>
                  <a:gd name="T0" fmla="*/ 9 w 10"/>
                  <a:gd name="T1" fmla="*/ 4 h 8"/>
                  <a:gd name="T2" fmla="*/ 4 w 10"/>
                  <a:gd name="T3" fmla="*/ 6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4"/>
                      <a:pt x="0" y="0"/>
                      <a:pt x="3"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0" name="Freeform 2079">
                <a:extLst>
                  <a:ext uri="{FF2B5EF4-FFF2-40B4-BE49-F238E27FC236}">
                    <a16:creationId xmlns:a16="http://schemas.microsoft.com/office/drawing/2014/main" id="{03762D30-A7A2-4590-9133-7A44891A7881}"/>
                  </a:ext>
                </a:extLst>
              </p:cNvPr>
              <p:cNvSpPr>
                <a:spLocks/>
              </p:cNvSpPr>
              <p:nvPr/>
            </p:nvSpPr>
            <p:spPr bwMode="auto">
              <a:xfrm>
                <a:off x="5629" y="1158"/>
                <a:ext cx="44" cy="38"/>
              </a:xfrm>
              <a:custGeom>
                <a:avLst/>
                <a:gdLst>
                  <a:gd name="T0" fmla="*/ 9 w 9"/>
                  <a:gd name="T1" fmla="*/ 4 h 8"/>
                  <a:gd name="T2" fmla="*/ 2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5" y="8"/>
                      <a:pt x="2" y="6"/>
                    </a:cubicBezTo>
                    <a:cubicBezTo>
                      <a:pt x="0" y="4"/>
                      <a:pt x="0" y="1"/>
                      <a:pt x="4" y="0"/>
                    </a:cubicBezTo>
                    <a:cubicBezTo>
                      <a:pt x="4" y="0"/>
                      <a:pt x="4"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1" name="Freeform 2080">
                <a:extLst>
                  <a:ext uri="{FF2B5EF4-FFF2-40B4-BE49-F238E27FC236}">
                    <a16:creationId xmlns:a16="http://schemas.microsoft.com/office/drawing/2014/main" id="{D3F07BEC-606D-4373-B60B-C410E3929F89}"/>
                  </a:ext>
                </a:extLst>
              </p:cNvPr>
              <p:cNvSpPr>
                <a:spLocks/>
              </p:cNvSpPr>
              <p:nvPr/>
            </p:nvSpPr>
            <p:spPr bwMode="auto">
              <a:xfrm>
                <a:off x="5620" y="1109"/>
                <a:ext cx="43" cy="34"/>
              </a:xfrm>
              <a:custGeom>
                <a:avLst/>
                <a:gdLst>
                  <a:gd name="T0" fmla="*/ 8 w 9"/>
                  <a:gd name="T1" fmla="*/ 4 h 7"/>
                  <a:gd name="T2" fmla="*/ 3 w 9"/>
                  <a:gd name="T3" fmla="*/ 6 h 7"/>
                  <a:gd name="T4" fmla="*/ 4 w 9"/>
                  <a:gd name="T5" fmla="*/ 0 h 7"/>
                  <a:gd name="T6" fmla="*/ 4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5" y="7"/>
                      <a:pt x="3" y="6"/>
                    </a:cubicBezTo>
                    <a:cubicBezTo>
                      <a:pt x="0" y="4"/>
                      <a:pt x="1"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2" name="Freeform 2081">
                <a:extLst>
                  <a:ext uri="{FF2B5EF4-FFF2-40B4-BE49-F238E27FC236}">
                    <a16:creationId xmlns:a16="http://schemas.microsoft.com/office/drawing/2014/main" id="{C6C990E4-BB31-4255-8A16-424523495E7A}"/>
                  </a:ext>
                </a:extLst>
              </p:cNvPr>
              <p:cNvSpPr>
                <a:spLocks/>
              </p:cNvSpPr>
              <p:nvPr/>
            </p:nvSpPr>
            <p:spPr bwMode="auto">
              <a:xfrm>
                <a:off x="5668" y="1129"/>
                <a:ext cx="43" cy="38"/>
              </a:xfrm>
              <a:custGeom>
                <a:avLst/>
                <a:gdLst>
                  <a:gd name="T0" fmla="*/ 9 w 9"/>
                  <a:gd name="T1" fmla="*/ 4 h 8"/>
                  <a:gd name="T2" fmla="*/ 3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6" y="8"/>
                      <a:pt x="3" y="6"/>
                    </a:cubicBezTo>
                    <a:cubicBezTo>
                      <a:pt x="0" y="4"/>
                      <a:pt x="1" y="1"/>
                      <a:pt x="4" y="0"/>
                    </a:cubicBezTo>
                    <a:cubicBezTo>
                      <a:pt x="4" y="0"/>
                      <a:pt x="4" y="0"/>
                      <a:pt x="4" y="0"/>
                    </a:cubicBezTo>
                    <a:cubicBezTo>
                      <a:pt x="7" y="1"/>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3" name="Freeform 2082">
                <a:extLst>
                  <a:ext uri="{FF2B5EF4-FFF2-40B4-BE49-F238E27FC236}">
                    <a16:creationId xmlns:a16="http://schemas.microsoft.com/office/drawing/2014/main" id="{2AB158BB-2EAB-4E20-B6B8-AE90A6A7DBF8}"/>
                  </a:ext>
                </a:extLst>
              </p:cNvPr>
              <p:cNvSpPr>
                <a:spLocks/>
              </p:cNvSpPr>
              <p:nvPr/>
            </p:nvSpPr>
            <p:spPr bwMode="auto">
              <a:xfrm>
                <a:off x="5716" y="1119"/>
                <a:ext cx="43" cy="39"/>
              </a:xfrm>
              <a:custGeom>
                <a:avLst/>
                <a:gdLst>
                  <a:gd name="T0" fmla="*/ 8 w 9"/>
                  <a:gd name="T1" fmla="*/ 4 h 8"/>
                  <a:gd name="T2" fmla="*/ 3 w 9"/>
                  <a:gd name="T3" fmla="*/ 6 h 8"/>
                  <a:gd name="T4" fmla="*/ 3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6"/>
                    </a:cubicBezTo>
                    <a:cubicBezTo>
                      <a:pt x="0" y="4"/>
                      <a:pt x="0" y="1"/>
                      <a:pt x="3" y="0"/>
                    </a:cubicBezTo>
                    <a:cubicBezTo>
                      <a:pt x="3" y="0"/>
                      <a:pt x="3"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4" name="Freeform 2083">
                <a:extLst>
                  <a:ext uri="{FF2B5EF4-FFF2-40B4-BE49-F238E27FC236}">
                    <a16:creationId xmlns:a16="http://schemas.microsoft.com/office/drawing/2014/main" id="{92248B5D-2C4D-4323-8776-B34B735E85B7}"/>
                  </a:ext>
                </a:extLst>
              </p:cNvPr>
              <p:cNvSpPr>
                <a:spLocks/>
              </p:cNvSpPr>
              <p:nvPr/>
            </p:nvSpPr>
            <p:spPr bwMode="auto">
              <a:xfrm>
                <a:off x="5755" y="1100"/>
                <a:ext cx="43" cy="33"/>
              </a:xfrm>
              <a:custGeom>
                <a:avLst/>
                <a:gdLst>
                  <a:gd name="T0" fmla="*/ 8 w 9"/>
                  <a:gd name="T1" fmla="*/ 3 h 7"/>
                  <a:gd name="T2" fmla="*/ 4 w 9"/>
                  <a:gd name="T3" fmla="*/ 5 h 7"/>
                  <a:gd name="T4" fmla="*/ 3 w 9"/>
                  <a:gd name="T5" fmla="*/ 0 h 7"/>
                  <a:gd name="T6" fmla="*/ 4 w 9"/>
                  <a:gd name="T7" fmla="*/ 0 h 7"/>
                  <a:gd name="T8" fmla="*/ 8 w 9"/>
                  <a:gd name="T9" fmla="*/ 3 h 7"/>
                </a:gdLst>
                <a:ahLst/>
                <a:cxnLst>
                  <a:cxn ang="0">
                    <a:pos x="T0" y="T1"/>
                  </a:cxn>
                  <a:cxn ang="0">
                    <a:pos x="T2" y="T3"/>
                  </a:cxn>
                  <a:cxn ang="0">
                    <a:pos x="T4" y="T5"/>
                  </a:cxn>
                  <a:cxn ang="0">
                    <a:pos x="T6" y="T7"/>
                  </a:cxn>
                  <a:cxn ang="0">
                    <a:pos x="T8" y="T9"/>
                  </a:cxn>
                </a:cxnLst>
                <a:rect l="0" t="0" r="r" b="b"/>
                <a:pathLst>
                  <a:path w="9" h="7">
                    <a:moveTo>
                      <a:pt x="8" y="3"/>
                    </a:moveTo>
                    <a:cubicBezTo>
                      <a:pt x="9" y="6"/>
                      <a:pt x="7" y="7"/>
                      <a:pt x="4" y="5"/>
                    </a:cubicBezTo>
                    <a:cubicBezTo>
                      <a:pt x="1" y="4"/>
                      <a:pt x="0" y="1"/>
                      <a:pt x="3" y="0"/>
                    </a:cubicBezTo>
                    <a:cubicBezTo>
                      <a:pt x="3" y="0"/>
                      <a:pt x="3"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5" name="Freeform 2084">
                <a:extLst>
                  <a:ext uri="{FF2B5EF4-FFF2-40B4-BE49-F238E27FC236}">
                    <a16:creationId xmlns:a16="http://schemas.microsoft.com/office/drawing/2014/main" id="{1A1933A2-2966-4369-B2EE-A9D5341EED47}"/>
                  </a:ext>
                </a:extLst>
              </p:cNvPr>
              <p:cNvSpPr>
                <a:spLocks/>
              </p:cNvSpPr>
              <p:nvPr/>
            </p:nvSpPr>
            <p:spPr bwMode="auto">
              <a:xfrm>
                <a:off x="5808" y="1114"/>
                <a:ext cx="48" cy="39"/>
              </a:xfrm>
              <a:custGeom>
                <a:avLst/>
                <a:gdLst>
                  <a:gd name="T0" fmla="*/ 9 w 10"/>
                  <a:gd name="T1" fmla="*/ 4 h 8"/>
                  <a:gd name="T2" fmla="*/ 4 w 10"/>
                  <a:gd name="T3" fmla="*/ 6 h 8"/>
                  <a:gd name="T4" fmla="*/ 3 w 10"/>
                  <a:gd name="T5" fmla="*/ 1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5"/>
                      <a:pt x="0" y="1"/>
                      <a:pt x="3"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6" name="Freeform 2085">
                <a:extLst>
                  <a:ext uri="{FF2B5EF4-FFF2-40B4-BE49-F238E27FC236}">
                    <a16:creationId xmlns:a16="http://schemas.microsoft.com/office/drawing/2014/main" id="{7F27EFA5-3797-4CDB-B8E5-996EDBA4B867}"/>
                  </a:ext>
                </a:extLst>
              </p:cNvPr>
              <p:cNvSpPr>
                <a:spLocks/>
              </p:cNvSpPr>
              <p:nvPr/>
            </p:nvSpPr>
            <p:spPr bwMode="auto">
              <a:xfrm>
                <a:off x="5702" y="1066"/>
                <a:ext cx="38" cy="34"/>
              </a:xfrm>
              <a:custGeom>
                <a:avLst/>
                <a:gdLst>
                  <a:gd name="T0" fmla="*/ 8 w 8"/>
                  <a:gd name="T1" fmla="*/ 3 h 7"/>
                  <a:gd name="T2" fmla="*/ 3 w 8"/>
                  <a:gd name="T3" fmla="*/ 5 h 7"/>
                  <a:gd name="T4" fmla="*/ 2 w 8"/>
                  <a:gd name="T5" fmla="*/ 0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3" y="5"/>
                    </a:cubicBezTo>
                    <a:cubicBezTo>
                      <a:pt x="1" y="3"/>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7" name="Freeform 2086">
                <a:extLst>
                  <a:ext uri="{FF2B5EF4-FFF2-40B4-BE49-F238E27FC236}">
                    <a16:creationId xmlns:a16="http://schemas.microsoft.com/office/drawing/2014/main" id="{7BCD958B-ECE3-4363-80FB-A863E872607A}"/>
                  </a:ext>
                </a:extLst>
              </p:cNvPr>
              <p:cNvSpPr>
                <a:spLocks/>
              </p:cNvSpPr>
              <p:nvPr/>
            </p:nvSpPr>
            <p:spPr bwMode="auto">
              <a:xfrm>
                <a:off x="5692" y="994"/>
                <a:ext cx="38"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2" y="4"/>
                      <a:pt x="0" y="1"/>
                      <a:pt x="2" y="0"/>
                    </a:cubicBezTo>
                    <a:cubicBezTo>
                      <a:pt x="3"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8" name="Freeform 2087">
                <a:extLst>
                  <a:ext uri="{FF2B5EF4-FFF2-40B4-BE49-F238E27FC236}">
                    <a16:creationId xmlns:a16="http://schemas.microsoft.com/office/drawing/2014/main" id="{67D7DFE9-3D9C-4052-8AC5-5878F2EBE8EA}"/>
                  </a:ext>
                </a:extLst>
              </p:cNvPr>
              <p:cNvSpPr>
                <a:spLocks/>
              </p:cNvSpPr>
              <p:nvPr/>
            </p:nvSpPr>
            <p:spPr bwMode="auto">
              <a:xfrm>
                <a:off x="5716" y="974"/>
                <a:ext cx="39" cy="24"/>
              </a:xfrm>
              <a:custGeom>
                <a:avLst/>
                <a:gdLst>
                  <a:gd name="T0" fmla="*/ 7 w 8"/>
                  <a:gd name="T1" fmla="*/ 2 h 5"/>
                  <a:gd name="T2" fmla="*/ 4 w 8"/>
                  <a:gd name="T3" fmla="*/ 4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4" y="4"/>
                    </a:cubicBezTo>
                    <a:cubicBezTo>
                      <a:pt x="1" y="3"/>
                      <a:pt x="0" y="1"/>
                      <a:pt x="1" y="0"/>
                    </a:cubicBezTo>
                    <a:cubicBezTo>
                      <a:pt x="2" y="0"/>
                      <a:pt x="2" y="0"/>
                      <a:pt x="2" y="0"/>
                    </a:cubicBezTo>
                    <a:cubicBezTo>
                      <a:pt x="4" y="0"/>
                      <a:pt x="6"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19" name="Freeform 2088">
                <a:extLst>
                  <a:ext uri="{FF2B5EF4-FFF2-40B4-BE49-F238E27FC236}">
                    <a16:creationId xmlns:a16="http://schemas.microsoft.com/office/drawing/2014/main" id="{98EA7C22-8989-4C63-8C34-1142887180C5}"/>
                  </a:ext>
                </a:extLst>
              </p:cNvPr>
              <p:cNvSpPr>
                <a:spLocks/>
              </p:cNvSpPr>
              <p:nvPr/>
            </p:nvSpPr>
            <p:spPr bwMode="auto">
              <a:xfrm>
                <a:off x="5735" y="955"/>
                <a:ext cx="39" cy="24"/>
              </a:xfrm>
              <a:custGeom>
                <a:avLst/>
                <a:gdLst>
                  <a:gd name="T0" fmla="*/ 7 w 8"/>
                  <a:gd name="T1" fmla="*/ 2 h 5"/>
                  <a:gd name="T2" fmla="*/ 6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7" y="5"/>
                      <a:pt x="6" y="4"/>
                    </a:cubicBezTo>
                    <a:cubicBezTo>
                      <a:pt x="3" y="4"/>
                      <a:pt x="0" y="1"/>
                      <a:pt x="2" y="0"/>
                    </a:cubicBezTo>
                    <a:cubicBezTo>
                      <a:pt x="2" y="0"/>
                      <a:pt x="2" y="0"/>
                      <a:pt x="3" y="0"/>
                    </a:cubicBezTo>
                    <a:cubicBezTo>
                      <a:pt x="5"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0" name="Freeform 2089">
                <a:extLst>
                  <a:ext uri="{FF2B5EF4-FFF2-40B4-BE49-F238E27FC236}">
                    <a16:creationId xmlns:a16="http://schemas.microsoft.com/office/drawing/2014/main" id="{A3A101D5-EA59-40A1-8144-62B955FE87D1}"/>
                  </a:ext>
                </a:extLst>
              </p:cNvPr>
              <p:cNvSpPr>
                <a:spLocks/>
              </p:cNvSpPr>
              <p:nvPr/>
            </p:nvSpPr>
            <p:spPr bwMode="auto">
              <a:xfrm>
                <a:off x="5692" y="941"/>
                <a:ext cx="34" cy="24"/>
              </a:xfrm>
              <a:custGeom>
                <a:avLst/>
                <a:gdLst>
                  <a:gd name="T0" fmla="*/ 7 w 7"/>
                  <a:gd name="T1" fmla="*/ 2 h 5"/>
                  <a:gd name="T2" fmla="*/ 5 w 7"/>
                  <a:gd name="T3" fmla="*/ 4 h 5"/>
                  <a:gd name="T4" fmla="*/ 2 w 7"/>
                  <a:gd name="T5" fmla="*/ 0 h 5"/>
                  <a:gd name="T6" fmla="*/ 2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7" y="4"/>
                      <a:pt x="6" y="5"/>
                      <a:pt x="5" y="4"/>
                    </a:cubicBezTo>
                    <a:cubicBezTo>
                      <a:pt x="2" y="4"/>
                      <a:pt x="0" y="1"/>
                      <a:pt x="2" y="0"/>
                    </a:cubicBezTo>
                    <a:cubicBezTo>
                      <a:pt x="2" y="0"/>
                      <a:pt x="2" y="0"/>
                      <a:pt x="2" y="0"/>
                    </a:cubicBezTo>
                    <a:cubicBezTo>
                      <a:pt x="4"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1" name="Freeform 2090">
                <a:extLst>
                  <a:ext uri="{FF2B5EF4-FFF2-40B4-BE49-F238E27FC236}">
                    <a16:creationId xmlns:a16="http://schemas.microsoft.com/office/drawing/2014/main" id="{13C76505-10B7-4D7D-A51C-D23D22DA9AAD}"/>
                  </a:ext>
                </a:extLst>
              </p:cNvPr>
              <p:cNvSpPr>
                <a:spLocks/>
              </p:cNvSpPr>
              <p:nvPr/>
            </p:nvSpPr>
            <p:spPr bwMode="auto">
              <a:xfrm>
                <a:off x="5788" y="950"/>
                <a:ext cx="39"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4" y="5"/>
                      <a:pt x="0" y="2"/>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2" name="Freeform 2091">
                <a:extLst>
                  <a:ext uri="{FF2B5EF4-FFF2-40B4-BE49-F238E27FC236}">
                    <a16:creationId xmlns:a16="http://schemas.microsoft.com/office/drawing/2014/main" id="{0467FB58-94AE-4CCD-BCE5-FD61D391A644}"/>
                  </a:ext>
                </a:extLst>
              </p:cNvPr>
              <p:cNvSpPr>
                <a:spLocks/>
              </p:cNvSpPr>
              <p:nvPr/>
            </p:nvSpPr>
            <p:spPr bwMode="auto">
              <a:xfrm>
                <a:off x="5740" y="931"/>
                <a:ext cx="39" cy="19"/>
              </a:xfrm>
              <a:custGeom>
                <a:avLst/>
                <a:gdLst>
                  <a:gd name="T0" fmla="*/ 7 w 8"/>
                  <a:gd name="T1" fmla="*/ 3 h 4"/>
                  <a:gd name="T2" fmla="*/ 6 w 8"/>
                  <a:gd name="T3" fmla="*/ 4 h 4"/>
                  <a:gd name="T4" fmla="*/ 1 w 8"/>
                  <a:gd name="T5" fmla="*/ 1 h 4"/>
                  <a:gd name="T6" fmla="*/ 2 w 8"/>
                  <a:gd name="T7" fmla="*/ 0 h 4"/>
                  <a:gd name="T8" fmla="*/ 7 w 8"/>
                  <a:gd name="T9" fmla="*/ 3 h 4"/>
                </a:gdLst>
                <a:ahLst/>
                <a:cxnLst>
                  <a:cxn ang="0">
                    <a:pos x="T0" y="T1"/>
                  </a:cxn>
                  <a:cxn ang="0">
                    <a:pos x="T2" y="T3"/>
                  </a:cxn>
                  <a:cxn ang="0">
                    <a:pos x="T4" y="T5"/>
                  </a:cxn>
                  <a:cxn ang="0">
                    <a:pos x="T6" y="T7"/>
                  </a:cxn>
                  <a:cxn ang="0">
                    <a:pos x="T8" y="T9"/>
                  </a:cxn>
                </a:cxnLst>
                <a:rect l="0" t="0" r="r" b="b"/>
                <a:pathLst>
                  <a:path w="8" h="4">
                    <a:moveTo>
                      <a:pt x="7" y="3"/>
                    </a:moveTo>
                    <a:cubicBezTo>
                      <a:pt x="8" y="4"/>
                      <a:pt x="7" y="4"/>
                      <a:pt x="6" y="4"/>
                    </a:cubicBezTo>
                    <a:cubicBezTo>
                      <a:pt x="3" y="4"/>
                      <a:pt x="0" y="1"/>
                      <a:pt x="1" y="1"/>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3" name="Freeform 2092">
                <a:extLst>
                  <a:ext uri="{FF2B5EF4-FFF2-40B4-BE49-F238E27FC236}">
                    <a16:creationId xmlns:a16="http://schemas.microsoft.com/office/drawing/2014/main" id="{DF766ED3-6985-4063-BD7A-609752E326AE}"/>
                  </a:ext>
                </a:extLst>
              </p:cNvPr>
              <p:cNvSpPr>
                <a:spLocks/>
              </p:cNvSpPr>
              <p:nvPr/>
            </p:nvSpPr>
            <p:spPr bwMode="auto">
              <a:xfrm>
                <a:off x="5745" y="916"/>
                <a:ext cx="34" cy="20"/>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2"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4" name="Freeform 2093">
                <a:extLst>
                  <a:ext uri="{FF2B5EF4-FFF2-40B4-BE49-F238E27FC236}">
                    <a16:creationId xmlns:a16="http://schemas.microsoft.com/office/drawing/2014/main" id="{6C052DBD-437B-44A4-906A-C99842277FB5}"/>
                  </a:ext>
                </a:extLst>
              </p:cNvPr>
              <p:cNvSpPr>
                <a:spLocks/>
              </p:cNvSpPr>
              <p:nvPr/>
            </p:nvSpPr>
            <p:spPr bwMode="auto">
              <a:xfrm>
                <a:off x="5702" y="921"/>
                <a:ext cx="33" cy="20"/>
              </a:xfrm>
              <a:custGeom>
                <a:avLst/>
                <a:gdLst>
                  <a:gd name="T0" fmla="*/ 6 w 7"/>
                  <a:gd name="T1" fmla="*/ 2 h 4"/>
                  <a:gd name="T2" fmla="*/ 5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5" y="4"/>
                    </a:cubicBezTo>
                    <a:cubicBezTo>
                      <a:pt x="3" y="4"/>
                      <a:pt x="0" y="1"/>
                      <a:pt x="1" y="0"/>
                    </a:cubicBezTo>
                    <a:cubicBezTo>
                      <a:pt x="2" y="0"/>
                      <a:pt x="2" y="0"/>
                      <a:pt x="2" y="0"/>
                    </a:cubicBezTo>
                    <a:cubicBezTo>
                      <a:pt x="4"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5" name="Freeform 2094">
                <a:extLst>
                  <a:ext uri="{FF2B5EF4-FFF2-40B4-BE49-F238E27FC236}">
                    <a16:creationId xmlns:a16="http://schemas.microsoft.com/office/drawing/2014/main" id="{3BC78251-A0B4-46D8-B0B4-FE644CDB50D2}"/>
                  </a:ext>
                </a:extLst>
              </p:cNvPr>
              <p:cNvSpPr>
                <a:spLocks/>
              </p:cNvSpPr>
              <p:nvPr/>
            </p:nvSpPr>
            <p:spPr bwMode="auto">
              <a:xfrm>
                <a:off x="5706" y="902"/>
                <a:ext cx="34" cy="19"/>
              </a:xfrm>
              <a:custGeom>
                <a:avLst/>
                <a:gdLst>
                  <a:gd name="T0" fmla="*/ 6 w 7"/>
                  <a:gd name="T1" fmla="*/ 2 h 4"/>
                  <a:gd name="T2" fmla="*/ 6 w 7"/>
                  <a:gd name="T3" fmla="*/ 4 h 4"/>
                  <a:gd name="T4" fmla="*/ 1 w 7"/>
                  <a:gd name="T5" fmla="*/ 1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6" y="4"/>
                      <a:pt x="6" y="4"/>
                    </a:cubicBezTo>
                    <a:cubicBezTo>
                      <a:pt x="3" y="4"/>
                      <a:pt x="0" y="1"/>
                      <a:pt x="1" y="1"/>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6" name="Freeform 2095">
                <a:extLst>
                  <a:ext uri="{FF2B5EF4-FFF2-40B4-BE49-F238E27FC236}">
                    <a16:creationId xmlns:a16="http://schemas.microsoft.com/office/drawing/2014/main" id="{DE7E27F5-58B5-4497-847B-D9D51B89B302}"/>
                  </a:ext>
                </a:extLst>
              </p:cNvPr>
              <p:cNvSpPr>
                <a:spLocks/>
              </p:cNvSpPr>
              <p:nvPr/>
            </p:nvSpPr>
            <p:spPr bwMode="auto">
              <a:xfrm>
                <a:off x="5663" y="1080"/>
                <a:ext cx="39" cy="34"/>
              </a:xfrm>
              <a:custGeom>
                <a:avLst/>
                <a:gdLst>
                  <a:gd name="T0" fmla="*/ 8 w 8"/>
                  <a:gd name="T1" fmla="*/ 4 h 7"/>
                  <a:gd name="T2" fmla="*/ 3 w 8"/>
                  <a:gd name="T3" fmla="*/ 5 h 7"/>
                  <a:gd name="T4" fmla="*/ 3 w 8"/>
                  <a:gd name="T5" fmla="*/ 0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8" y="6"/>
                      <a:pt x="5" y="7"/>
                      <a:pt x="3" y="5"/>
                    </a:cubicBezTo>
                    <a:cubicBezTo>
                      <a:pt x="0" y="4"/>
                      <a:pt x="0" y="1"/>
                      <a:pt x="3" y="0"/>
                    </a:cubicBezTo>
                    <a:cubicBezTo>
                      <a:pt x="3" y="0"/>
                      <a:pt x="3"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7" name="Freeform 2096">
                <a:extLst>
                  <a:ext uri="{FF2B5EF4-FFF2-40B4-BE49-F238E27FC236}">
                    <a16:creationId xmlns:a16="http://schemas.microsoft.com/office/drawing/2014/main" id="{F15E9678-C1E1-4B5B-BDA2-F474964E0995}"/>
                  </a:ext>
                </a:extLst>
              </p:cNvPr>
              <p:cNvSpPr>
                <a:spLocks/>
              </p:cNvSpPr>
              <p:nvPr/>
            </p:nvSpPr>
            <p:spPr bwMode="auto">
              <a:xfrm>
                <a:off x="5861" y="1124"/>
                <a:ext cx="43" cy="34"/>
              </a:xfrm>
              <a:custGeom>
                <a:avLst/>
                <a:gdLst>
                  <a:gd name="T0" fmla="*/ 8 w 9"/>
                  <a:gd name="T1" fmla="*/ 4 h 7"/>
                  <a:gd name="T2" fmla="*/ 4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4" y="6"/>
                    </a:cubicBezTo>
                    <a:cubicBezTo>
                      <a:pt x="1" y="5"/>
                      <a:pt x="0" y="1"/>
                      <a:pt x="2" y="0"/>
                    </a:cubicBezTo>
                    <a:cubicBezTo>
                      <a:pt x="2" y="0"/>
                      <a:pt x="2"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8" name="Freeform 2097">
                <a:extLst>
                  <a:ext uri="{FF2B5EF4-FFF2-40B4-BE49-F238E27FC236}">
                    <a16:creationId xmlns:a16="http://schemas.microsoft.com/office/drawing/2014/main" id="{E489AFD0-9675-4A03-9DDF-4EC928A0B07D}"/>
                  </a:ext>
                </a:extLst>
              </p:cNvPr>
              <p:cNvSpPr>
                <a:spLocks/>
              </p:cNvSpPr>
              <p:nvPr/>
            </p:nvSpPr>
            <p:spPr bwMode="auto">
              <a:xfrm>
                <a:off x="5875" y="1090"/>
                <a:ext cx="43" cy="34"/>
              </a:xfrm>
              <a:custGeom>
                <a:avLst/>
                <a:gdLst>
                  <a:gd name="T0" fmla="*/ 8 w 9"/>
                  <a:gd name="T1" fmla="*/ 4 h 7"/>
                  <a:gd name="T2" fmla="*/ 5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5" y="6"/>
                    </a:cubicBezTo>
                    <a:cubicBezTo>
                      <a:pt x="2" y="5"/>
                      <a:pt x="0" y="1"/>
                      <a:pt x="2" y="0"/>
                    </a:cubicBezTo>
                    <a:cubicBezTo>
                      <a:pt x="2" y="0"/>
                      <a:pt x="2"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29" name="Freeform 2098">
                <a:extLst>
                  <a:ext uri="{FF2B5EF4-FFF2-40B4-BE49-F238E27FC236}">
                    <a16:creationId xmlns:a16="http://schemas.microsoft.com/office/drawing/2014/main" id="{25A1077C-8833-4732-BDCD-105DCAA6709B}"/>
                  </a:ext>
                </a:extLst>
              </p:cNvPr>
              <p:cNvSpPr>
                <a:spLocks/>
              </p:cNvSpPr>
              <p:nvPr/>
            </p:nvSpPr>
            <p:spPr bwMode="auto">
              <a:xfrm>
                <a:off x="5899" y="1071"/>
                <a:ext cx="48" cy="29"/>
              </a:xfrm>
              <a:custGeom>
                <a:avLst/>
                <a:gdLst>
                  <a:gd name="T0" fmla="*/ 9 w 10"/>
                  <a:gd name="T1" fmla="*/ 3 h 6"/>
                  <a:gd name="T2" fmla="*/ 6 w 10"/>
                  <a:gd name="T3" fmla="*/ 6 h 6"/>
                  <a:gd name="T4" fmla="*/ 2 w 10"/>
                  <a:gd name="T5" fmla="*/ 0 h 6"/>
                  <a:gd name="T6" fmla="*/ 3 w 10"/>
                  <a:gd name="T7" fmla="*/ 0 h 6"/>
                  <a:gd name="T8" fmla="*/ 9 w 10"/>
                  <a:gd name="T9" fmla="*/ 3 h 6"/>
                </a:gdLst>
                <a:ahLst/>
                <a:cxnLst>
                  <a:cxn ang="0">
                    <a:pos x="T0" y="T1"/>
                  </a:cxn>
                  <a:cxn ang="0">
                    <a:pos x="T2" y="T3"/>
                  </a:cxn>
                  <a:cxn ang="0">
                    <a:pos x="T4" y="T5"/>
                  </a:cxn>
                  <a:cxn ang="0">
                    <a:pos x="T6" y="T7"/>
                  </a:cxn>
                  <a:cxn ang="0">
                    <a:pos x="T8" y="T9"/>
                  </a:cxn>
                </a:cxnLst>
                <a:rect l="0" t="0" r="r" b="b"/>
                <a:pathLst>
                  <a:path w="10" h="6">
                    <a:moveTo>
                      <a:pt x="9" y="3"/>
                    </a:moveTo>
                    <a:cubicBezTo>
                      <a:pt x="10" y="5"/>
                      <a:pt x="9" y="6"/>
                      <a:pt x="6" y="6"/>
                    </a:cubicBezTo>
                    <a:cubicBezTo>
                      <a:pt x="3"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0" name="Freeform 2099">
                <a:extLst>
                  <a:ext uri="{FF2B5EF4-FFF2-40B4-BE49-F238E27FC236}">
                    <a16:creationId xmlns:a16="http://schemas.microsoft.com/office/drawing/2014/main" id="{DFD874E4-AD61-4F8B-92F7-14AE88E34DDA}"/>
                  </a:ext>
                </a:extLst>
              </p:cNvPr>
              <p:cNvSpPr>
                <a:spLocks/>
              </p:cNvSpPr>
              <p:nvPr/>
            </p:nvSpPr>
            <p:spPr bwMode="auto">
              <a:xfrm>
                <a:off x="5981" y="1071"/>
                <a:ext cx="43" cy="29"/>
              </a:xfrm>
              <a:custGeom>
                <a:avLst/>
                <a:gdLst>
                  <a:gd name="T0" fmla="*/ 8 w 9"/>
                  <a:gd name="T1" fmla="*/ 3 h 6"/>
                  <a:gd name="T2" fmla="*/ 7 w 9"/>
                  <a:gd name="T3" fmla="*/ 6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9" y="6"/>
                      <a:pt x="7" y="6"/>
                    </a:cubicBezTo>
                    <a:cubicBezTo>
                      <a:pt x="4" y="6"/>
                      <a:pt x="0" y="2"/>
                      <a:pt x="1" y="0"/>
                    </a:cubicBezTo>
                    <a:cubicBezTo>
                      <a:pt x="1"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1" name="Freeform 2100">
                <a:extLst>
                  <a:ext uri="{FF2B5EF4-FFF2-40B4-BE49-F238E27FC236}">
                    <a16:creationId xmlns:a16="http://schemas.microsoft.com/office/drawing/2014/main" id="{556B0A92-5070-4CC3-9AC3-DBAE270161E8}"/>
                  </a:ext>
                </a:extLst>
              </p:cNvPr>
              <p:cNvSpPr>
                <a:spLocks/>
              </p:cNvSpPr>
              <p:nvPr/>
            </p:nvSpPr>
            <p:spPr bwMode="auto">
              <a:xfrm>
                <a:off x="6058" y="1312"/>
                <a:ext cx="53" cy="43"/>
              </a:xfrm>
              <a:custGeom>
                <a:avLst/>
                <a:gdLst>
                  <a:gd name="T0" fmla="*/ 10 w 11"/>
                  <a:gd name="T1" fmla="*/ 4 h 9"/>
                  <a:gd name="T2" fmla="*/ 5 w 11"/>
                  <a:gd name="T3" fmla="*/ 8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5" y="8"/>
                    </a:cubicBezTo>
                    <a:cubicBezTo>
                      <a:pt x="2" y="6"/>
                      <a:pt x="0" y="1"/>
                      <a:pt x="3" y="0"/>
                    </a:cubicBezTo>
                    <a:cubicBezTo>
                      <a:pt x="3" y="0"/>
                      <a:pt x="4" y="0"/>
                      <a:pt x="4" y="0"/>
                    </a:cubicBezTo>
                    <a:cubicBezTo>
                      <a:pt x="7" y="0"/>
                      <a:pt x="9"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2" name="Freeform 2101">
                <a:extLst>
                  <a:ext uri="{FF2B5EF4-FFF2-40B4-BE49-F238E27FC236}">
                    <a16:creationId xmlns:a16="http://schemas.microsoft.com/office/drawing/2014/main" id="{E2AA6AC7-0090-4A98-91B2-CF6FEA4C98DA}"/>
                  </a:ext>
                </a:extLst>
              </p:cNvPr>
              <p:cNvSpPr>
                <a:spLocks/>
              </p:cNvSpPr>
              <p:nvPr/>
            </p:nvSpPr>
            <p:spPr bwMode="auto">
              <a:xfrm>
                <a:off x="6111" y="1365"/>
                <a:ext cx="53" cy="48"/>
              </a:xfrm>
              <a:custGeom>
                <a:avLst/>
                <a:gdLst>
                  <a:gd name="T0" fmla="*/ 10 w 11"/>
                  <a:gd name="T1" fmla="*/ 5 h 10"/>
                  <a:gd name="T2" fmla="*/ 5 w 11"/>
                  <a:gd name="T3" fmla="*/ 8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9" y="10"/>
                      <a:pt x="5" y="8"/>
                    </a:cubicBezTo>
                    <a:cubicBezTo>
                      <a:pt x="1" y="6"/>
                      <a:pt x="0" y="1"/>
                      <a:pt x="3" y="0"/>
                    </a:cubicBezTo>
                    <a:cubicBezTo>
                      <a:pt x="3" y="0"/>
                      <a:pt x="4" y="0"/>
                      <a:pt x="4" y="0"/>
                    </a:cubicBezTo>
                    <a:cubicBezTo>
                      <a:pt x="7"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3" name="Freeform 2102">
                <a:extLst>
                  <a:ext uri="{FF2B5EF4-FFF2-40B4-BE49-F238E27FC236}">
                    <a16:creationId xmlns:a16="http://schemas.microsoft.com/office/drawing/2014/main" id="{1124EC54-65DD-4FEE-BFDC-0A11B558729D}"/>
                  </a:ext>
                </a:extLst>
              </p:cNvPr>
              <p:cNvSpPr>
                <a:spLocks/>
              </p:cNvSpPr>
              <p:nvPr/>
            </p:nvSpPr>
            <p:spPr bwMode="auto">
              <a:xfrm>
                <a:off x="6179" y="1370"/>
                <a:ext cx="57" cy="43"/>
              </a:xfrm>
              <a:custGeom>
                <a:avLst/>
                <a:gdLst>
                  <a:gd name="T0" fmla="*/ 11 w 12"/>
                  <a:gd name="T1" fmla="*/ 5 h 9"/>
                  <a:gd name="T2" fmla="*/ 6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9" y="9"/>
                      <a:pt x="6" y="8"/>
                    </a:cubicBezTo>
                    <a:cubicBezTo>
                      <a:pt x="2"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4" name="Freeform 2103">
                <a:extLst>
                  <a:ext uri="{FF2B5EF4-FFF2-40B4-BE49-F238E27FC236}">
                    <a16:creationId xmlns:a16="http://schemas.microsoft.com/office/drawing/2014/main" id="{A0481A17-B48D-4813-91C9-430FC89A5984}"/>
                  </a:ext>
                </a:extLst>
              </p:cNvPr>
              <p:cNvSpPr>
                <a:spLocks/>
              </p:cNvSpPr>
              <p:nvPr/>
            </p:nvSpPr>
            <p:spPr bwMode="auto">
              <a:xfrm>
                <a:off x="6183" y="1312"/>
                <a:ext cx="58" cy="43"/>
              </a:xfrm>
              <a:custGeom>
                <a:avLst/>
                <a:gdLst>
                  <a:gd name="T0" fmla="*/ 11 w 12"/>
                  <a:gd name="T1" fmla="*/ 5 h 9"/>
                  <a:gd name="T2" fmla="*/ 7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10" y="9"/>
                      <a:pt x="7" y="8"/>
                    </a:cubicBezTo>
                    <a:cubicBezTo>
                      <a:pt x="3"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5" name="Freeform 2104">
                <a:extLst>
                  <a:ext uri="{FF2B5EF4-FFF2-40B4-BE49-F238E27FC236}">
                    <a16:creationId xmlns:a16="http://schemas.microsoft.com/office/drawing/2014/main" id="{C26D1F0F-CB0F-4ABA-B8DF-246BCB11C45E}"/>
                  </a:ext>
                </a:extLst>
              </p:cNvPr>
              <p:cNvSpPr>
                <a:spLocks/>
              </p:cNvSpPr>
              <p:nvPr/>
            </p:nvSpPr>
            <p:spPr bwMode="auto">
              <a:xfrm>
                <a:off x="6126" y="1317"/>
                <a:ext cx="53" cy="43"/>
              </a:xfrm>
              <a:custGeom>
                <a:avLst/>
                <a:gdLst>
                  <a:gd name="T0" fmla="*/ 10 w 11"/>
                  <a:gd name="T1" fmla="*/ 4 h 9"/>
                  <a:gd name="T2" fmla="*/ 6 w 11"/>
                  <a:gd name="T3" fmla="*/ 7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6" y="7"/>
                    </a:cubicBezTo>
                    <a:cubicBezTo>
                      <a:pt x="2" y="6"/>
                      <a:pt x="0" y="1"/>
                      <a:pt x="3" y="0"/>
                    </a:cubicBezTo>
                    <a:cubicBezTo>
                      <a:pt x="3" y="0"/>
                      <a:pt x="4" y="0"/>
                      <a:pt x="4" y="0"/>
                    </a:cubicBezTo>
                    <a:cubicBezTo>
                      <a:pt x="7"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6" name="Freeform 2105">
                <a:extLst>
                  <a:ext uri="{FF2B5EF4-FFF2-40B4-BE49-F238E27FC236}">
                    <a16:creationId xmlns:a16="http://schemas.microsoft.com/office/drawing/2014/main" id="{BDCE564F-34E2-4DCF-8823-14707773E743}"/>
                  </a:ext>
                </a:extLst>
              </p:cNvPr>
              <p:cNvSpPr>
                <a:spLocks/>
              </p:cNvSpPr>
              <p:nvPr/>
            </p:nvSpPr>
            <p:spPr bwMode="auto">
              <a:xfrm>
                <a:off x="5923" y="1047"/>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7" name="Freeform 2106">
                <a:extLst>
                  <a:ext uri="{FF2B5EF4-FFF2-40B4-BE49-F238E27FC236}">
                    <a16:creationId xmlns:a16="http://schemas.microsoft.com/office/drawing/2014/main" id="{1AF1D75F-2DC5-48A7-8778-3F8043A206CB}"/>
                  </a:ext>
                </a:extLst>
              </p:cNvPr>
              <p:cNvSpPr>
                <a:spLocks/>
              </p:cNvSpPr>
              <p:nvPr/>
            </p:nvSpPr>
            <p:spPr bwMode="auto">
              <a:xfrm>
                <a:off x="5716" y="128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8" name="Freeform 2107">
                <a:extLst>
                  <a:ext uri="{FF2B5EF4-FFF2-40B4-BE49-F238E27FC236}">
                    <a16:creationId xmlns:a16="http://schemas.microsoft.com/office/drawing/2014/main" id="{F3598368-9247-4F1E-BD3A-3CE4685C381E}"/>
                  </a:ext>
                </a:extLst>
              </p:cNvPr>
              <p:cNvSpPr>
                <a:spLocks/>
              </p:cNvSpPr>
              <p:nvPr/>
            </p:nvSpPr>
            <p:spPr bwMode="auto">
              <a:xfrm>
                <a:off x="5658" y="1273"/>
                <a:ext cx="48" cy="44"/>
              </a:xfrm>
              <a:custGeom>
                <a:avLst/>
                <a:gdLst>
                  <a:gd name="T0" fmla="*/ 9 w 10"/>
                  <a:gd name="T1" fmla="*/ 4 h 9"/>
                  <a:gd name="T2" fmla="*/ 2 w 10"/>
                  <a:gd name="T3" fmla="*/ 6 h 9"/>
                  <a:gd name="T4" fmla="*/ 4 w 10"/>
                  <a:gd name="T5" fmla="*/ 0 h 9"/>
                  <a:gd name="T6" fmla="*/ 5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5" y="9"/>
                      <a:pt x="2" y="6"/>
                    </a:cubicBezTo>
                    <a:cubicBezTo>
                      <a:pt x="0" y="4"/>
                      <a:pt x="1" y="0"/>
                      <a:pt x="4" y="0"/>
                    </a:cubicBezTo>
                    <a:cubicBezTo>
                      <a:pt x="4" y="0"/>
                      <a:pt x="4"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39" name="Freeform 2108">
                <a:extLst>
                  <a:ext uri="{FF2B5EF4-FFF2-40B4-BE49-F238E27FC236}">
                    <a16:creationId xmlns:a16="http://schemas.microsoft.com/office/drawing/2014/main" id="{3B3C5868-D238-43C9-AFC1-5E07392D0F4D}"/>
                  </a:ext>
                </a:extLst>
              </p:cNvPr>
              <p:cNvSpPr>
                <a:spLocks/>
              </p:cNvSpPr>
              <p:nvPr/>
            </p:nvSpPr>
            <p:spPr bwMode="auto">
              <a:xfrm>
                <a:off x="5620" y="1312"/>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5" y="10"/>
                      <a:pt x="2" y="7"/>
                    </a:cubicBezTo>
                    <a:cubicBezTo>
                      <a:pt x="0" y="4"/>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0" name="Freeform 2109">
                <a:extLst>
                  <a:ext uri="{FF2B5EF4-FFF2-40B4-BE49-F238E27FC236}">
                    <a16:creationId xmlns:a16="http://schemas.microsoft.com/office/drawing/2014/main" id="{50D5D0D8-BA83-4FA8-89EF-D4D1A0938100}"/>
                  </a:ext>
                </a:extLst>
              </p:cNvPr>
              <p:cNvSpPr>
                <a:spLocks/>
              </p:cNvSpPr>
              <p:nvPr/>
            </p:nvSpPr>
            <p:spPr bwMode="auto">
              <a:xfrm>
                <a:off x="5677" y="1336"/>
                <a:ext cx="49" cy="43"/>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5" y="0"/>
                    </a:cubicBezTo>
                    <a:cubicBezTo>
                      <a:pt x="5" y="0"/>
                      <a:pt x="5" y="0"/>
                      <a:pt x="5" y="0"/>
                    </a:cubicBezTo>
                    <a:cubicBezTo>
                      <a:pt x="8"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1" name="Freeform 2110">
                <a:extLst>
                  <a:ext uri="{FF2B5EF4-FFF2-40B4-BE49-F238E27FC236}">
                    <a16:creationId xmlns:a16="http://schemas.microsoft.com/office/drawing/2014/main" id="{EAA81A75-D26A-4D4E-817C-3050CFFB1D36}"/>
                  </a:ext>
                </a:extLst>
              </p:cNvPr>
              <p:cNvSpPr>
                <a:spLocks/>
              </p:cNvSpPr>
              <p:nvPr/>
            </p:nvSpPr>
            <p:spPr bwMode="auto">
              <a:xfrm>
                <a:off x="5668" y="1394"/>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2" name="Freeform 2111">
                <a:extLst>
                  <a:ext uri="{FF2B5EF4-FFF2-40B4-BE49-F238E27FC236}">
                    <a16:creationId xmlns:a16="http://schemas.microsoft.com/office/drawing/2014/main" id="{4285DC99-60ED-4A00-B5B5-2B67F02A47DF}"/>
                  </a:ext>
                </a:extLst>
              </p:cNvPr>
              <p:cNvSpPr>
                <a:spLocks/>
              </p:cNvSpPr>
              <p:nvPr/>
            </p:nvSpPr>
            <p:spPr bwMode="auto">
              <a:xfrm>
                <a:off x="5687" y="1461"/>
                <a:ext cx="53" cy="48"/>
              </a:xfrm>
              <a:custGeom>
                <a:avLst/>
                <a:gdLst>
                  <a:gd name="T0" fmla="*/ 11 w 11"/>
                  <a:gd name="T1" fmla="*/ 5 h 10"/>
                  <a:gd name="T2" fmla="*/ 2 w 11"/>
                  <a:gd name="T3" fmla="*/ 7 h 10"/>
                  <a:gd name="T4" fmla="*/ 5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2" y="7"/>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3" name="Freeform 2112">
                <a:extLst>
                  <a:ext uri="{FF2B5EF4-FFF2-40B4-BE49-F238E27FC236}">
                    <a16:creationId xmlns:a16="http://schemas.microsoft.com/office/drawing/2014/main" id="{CFB7C813-0E15-4CF7-ABBB-1590A17B5815}"/>
                  </a:ext>
                </a:extLst>
              </p:cNvPr>
              <p:cNvSpPr>
                <a:spLocks/>
              </p:cNvSpPr>
              <p:nvPr/>
            </p:nvSpPr>
            <p:spPr bwMode="auto">
              <a:xfrm>
                <a:off x="5615" y="1432"/>
                <a:ext cx="48" cy="49"/>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4"/>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4" name="Freeform 2113">
                <a:extLst>
                  <a:ext uri="{FF2B5EF4-FFF2-40B4-BE49-F238E27FC236}">
                    <a16:creationId xmlns:a16="http://schemas.microsoft.com/office/drawing/2014/main" id="{CEC9F33D-4F78-42FA-83BF-91B12B379261}"/>
                  </a:ext>
                </a:extLst>
              </p:cNvPr>
              <p:cNvSpPr>
                <a:spLocks/>
              </p:cNvSpPr>
              <p:nvPr/>
            </p:nvSpPr>
            <p:spPr bwMode="auto">
              <a:xfrm>
                <a:off x="5600" y="1370"/>
                <a:ext cx="53" cy="48"/>
              </a:xfrm>
              <a:custGeom>
                <a:avLst/>
                <a:gdLst>
                  <a:gd name="T0" fmla="*/ 11 w 11"/>
                  <a:gd name="T1" fmla="*/ 4 h 10"/>
                  <a:gd name="T2" fmla="*/ 3 w 11"/>
                  <a:gd name="T3" fmla="*/ 7 h 10"/>
                  <a:gd name="T4" fmla="*/ 6 w 11"/>
                  <a:gd name="T5" fmla="*/ 0 h 10"/>
                  <a:gd name="T6" fmla="*/ 11 w 11"/>
                  <a:gd name="T7" fmla="*/ 4 h 10"/>
                </a:gdLst>
                <a:ahLst/>
                <a:cxnLst>
                  <a:cxn ang="0">
                    <a:pos x="T0" y="T1"/>
                  </a:cxn>
                  <a:cxn ang="0">
                    <a:pos x="T2" y="T3"/>
                  </a:cxn>
                  <a:cxn ang="0">
                    <a:pos x="T4" y="T5"/>
                  </a:cxn>
                  <a:cxn ang="0">
                    <a:pos x="T6" y="T7"/>
                  </a:cxn>
                </a:cxnLst>
                <a:rect l="0" t="0" r="r" b="b"/>
                <a:pathLst>
                  <a:path w="11" h="10">
                    <a:moveTo>
                      <a:pt x="11" y="4"/>
                    </a:moveTo>
                    <a:cubicBezTo>
                      <a:pt x="11" y="8"/>
                      <a:pt x="6" y="10"/>
                      <a:pt x="3" y="7"/>
                    </a:cubicBezTo>
                    <a:cubicBezTo>
                      <a:pt x="0" y="4"/>
                      <a:pt x="2" y="0"/>
                      <a:pt x="6" y="0"/>
                    </a:cubicBezTo>
                    <a:cubicBezTo>
                      <a:pt x="9" y="0"/>
                      <a:pt x="11" y="2"/>
                      <a:pt x="11"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5" name="Freeform 2114">
                <a:extLst>
                  <a:ext uri="{FF2B5EF4-FFF2-40B4-BE49-F238E27FC236}">
                    <a16:creationId xmlns:a16="http://schemas.microsoft.com/office/drawing/2014/main" id="{09F5FE0D-07F8-465B-A24B-9A49577E588D}"/>
                  </a:ext>
                </a:extLst>
              </p:cNvPr>
              <p:cNvSpPr>
                <a:spLocks/>
              </p:cNvSpPr>
              <p:nvPr/>
            </p:nvSpPr>
            <p:spPr bwMode="auto">
              <a:xfrm>
                <a:off x="5528" y="1346"/>
                <a:ext cx="53" cy="48"/>
              </a:xfrm>
              <a:custGeom>
                <a:avLst/>
                <a:gdLst>
                  <a:gd name="T0" fmla="*/ 11 w 11"/>
                  <a:gd name="T1" fmla="*/ 5 h 10"/>
                  <a:gd name="T2" fmla="*/ 3 w 11"/>
                  <a:gd name="T3" fmla="*/ 7 h 10"/>
                  <a:gd name="T4" fmla="*/ 6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3" y="7"/>
                    </a:cubicBezTo>
                    <a:cubicBezTo>
                      <a:pt x="0" y="5"/>
                      <a:pt x="2" y="1"/>
                      <a:pt x="6" y="0"/>
                    </a:cubicBezTo>
                    <a:cubicBezTo>
                      <a:pt x="10" y="1"/>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6" name="Freeform 2115">
                <a:extLst>
                  <a:ext uri="{FF2B5EF4-FFF2-40B4-BE49-F238E27FC236}">
                    <a16:creationId xmlns:a16="http://schemas.microsoft.com/office/drawing/2014/main" id="{FD027BB3-8F56-4B40-BFAF-431F54C67A8D}"/>
                  </a:ext>
                </a:extLst>
              </p:cNvPr>
              <p:cNvSpPr>
                <a:spLocks/>
              </p:cNvSpPr>
              <p:nvPr/>
            </p:nvSpPr>
            <p:spPr bwMode="auto">
              <a:xfrm>
                <a:off x="5933" y="1023"/>
                <a:ext cx="43" cy="24"/>
              </a:xfrm>
              <a:custGeom>
                <a:avLst/>
                <a:gdLst>
                  <a:gd name="T0" fmla="*/ 8 w 9"/>
                  <a:gd name="T1" fmla="*/ 3 h 5"/>
                  <a:gd name="T2" fmla="*/ 7 w 9"/>
                  <a:gd name="T3" fmla="*/ 5 h 5"/>
                  <a:gd name="T4" fmla="*/ 2 w 9"/>
                  <a:gd name="T5" fmla="*/ 0 h 5"/>
                  <a:gd name="T6" fmla="*/ 3 w 9"/>
                  <a:gd name="T7" fmla="*/ 0 h 5"/>
                  <a:gd name="T8" fmla="*/ 8 w 9"/>
                  <a:gd name="T9" fmla="*/ 3 h 5"/>
                </a:gdLst>
                <a:ahLst/>
                <a:cxnLst>
                  <a:cxn ang="0">
                    <a:pos x="T0" y="T1"/>
                  </a:cxn>
                  <a:cxn ang="0">
                    <a:pos x="T2" y="T3"/>
                  </a:cxn>
                  <a:cxn ang="0">
                    <a:pos x="T4" y="T5"/>
                  </a:cxn>
                  <a:cxn ang="0">
                    <a:pos x="T6" y="T7"/>
                  </a:cxn>
                  <a:cxn ang="0">
                    <a:pos x="T8" y="T9"/>
                  </a:cxn>
                </a:cxnLst>
                <a:rect l="0" t="0" r="r" b="b"/>
                <a:pathLst>
                  <a:path w="9" h="5">
                    <a:moveTo>
                      <a:pt x="8" y="3"/>
                    </a:moveTo>
                    <a:cubicBezTo>
                      <a:pt x="9" y="4"/>
                      <a:pt x="9" y="5"/>
                      <a:pt x="7" y="5"/>
                    </a:cubicBezTo>
                    <a:cubicBezTo>
                      <a:pt x="4" y="5"/>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7" name="Freeform 2116">
                <a:extLst>
                  <a:ext uri="{FF2B5EF4-FFF2-40B4-BE49-F238E27FC236}">
                    <a16:creationId xmlns:a16="http://schemas.microsoft.com/office/drawing/2014/main" id="{1F49C3A6-6CB8-4491-A9C2-5D2F87CED695}"/>
                  </a:ext>
                </a:extLst>
              </p:cNvPr>
              <p:cNvSpPr>
                <a:spLocks/>
              </p:cNvSpPr>
              <p:nvPr/>
            </p:nvSpPr>
            <p:spPr bwMode="auto">
              <a:xfrm>
                <a:off x="5759" y="907"/>
                <a:ext cx="34" cy="19"/>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8" name="Freeform 2117">
                <a:extLst>
                  <a:ext uri="{FF2B5EF4-FFF2-40B4-BE49-F238E27FC236}">
                    <a16:creationId xmlns:a16="http://schemas.microsoft.com/office/drawing/2014/main" id="{5D089713-59D4-4851-9C48-BF2C007E0C37}"/>
                  </a:ext>
                </a:extLst>
              </p:cNvPr>
              <p:cNvSpPr>
                <a:spLocks/>
              </p:cNvSpPr>
              <p:nvPr/>
            </p:nvSpPr>
            <p:spPr bwMode="auto">
              <a:xfrm>
                <a:off x="5851" y="950"/>
                <a:ext cx="38" cy="24"/>
              </a:xfrm>
              <a:custGeom>
                <a:avLst/>
                <a:gdLst>
                  <a:gd name="T0" fmla="*/ 7 w 8"/>
                  <a:gd name="T1" fmla="*/ 3 h 5"/>
                  <a:gd name="T2" fmla="*/ 7 w 8"/>
                  <a:gd name="T3" fmla="*/ 4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4"/>
                      <a:pt x="7" y="4"/>
                    </a:cubicBezTo>
                    <a:cubicBezTo>
                      <a:pt x="5" y="5"/>
                      <a:pt x="0" y="1"/>
                      <a:pt x="1" y="0"/>
                    </a:cubicBezTo>
                    <a:cubicBezTo>
                      <a:pt x="1" y="0"/>
                      <a:pt x="1"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49" name="Freeform 2118">
                <a:extLst>
                  <a:ext uri="{FF2B5EF4-FFF2-40B4-BE49-F238E27FC236}">
                    <a16:creationId xmlns:a16="http://schemas.microsoft.com/office/drawing/2014/main" id="{15709ED9-6D7B-48C2-8E93-19F91C6EFE32}"/>
                  </a:ext>
                </a:extLst>
              </p:cNvPr>
              <p:cNvSpPr>
                <a:spLocks/>
              </p:cNvSpPr>
              <p:nvPr/>
            </p:nvSpPr>
            <p:spPr bwMode="auto">
              <a:xfrm>
                <a:off x="5841" y="926"/>
                <a:ext cx="34" cy="19"/>
              </a:xfrm>
              <a:custGeom>
                <a:avLst/>
                <a:gdLst>
                  <a:gd name="T0" fmla="*/ 6 w 7"/>
                  <a:gd name="T1" fmla="*/ 2 h 4"/>
                  <a:gd name="T2" fmla="*/ 7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7" y="4"/>
                    </a:cubicBezTo>
                    <a:cubicBezTo>
                      <a:pt x="5" y="4"/>
                      <a:pt x="0" y="1"/>
                      <a:pt x="0" y="0"/>
                    </a:cubicBezTo>
                    <a:cubicBezTo>
                      <a:pt x="0" y="0"/>
                      <a:pt x="1" y="0"/>
                      <a:pt x="1" y="0"/>
                    </a:cubicBezTo>
                    <a:cubicBezTo>
                      <a:pt x="2"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0" name="Freeform 2119">
                <a:extLst>
                  <a:ext uri="{FF2B5EF4-FFF2-40B4-BE49-F238E27FC236}">
                    <a16:creationId xmlns:a16="http://schemas.microsoft.com/office/drawing/2014/main" id="{390E103F-8D4C-46B3-AD50-16B36080B726}"/>
                  </a:ext>
                </a:extLst>
              </p:cNvPr>
              <p:cNvSpPr>
                <a:spLocks/>
              </p:cNvSpPr>
              <p:nvPr/>
            </p:nvSpPr>
            <p:spPr bwMode="auto">
              <a:xfrm>
                <a:off x="5803" y="921"/>
                <a:ext cx="33" cy="20"/>
              </a:xfrm>
              <a:custGeom>
                <a:avLst/>
                <a:gdLst>
                  <a:gd name="T0" fmla="*/ 6 w 7"/>
                  <a:gd name="T1" fmla="*/ 2 h 4"/>
                  <a:gd name="T2" fmla="*/ 6 w 7"/>
                  <a:gd name="T3" fmla="*/ 3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3"/>
                      <a:pt x="6" y="3"/>
                    </a:cubicBezTo>
                    <a:cubicBezTo>
                      <a:pt x="4" y="4"/>
                      <a:pt x="0" y="1"/>
                      <a:pt x="0" y="0"/>
                    </a:cubicBezTo>
                    <a:cubicBezTo>
                      <a:pt x="0" y="0"/>
                      <a:pt x="1" y="0"/>
                      <a:pt x="1" y="0"/>
                    </a:cubicBezTo>
                    <a:cubicBezTo>
                      <a:pt x="2"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1" name="Freeform 2120">
                <a:extLst>
                  <a:ext uri="{FF2B5EF4-FFF2-40B4-BE49-F238E27FC236}">
                    <a16:creationId xmlns:a16="http://schemas.microsoft.com/office/drawing/2014/main" id="{92CB927B-ECE6-4C44-A0B4-328BD28B3CC5}"/>
                  </a:ext>
                </a:extLst>
              </p:cNvPr>
              <p:cNvSpPr>
                <a:spLocks/>
              </p:cNvSpPr>
              <p:nvPr/>
            </p:nvSpPr>
            <p:spPr bwMode="auto">
              <a:xfrm>
                <a:off x="5817" y="1080"/>
                <a:ext cx="48" cy="34"/>
              </a:xfrm>
              <a:custGeom>
                <a:avLst/>
                <a:gdLst>
                  <a:gd name="T0" fmla="*/ 9 w 10"/>
                  <a:gd name="T1" fmla="*/ 3 h 7"/>
                  <a:gd name="T2" fmla="*/ 5 w 10"/>
                  <a:gd name="T3" fmla="*/ 5 h 7"/>
                  <a:gd name="T4" fmla="*/ 2 w 10"/>
                  <a:gd name="T5" fmla="*/ 0 h 7"/>
                  <a:gd name="T6" fmla="*/ 4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5"/>
                      <a:pt x="8" y="7"/>
                      <a:pt x="5" y="5"/>
                    </a:cubicBezTo>
                    <a:cubicBezTo>
                      <a:pt x="2" y="4"/>
                      <a:pt x="0" y="1"/>
                      <a:pt x="2"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2" name="Freeform 2121">
                <a:extLst>
                  <a:ext uri="{FF2B5EF4-FFF2-40B4-BE49-F238E27FC236}">
                    <a16:creationId xmlns:a16="http://schemas.microsoft.com/office/drawing/2014/main" id="{65EC1FD6-C047-423C-A5C7-E5B0190D473A}"/>
                  </a:ext>
                </a:extLst>
              </p:cNvPr>
              <p:cNvSpPr>
                <a:spLocks/>
              </p:cNvSpPr>
              <p:nvPr/>
            </p:nvSpPr>
            <p:spPr bwMode="auto">
              <a:xfrm>
                <a:off x="5769" y="1066"/>
                <a:ext cx="39"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4"/>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3" name="Freeform 2122">
                <a:extLst>
                  <a:ext uri="{FF2B5EF4-FFF2-40B4-BE49-F238E27FC236}">
                    <a16:creationId xmlns:a16="http://schemas.microsoft.com/office/drawing/2014/main" id="{D7F2BEF8-5359-4EBC-9943-E58871523EBB}"/>
                  </a:ext>
                </a:extLst>
              </p:cNvPr>
              <p:cNvSpPr>
                <a:spLocks/>
              </p:cNvSpPr>
              <p:nvPr/>
            </p:nvSpPr>
            <p:spPr bwMode="auto">
              <a:xfrm>
                <a:off x="5721" y="1032"/>
                <a:ext cx="38" cy="29"/>
              </a:xfrm>
              <a:custGeom>
                <a:avLst/>
                <a:gdLst>
                  <a:gd name="T0" fmla="*/ 7 w 8"/>
                  <a:gd name="T1" fmla="*/ 3 h 6"/>
                  <a:gd name="T2" fmla="*/ 3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6" y="6"/>
                      <a:pt x="3" y="5"/>
                    </a:cubicBezTo>
                    <a:cubicBezTo>
                      <a:pt x="0"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4" name="Freeform 2123">
                <a:extLst>
                  <a:ext uri="{FF2B5EF4-FFF2-40B4-BE49-F238E27FC236}">
                    <a16:creationId xmlns:a16="http://schemas.microsoft.com/office/drawing/2014/main" id="{2274D291-C31B-4319-9FF6-568032994C85}"/>
                  </a:ext>
                </a:extLst>
              </p:cNvPr>
              <p:cNvSpPr>
                <a:spLocks/>
              </p:cNvSpPr>
              <p:nvPr/>
            </p:nvSpPr>
            <p:spPr bwMode="auto">
              <a:xfrm>
                <a:off x="5740" y="1008"/>
                <a:ext cx="39" cy="29"/>
              </a:xfrm>
              <a:custGeom>
                <a:avLst/>
                <a:gdLst>
                  <a:gd name="T0" fmla="*/ 7 w 8"/>
                  <a:gd name="T1" fmla="*/ 3 h 6"/>
                  <a:gd name="T2" fmla="*/ 4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7" y="6"/>
                      <a:pt x="4" y="5"/>
                    </a:cubicBezTo>
                    <a:cubicBezTo>
                      <a:pt x="2"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5" name="Freeform 2124">
                <a:extLst>
                  <a:ext uri="{FF2B5EF4-FFF2-40B4-BE49-F238E27FC236}">
                    <a16:creationId xmlns:a16="http://schemas.microsoft.com/office/drawing/2014/main" id="{47B9FBB3-E27A-4884-8CC0-AD4C45EEDF6C}"/>
                  </a:ext>
                </a:extLst>
              </p:cNvPr>
              <p:cNvSpPr>
                <a:spLocks/>
              </p:cNvSpPr>
              <p:nvPr/>
            </p:nvSpPr>
            <p:spPr bwMode="auto">
              <a:xfrm>
                <a:off x="5764" y="994"/>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3" y="4"/>
                      <a:pt x="0" y="1"/>
                      <a:pt x="2" y="0"/>
                    </a:cubicBezTo>
                    <a:cubicBezTo>
                      <a:pt x="2"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6" name="Freeform 2125">
                <a:extLst>
                  <a:ext uri="{FF2B5EF4-FFF2-40B4-BE49-F238E27FC236}">
                    <a16:creationId xmlns:a16="http://schemas.microsoft.com/office/drawing/2014/main" id="{A43FABB2-442C-4B24-BEE6-0F357B3FEE5D}"/>
                  </a:ext>
                </a:extLst>
              </p:cNvPr>
              <p:cNvSpPr>
                <a:spLocks/>
              </p:cNvSpPr>
              <p:nvPr/>
            </p:nvSpPr>
            <p:spPr bwMode="auto">
              <a:xfrm>
                <a:off x="5812" y="1008"/>
                <a:ext cx="39" cy="29"/>
              </a:xfrm>
              <a:custGeom>
                <a:avLst/>
                <a:gdLst>
                  <a:gd name="T0" fmla="*/ 7 w 8"/>
                  <a:gd name="T1" fmla="*/ 3 h 6"/>
                  <a:gd name="T2" fmla="*/ 5 w 8"/>
                  <a:gd name="T3" fmla="*/ 5 h 6"/>
                  <a:gd name="T4" fmla="*/ 2 w 8"/>
                  <a:gd name="T5" fmla="*/ 0 h 6"/>
                  <a:gd name="T6" fmla="*/ 2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4"/>
                      <a:pt x="7" y="6"/>
                      <a:pt x="5" y="5"/>
                    </a:cubicBezTo>
                    <a:cubicBezTo>
                      <a:pt x="2" y="4"/>
                      <a:pt x="0" y="1"/>
                      <a:pt x="2" y="0"/>
                    </a:cubicBezTo>
                    <a:cubicBezTo>
                      <a:pt x="2" y="0"/>
                      <a:pt x="2" y="0"/>
                      <a:pt x="2"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7" name="Freeform 2126">
                <a:extLst>
                  <a:ext uri="{FF2B5EF4-FFF2-40B4-BE49-F238E27FC236}">
                    <a16:creationId xmlns:a16="http://schemas.microsoft.com/office/drawing/2014/main" id="{20AD0B16-8060-4422-9C57-62D4E4A3B315}"/>
                  </a:ext>
                </a:extLst>
              </p:cNvPr>
              <p:cNvSpPr>
                <a:spLocks/>
              </p:cNvSpPr>
              <p:nvPr/>
            </p:nvSpPr>
            <p:spPr bwMode="auto">
              <a:xfrm>
                <a:off x="5827" y="989"/>
                <a:ext cx="38" cy="24"/>
              </a:xfrm>
              <a:custGeom>
                <a:avLst/>
                <a:gdLst>
                  <a:gd name="T0" fmla="*/ 7 w 8"/>
                  <a:gd name="T1" fmla="*/ 2 h 5"/>
                  <a:gd name="T2" fmla="*/ 6 w 8"/>
                  <a:gd name="T3" fmla="*/ 5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8" y="5"/>
                      <a:pt x="6" y="5"/>
                    </a:cubicBezTo>
                    <a:cubicBezTo>
                      <a:pt x="4" y="4"/>
                      <a:pt x="0" y="1"/>
                      <a:pt x="1" y="0"/>
                    </a:cubicBezTo>
                    <a:cubicBezTo>
                      <a:pt x="2" y="0"/>
                      <a:pt x="2" y="0"/>
                      <a:pt x="2"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8" name="Freeform 2127">
                <a:extLst>
                  <a:ext uri="{FF2B5EF4-FFF2-40B4-BE49-F238E27FC236}">
                    <a16:creationId xmlns:a16="http://schemas.microsoft.com/office/drawing/2014/main" id="{9DE68939-DA85-457A-A2C6-0B2B91AE78D3}"/>
                  </a:ext>
                </a:extLst>
              </p:cNvPr>
              <p:cNvSpPr>
                <a:spLocks/>
              </p:cNvSpPr>
              <p:nvPr/>
            </p:nvSpPr>
            <p:spPr bwMode="auto">
              <a:xfrm>
                <a:off x="5836" y="965"/>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59" name="Freeform 2128">
                <a:extLst>
                  <a:ext uri="{FF2B5EF4-FFF2-40B4-BE49-F238E27FC236}">
                    <a16:creationId xmlns:a16="http://schemas.microsoft.com/office/drawing/2014/main" id="{86E54FCD-C58C-4A38-B3DF-74AEB7A1F24F}"/>
                  </a:ext>
                </a:extLst>
              </p:cNvPr>
              <p:cNvSpPr>
                <a:spLocks/>
              </p:cNvSpPr>
              <p:nvPr/>
            </p:nvSpPr>
            <p:spPr bwMode="auto">
              <a:xfrm>
                <a:off x="5798" y="936"/>
                <a:ext cx="34" cy="19"/>
              </a:xfrm>
              <a:custGeom>
                <a:avLst/>
                <a:gdLst>
                  <a:gd name="T0" fmla="*/ 6 w 7"/>
                  <a:gd name="T1" fmla="*/ 2 h 4"/>
                  <a:gd name="T2" fmla="*/ 6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0" y="0"/>
                    </a:cubicBezTo>
                    <a:cubicBezTo>
                      <a:pt x="1" y="0"/>
                      <a:pt x="1" y="0"/>
                      <a:pt x="1"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0" name="Freeform 2129">
                <a:extLst>
                  <a:ext uri="{FF2B5EF4-FFF2-40B4-BE49-F238E27FC236}">
                    <a16:creationId xmlns:a16="http://schemas.microsoft.com/office/drawing/2014/main" id="{54E0BC37-190E-41D9-BE9B-082ACEE2B2E7}"/>
                  </a:ext>
                </a:extLst>
              </p:cNvPr>
              <p:cNvSpPr>
                <a:spLocks/>
              </p:cNvSpPr>
              <p:nvPr/>
            </p:nvSpPr>
            <p:spPr bwMode="auto">
              <a:xfrm>
                <a:off x="5779" y="970"/>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7" y="5"/>
                      <a:pt x="6" y="5"/>
                    </a:cubicBezTo>
                    <a:cubicBezTo>
                      <a:pt x="3" y="4"/>
                      <a:pt x="0" y="1"/>
                      <a:pt x="1" y="0"/>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1" name="Freeform 2130">
                <a:extLst>
                  <a:ext uri="{FF2B5EF4-FFF2-40B4-BE49-F238E27FC236}">
                    <a16:creationId xmlns:a16="http://schemas.microsoft.com/office/drawing/2014/main" id="{5962CA87-AA8B-49AA-B425-D7D023C28F69}"/>
                  </a:ext>
                </a:extLst>
              </p:cNvPr>
              <p:cNvSpPr>
                <a:spLocks/>
              </p:cNvSpPr>
              <p:nvPr/>
            </p:nvSpPr>
            <p:spPr bwMode="auto">
              <a:xfrm>
                <a:off x="5788" y="1037"/>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2" y="4"/>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2" name="Freeform 2131">
                <a:extLst>
                  <a:ext uri="{FF2B5EF4-FFF2-40B4-BE49-F238E27FC236}">
                    <a16:creationId xmlns:a16="http://schemas.microsoft.com/office/drawing/2014/main" id="{43C56FCA-147B-4CB3-8CA3-07561C61C166}"/>
                  </a:ext>
                </a:extLst>
              </p:cNvPr>
              <p:cNvSpPr>
                <a:spLocks/>
              </p:cNvSpPr>
              <p:nvPr/>
            </p:nvSpPr>
            <p:spPr bwMode="auto">
              <a:xfrm>
                <a:off x="5836" y="1047"/>
                <a:ext cx="44" cy="33"/>
              </a:xfrm>
              <a:custGeom>
                <a:avLst/>
                <a:gdLst>
                  <a:gd name="T0" fmla="*/ 8 w 9"/>
                  <a:gd name="T1" fmla="*/ 4 h 7"/>
                  <a:gd name="T2" fmla="*/ 6 w 9"/>
                  <a:gd name="T3" fmla="*/ 6 h 7"/>
                  <a:gd name="T4" fmla="*/ 2 w 9"/>
                  <a:gd name="T5" fmla="*/ 1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8" y="7"/>
                      <a:pt x="6" y="6"/>
                    </a:cubicBezTo>
                    <a:cubicBezTo>
                      <a:pt x="2" y="5"/>
                      <a:pt x="0" y="2"/>
                      <a:pt x="2" y="1"/>
                    </a:cubicBezTo>
                    <a:cubicBezTo>
                      <a:pt x="2" y="0"/>
                      <a:pt x="3" y="0"/>
                      <a:pt x="3" y="0"/>
                    </a:cubicBezTo>
                    <a:cubicBezTo>
                      <a:pt x="5" y="1"/>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3" name="Freeform 2132">
                <a:extLst>
                  <a:ext uri="{FF2B5EF4-FFF2-40B4-BE49-F238E27FC236}">
                    <a16:creationId xmlns:a16="http://schemas.microsoft.com/office/drawing/2014/main" id="{034AA51A-7265-41FB-A673-1DFFC6978143}"/>
                  </a:ext>
                </a:extLst>
              </p:cNvPr>
              <p:cNvSpPr>
                <a:spLocks/>
              </p:cNvSpPr>
              <p:nvPr/>
            </p:nvSpPr>
            <p:spPr bwMode="auto">
              <a:xfrm>
                <a:off x="5865" y="1032"/>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4" name="Freeform 2133">
                <a:extLst>
                  <a:ext uri="{FF2B5EF4-FFF2-40B4-BE49-F238E27FC236}">
                    <a16:creationId xmlns:a16="http://schemas.microsoft.com/office/drawing/2014/main" id="{1203CE85-EE21-4B2B-B8FF-55A8309F87B1}"/>
                  </a:ext>
                </a:extLst>
              </p:cNvPr>
              <p:cNvSpPr>
                <a:spLocks/>
              </p:cNvSpPr>
              <p:nvPr/>
            </p:nvSpPr>
            <p:spPr bwMode="auto">
              <a:xfrm>
                <a:off x="5880" y="1008"/>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3" y="5"/>
                      <a:pt x="0" y="1"/>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5" name="Freeform 2134">
                <a:extLst>
                  <a:ext uri="{FF2B5EF4-FFF2-40B4-BE49-F238E27FC236}">
                    <a16:creationId xmlns:a16="http://schemas.microsoft.com/office/drawing/2014/main" id="{4D0F083A-9C9A-4EDD-A2C3-F6D8B28DFF4B}"/>
                  </a:ext>
                </a:extLst>
              </p:cNvPr>
              <p:cNvSpPr>
                <a:spLocks/>
              </p:cNvSpPr>
              <p:nvPr/>
            </p:nvSpPr>
            <p:spPr bwMode="auto">
              <a:xfrm>
                <a:off x="5889" y="984"/>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6" name="Freeform 2135">
                <a:extLst>
                  <a:ext uri="{FF2B5EF4-FFF2-40B4-BE49-F238E27FC236}">
                    <a16:creationId xmlns:a16="http://schemas.microsoft.com/office/drawing/2014/main" id="{33822AED-4F69-4BA4-865A-F4AD21F700C6}"/>
                  </a:ext>
                </a:extLst>
              </p:cNvPr>
              <p:cNvSpPr>
                <a:spLocks/>
              </p:cNvSpPr>
              <p:nvPr/>
            </p:nvSpPr>
            <p:spPr bwMode="auto">
              <a:xfrm>
                <a:off x="5653" y="1215"/>
                <a:ext cx="49" cy="44"/>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7"/>
                      <a:pt x="6" y="9"/>
                      <a:pt x="3" y="7"/>
                    </a:cubicBezTo>
                    <a:cubicBezTo>
                      <a:pt x="0" y="4"/>
                      <a:pt x="1" y="1"/>
                      <a:pt x="5" y="0"/>
                    </a:cubicBezTo>
                    <a:cubicBezTo>
                      <a:pt x="5"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7" name="Freeform 2136">
                <a:extLst>
                  <a:ext uri="{FF2B5EF4-FFF2-40B4-BE49-F238E27FC236}">
                    <a16:creationId xmlns:a16="http://schemas.microsoft.com/office/drawing/2014/main" id="{BBE0222A-9AD8-4042-BD00-3D5A3E7D0621}"/>
                  </a:ext>
                </a:extLst>
              </p:cNvPr>
              <p:cNvSpPr>
                <a:spLocks/>
              </p:cNvSpPr>
              <p:nvPr/>
            </p:nvSpPr>
            <p:spPr bwMode="auto">
              <a:xfrm>
                <a:off x="5692" y="1177"/>
                <a:ext cx="43" cy="43"/>
              </a:xfrm>
              <a:custGeom>
                <a:avLst/>
                <a:gdLst>
                  <a:gd name="T0" fmla="*/ 9 w 9"/>
                  <a:gd name="T1" fmla="*/ 4 h 9"/>
                  <a:gd name="T2" fmla="*/ 2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5" y="9"/>
                      <a:pt x="2" y="7"/>
                    </a:cubicBezTo>
                    <a:cubicBezTo>
                      <a:pt x="0" y="4"/>
                      <a:pt x="0" y="1"/>
                      <a:pt x="3" y="1"/>
                    </a:cubicBezTo>
                    <a:cubicBezTo>
                      <a:pt x="4"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8" name="Freeform 2137">
                <a:extLst>
                  <a:ext uri="{FF2B5EF4-FFF2-40B4-BE49-F238E27FC236}">
                    <a16:creationId xmlns:a16="http://schemas.microsoft.com/office/drawing/2014/main" id="{AACB0375-AF6C-460C-8D48-EB8390F08596}"/>
                  </a:ext>
                </a:extLst>
              </p:cNvPr>
              <p:cNvSpPr>
                <a:spLocks/>
              </p:cNvSpPr>
              <p:nvPr/>
            </p:nvSpPr>
            <p:spPr bwMode="auto">
              <a:xfrm>
                <a:off x="5745" y="1167"/>
                <a:ext cx="43" cy="44"/>
              </a:xfrm>
              <a:custGeom>
                <a:avLst/>
                <a:gdLst>
                  <a:gd name="T0" fmla="*/ 9 w 9"/>
                  <a:gd name="T1" fmla="*/ 4 h 9"/>
                  <a:gd name="T2" fmla="*/ 3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1"/>
                    </a:cubicBezTo>
                    <a:cubicBezTo>
                      <a:pt x="3"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69" name="Freeform 2138">
                <a:extLst>
                  <a:ext uri="{FF2B5EF4-FFF2-40B4-BE49-F238E27FC236}">
                    <a16:creationId xmlns:a16="http://schemas.microsoft.com/office/drawing/2014/main" id="{82FDFE76-F069-4EEC-AC40-546B7C57010F}"/>
                  </a:ext>
                </a:extLst>
              </p:cNvPr>
              <p:cNvSpPr>
                <a:spLocks/>
              </p:cNvSpPr>
              <p:nvPr/>
            </p:nvSpPr>
            <p:spPr bwMode="auto">
              <a:xfrm>
                <a:off x="5788" y="1153"/>
                <a:ext cx="44" cy="38"/>
              </a:xfrm>
              <a:custGeom>
                <a:avLst/>
                <a:gdLst>
                  <a:gd name="T0" fmla="*/ 8 w 9"/>
                  <a:gd name="T1" fmla="*/ 3 h 8"/>
                  <a:gd name="T2" fmla="*/ 3 w 9"/>
                  <a:gd name="T3" fmla="*/ 6 h 8"/>
                  <a:gd name="T4" fmla="*/ 2 w 9"/>
                  <a:gd name="T5" fmla="*/ 0 h 8"/>
                  <a:gd name="T6" fmla="*/ 3 w 9"/>
                  <a:gd name="T7" fmla="*/ 0 h 8"/>
                  <a:gd name="T8" fmla="*/ 8 w 9"/>
                  <a:gd name="T9" fmla="*/ 3 h 8"/>
                </a:gdLst>
                <a:ahLst/>
                <a:cxnLst>
                  <a:cxn ang="0">
                    <a:pos x="T0" y="T1"/>
                  </a:cxn>
                  <a:cxn ang="0">
                    <a:pos x="T2" y="T3"/>
                  </a:cxn>
                  <a:cxn ang="0">
                    <a:pos x="T4" y="T5"/>
                  </a:cxn>
                  <a:cxn ang="0">
                    <a:pos x="T6" y="T7"/>
                  </a:cxn>
                  <a:cxn ang="0">
                    <a:pos x="T8" y="T9"/>
                  </a:cxn>
                </a:cxnLst>
                <a:rect l="0" t="0" r="r" b="b"/>
                <a:pathLst>
                  <a:path w="9" h="8">
                    <a:moveTo>
                      <a:pt x="8" y="3"/>
                    </a:moveTo>
                    <a:cubicBezTo>
                      <a:pt x="9" y="6"/>
                      <a:pt x="6" y="8"/>
                      <a:pt x="3" y="6"/>
                    </a:cubicBezTo>
                    <a:cubicBezTo>
                      <a:pt x="0" y="4"/>
                      <a:pt x="0" y="0"/>
                      <a:pt x="2" y="0"/>
                    </a:cubicBezTo>
                    <a:cubicBezTo>
                      <a:pt x="3" y="0"/>
                      <a:pt x="3" y="0"/>
                      <a:pt x="3"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0" name="Freeform 2139">
                <a:extLst>
                  <a:ext uri="{FF2B5EF4-FFF2-40B4-BE49-F238E27FC236}">
                    <a16:creationId xmlns:a16="http://schemas.microsoft.com/office/drawing/2014/main" id="{C7F5CFF3-29E9-4E51-9E67-0277408404F1}"/>
                  </a:ext>
                </a:extLst>
              </p:cNvPr>
              <p:cNvSpPr>
                <a:spLocks/>
              </p:cNvSpPr>
              <p:nvPr/>
            </p:nvSpPr>
            <p:spPr bwMode="auto">
              <a:xfrm>
                <a:off x="5846" y="1167"/>
                <a:ext cx="43" cy="39"/>
              </a:xfrm>
              <a:custGeom>
                <a:avLst/>
                <a:gdLst>
                  <a:gd name="T0" fmla="*/ 9 w 9"/>
                  <a:gd name="T1" fmla="*/ 4 h 8"/>
                  <a:gd name="T2" fmla="*/ 4 w 9"/>
                  <a:gd name="T3" fmla="*/ 6 h 8"/>
                  <a:gd name="T4" fmla="*/ 2 w 9"/>
                  <a:gd name="T5" fmla="*/ 0 h 8"/>
                  <a:gd name="T6" fmla="*/ 3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6"/>
                      <a:pt x="7" y="8"/>
                      <a:pt x="4" y="6"/>
                    </a:cubicBezTo>
                    <a:cubicBezTo>
                      <a:pt x="1" y="4"/>
                      <a:pt x="0" y="1"/>
                      <a:pt x="2" y="0"/>
                    </a:cubicBezTo>
                    <a:cubicBezTo>
                      <a:pt x="3" y="0"/>
                      <a:pt x="3" y="0"/>
                      <a:pt x="3" y="0"/>
                    </a:cubicBezTo>
                    <a:cubicBezTo>
                      <a:pt x="6"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1" name="Freeform 2140">
                <a:extLst>
                  <a:ext uri="{FF2B5EF4-FFF2-40B4-BE49-F238E27FC236}">
                    <a16:creationId xmlns:a16="http://schemas.microsoft.com/office/drawing/2014/main" id="{804185D3-D773-4D8D-984C-ABB90822D618}"/>
                  </a:ext>
                </a:extLst>
              </p:cNvPr>
              <p:cNvSpPr>
                <a:spLocks/>
              </p:cNvSpPr>
              <p:nvPr/>
            </p:nvSpPr>
            <p:spPr bwMode="auto">
              <a:xfrm>
                <a:off x="5899" y="1182"/>
                <a:ext cx="48" cy="38"/>
              </a:xfrm>
              <a:custGeom>
                <a:avLst/>
                <a:gdLst>
                  <a:gd name="T0" fmla="*/ 9 w 10"/>
                  <a:gd name="T1" fmla="*/ 3 h 8"/>
                  <a:gd name="T2" fmla="*/ 5 w 10"/>
                  <a:gd name="T3" fmla="*/ 6 h 8"/>
                  <a:gd name="T4" fmla="*/ 3 w 10"/>
                  <a:gd name="T5" fmla="*/ 0 h 8"/>
                  <a:gd name="T6" fmla="*/ 4 w 10"/>
                  <a:gd name="T7" fmla="*/ 0 h 8"/>
                  <a:gd name="T8" fmla="*/ 9 w 10"/>
                  <a:gd name="T9" fmla="*/ 3 h 8"/>
                </a:gdLst>
                <a:ahLst/>
                <a:cxnLst>
                  <a:cxn ang="0">
                    <a:pos x="T0" y="T1"/>
                  </a:cxn>
                  <a:cxn ang="0">
                    <a:pos x="T2" y="T3"/>
                  </a:cxn>
                  <a:cxn ang="0">
                    <a:pos x="T4" y="T5"/>
                  </a:cxn>
                  <a:cxn ang="0">
                    <a:pos x="T6" y="T7"/>
                  </a:cxn>
                  <a:cxn ang="0">
                    <a:pos x="T8" y="T9"/>
                  </a:cxn>
                </a:cxnLst>
                <a:rect l="0" t="0" r="r" b="b"/>
                <a:pathLst>
                  <a:path w="10" h="8">
                    <a:moveTo>
                      <a:pt x="9" y="3"/>
                    </a:moveTo>
                    <a:cubicBezTo>
                      <a:pt x="10" y="6"/>
                      <a:pt x="8" y="8"/>
                      <a:pt x="5" y="6"/>
                    </a:cubicBezTo>
                    <a:cubicBezTo>
                      <a:pt x="1" y="5"/>
                      <a:pt x="0" y="1"/>
                      <a:pt x="3"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2" name="Freeform 2141">
                <a:extLst>
                  <a:ext uri="{FF2B5EF4-FFF2-40B4-BE49-F238E27FC236}">
                    <a16:creationId xmlns:a16="http://schemas.microsoft.com/office/drawing/2014/main" id="{BBFBEAA1-ABC6-4415-B1A7-27AD2569A359}"/>
                  </a:ext>
                </a:extLst>
              </p:cNvPr>
              <p:cNvSpPr>
                <a:spLocks/>
              </p:cNvSpPr>
              <p:nvPr/>
            </p:nvSpPr>
            <p:spPr bwMode="auto">
              <a:xfrm>
                <a:off x="5957" y="1196"/>
                <a:ext cx="48" cy="39"/>
              </a:xfrm>
              <a:custGeom>
                <a:avLst/>
                <a:gdLst>
                  <a:gd name="T0" fmla="*/ 9 w 10"/>
                  <a:gd name="T1" fmla="*/ 4 h 8"/>
                  <a:gd name="T2" fmla="*/ 5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8" y="8"/>
                      <a:pt x="5" y="7"/>
                    </a:cubicBezTo>
                    <a:cubicBezTo>
                      <a:pt x="2" y="5"/>
                      <a:pt x="0" y="1"/>
                      <a:pt x="3" y="0"/>
                    </a:cubicBezTo>
                    <a:cubicBezTo>
                      <a:pt x="3" y="0"/>
                      <a:pt x="3" y="0"/>
                      <a:pt x="4" y="0"/>
                    </a:cubicBezTo>
                    <a:cubicBezTo>
                      <a:pt x="6"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3" name="Freeform 2142">
                <a:extLst>
                  <a:ext uri="{FF2B5EF4-FFF2-40B4-BE49-F238E27FC236}">
                    <a16:creationId xmlns:a16="http://schemas.microsoft.com/office/drawing/2014/main" id="{3FD4CABD-FE08-47F8-A10A-E01941B6A62F}"/>
                  </a:ext>
                </a:extLst>
              </p:cNvPr>
              <p:cNvSpPr>
                <a:spLocks/>
              </p:cNvSpPr>
              <p:nvPr/>
            </p:nvSpPr>
            <p:spPr bwMode="auto">
              <a:xfrm>
                <a:off x="5976" y="1162"/>
                <a:ext cx="48" cy="34"/>
              </a:xfrm>
              <a:custGeom>
                <a:avLst/>
                <a:gdLst>
                  <a:gd name="T0" fmla="*/ 9 w 10"/>
                  <a:gd name="T1" fmla="*/ 3 h 7"/>
                  <a:gd name="T2" fmla="*/ 6 w 10"/>
                  <a:gd name="T3" fmla="*/ 6 h 7"/>
                  <a:gd name="T4" fmla="*/ 2 w 10"/>
                  <a:gd name="T5" fmla="*/ 0 h 7"/>
                  <a:gd name="T6" fmla="*/ 3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6"/>
                      <a:pt x="9" y="7"/>
                      <a:pt x="6" y="6"/>
                    </a:cubicBezTo>
                    <a:cubicBezTo>
                      <a:pt x="2"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4" name="Freeform 2143">
                <a:extLst>
                  <a:ext uri="{FF2B5EF4-FFF2-40B4-BE49-F238E27FC236}">
                    <a16:creationId xmlns:a16="http://schemas.microsoft.com/office/drawing/2014/main" id="{1A12014F-B1F9-4A36-BF0B-B66E1366EE6D}"/>
                  </a:ext>
                </a:extLst>
              </p:cNvPr>
              <p:cNvSpPr>
                <a:spLocks/>
              </p:cNvSpPr>
              <p:nvPr/>
            </p:nvSpPr>
            <p:spPr bwMode="auto">
              <a:xfrm>
                <a:off x="5774" y="127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5" name="Freeform 2144">
                <a:extLst>
                  <a:ext uri="{FF2B5EF4-FFF2-40B4-BE49-F238E27FC236}">
                    <a16:creationId xmlns:a16="http://schemas.microsoft.com/office/drawing/2014/main" id="{11B9B938-92E7-4B96-B9FE-62FE99323267}"/>
                  </a:ext>
                </a:extLst>
              </p:cNvPr>
              <p:cNvSpPr>
                <a:spLocks/>
              </p:cNvSpPr>
              <p:nvPr/>
            </p:nvSpPr>
            <p:spPr bwMode="auto">
              <a:xfrm>
                <a:off x="5962" y="1095"/>
                <a:ext cx="48" cy="34"/>
              </a:xfrm>
              <a:custGeom>
                <a:avLst/>
                <a:gdLst>
                  <a:gd name="T0" fmla="*/ 9 w 10"/>
                  <a:gd name="T1" fmla="*/ 4 h 7"/>
                  <a:gd name="T2" fmla="*/ 7 w 10"/>
                  <a:gd name="T3" fmla="*/ 7 h 7"/>
                  <a:gd name="T4" fmla="*/ 2 w 10"/>
                  <a:gd name="T5" fmla="*/ 1 h 7"/>
                  <a:gd name="T6" fmla="*/ 3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7" y="7"/>
                    </a:cubicBezTo>
                    <a:cubicBezTo>
                      <a:pt x="4" y="6"/>
                      <a:pt x="0" y="2"/>
                      <a:pt x="2" y="1"/>
                    </a:cubicBezTo>
                    <a:cubicBezTo>
                      <a:pt x="3" y="0"/>
                      <a:pt x="3" y="0"/>
                      <a:pt x="3" y="0"/>
                    </a:cubicBezTo>
                    <a:cubicBezTo>
                      <a:pt x="6" y="1"/>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6" name="Freeform 2145">
                <a:extLst>
                  <a:ext uri="{FF2B5EF4-FFF2-40B4-BE49-F238E27FC236}">
                    <a16:creationId xmlns:a16="http://schemas.microsoft.com/office/drawing/2014/main" id="{8E44725E-F852-43BB-8300-80E3A0AFA5DC}"/>
                  </a:ext>
                </a:extLst>
              </p:cNvPr>
              <p:cNvSpPr>
                <a:spLocks/>
              </p:cNvSpPr>
              <p:nvPr/>
            </p:nvSpPr>
            <p:spPr bwMode="auto">
              <a:xfrm>
                <a:off x="5933" y="1114"/>
                <a:ext cx="48" cy="34"/>
              </a:xfrm>
              <a:custGeom>
                <a:avLst/>
                <a:gdLst>
                  <a:gd name="T0" fmla="*/ 9 w 10"/>
                  <a:gd name="T1" fmla="*/ 4 h 7"/>
                  <a:gd name="T2" fmla="*/ 6 w 10"/>
                  <a:gd name="T3" fmla="*/ 7 h 7"/>
                  <a:gd name="T4" fmla="*/ 2 w 10"/>
                  <a:gd name="T5" fmla="*/ 1 h 7"/>
                  <a:gd name="T6" fmla="*/ 4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6" y="7"/>
                    </a:cubicBezTo>
                    <a:cubicBezTo>
                      <a:pt x="3" y="6"/>
                      <a:pt x="0" y="2"/>
                      <a:pt x="2"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7" name="Freeform 2146">
                <a:extLst>
                  <a:ext uri="{FF2B5EF4-FFF2-40B4-BE49-F238E27FC236}">
                    <a16:creationId xmlns:a16="http://schemas.microsoft.com/office/drawing/2014/main" id="{6D914EE4-25A7-4218-996C-AF7C0FF89AE6}"/>
                  </a:ext>
                </a:extLst>
              </p:cNvPr>
              <p:cNvSpPr>
                <a:spLocks/>
              </p:cNvSpPr>
              <p:nvPr/>
            </p:nvSpPr>
            <p:spPr bwMode="auto">
              <a:xfrm>
                <a:off x="5909" y="1138"/>
                <a:ext cx="48" cy="39"/>
              </a:xfrm>
              <a:custGeom>
                <a:avLst/>
                <a:gdLst>
                  <a:gd name="T0" fmla="*/ 9 w 10"/>
                  <a:gd name="T1" fmla="*/ 4 h 8"/>
                  <a:gd name="T2" fmla="*/ 6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6"/>
                      <a:pt x="9" y="8"/>
                      <a:pt x="6" y="7"/>
                    </a:cubicBezTo>
                    <a:cubicBezTo>
                      <a:pt x="2" y="5"/>
                      <a:pt x="0" y="2"/>
                      <a:pt x="3" y="0"/>
                    </a:cubicBezTo>
                    <a:cubicBezTo>
                      <a:pt x="3" y="0"/>
                      <a:pt x="3"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8" name="Freeform 2147">
                <a:extLst>
                  <a:ext uri="{FF2B5EF4-FFF2-40B4-BE49-F238E27FC236}">
                    <a16:creationId xmlns:a16="http://schemas.microsoft.com/office/drawing/2014/main" id="{1EDFC5A9-F5B7-495F-8541-9E528AF29411}"/>
                  </a:ext>
                </a:extLst>
              </p:cNvPr>
              <p:cNvSpPr>
                <a:spLocks/>
              </p:cNvSpPr>
              <p:nvPr/>
            </p:nvSpPr>
            <p:spPr bwMode="auto">
              <a:xfrm>
                <a:off x="5644" y="984"/>
                <a:ext cx="38" cy="24"/>
              </a:xfrm>
              <a:custGeom>
                <a:avLst/>
                <a:gdLst>
                  <a:gd name="T0" fmla="*/ 7 w 8"/>
                  <a:gd name="T1" fmla="*/ 2 h 5"/>
                  <a:gd name="T2" fmla="*/ 3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3" y="4"/>
                    </a:cubicBezTo>
                    <a:cubicBezTo>
                      <a:pt x="1" y="3"/>
                      <a:pt x="0" y="0"/>
                      <a:pt x="2" y="0"/>
                    </a:cubicBezTo>
                    <a:cubicBezTo>
                      <a:pt x="3" y="0"/>
                      <a:pt x="3" y="0"/>
                      <a:pt x="3"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79" name="Freeform 2148">
                <a:extLst>
                  <a:ext uri="{FF2B5EF4-FFF2-40B4-BE49-F238E27FC236}">
                    <a16:creationId xmlns:a16="http://schemas.microsoft.com/office/drawing/2014/main" id="{DAD987BE-96C3-4C15-9242-F5EDCCE6D669}"/>
                  </a:ext>
                </a:extLst>
              </p:cNvPr>
              <p:cNvSpPr>
                <a:spLocks/>
              </p:cNvSpPr>
              <p:nvPr/>
            </p:nvSpPr>
            <p:spPr bwMode="auto">
              <a:xfrm>
                <a:off x="5600" y="960"/>
                <a:ext cx="29" cy="29"/>
              </a:xfrm>
              <a:custGeom>
                <a:avLst/>
                <a:gdLst>
                  <a:gd name="T0" fmla="*/ 6 w 6"/>
                  <a:gd name="T1" fmla="*/ 3 h 6"/>
                  <a:gd name="T2" fmla="*/ 2 w 6"/>
                  <a:gd name="T3" fmla="*/ 4 h 6"/>
                  <a:gd name="T4" fmla="*/ 2 w 6"/>
                  <a:gd name="T5" fmla="*/ 1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2" y="4"/>
                    </a:cubicBezTo>
                    <a:cubicBezTo>
                      <a:pt x="0" y="3"/>
                      <a:pt x="0" y="1"/>
                      <a:pt x="2"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0" name="Freeform 2149">
                <a:extLst>
                  <a:ext uri="{FF2B5EF4-FFF2-40B4-BE49-F238E27FC236}">
                    <a16:creationId xmlns:a16="http://schemas.microsoft.com/office/drawing/2014/main" id="{D10EB87E-428D-4F4A-B308-FCABFCE165D5}"/>
                  </a:ext>
                </a:extLst>
              </p:cNvPr>
              <p:cNvSpPr>
                <a:spLocks/>
              </p:cNvSpPr>
              <p:nvPr/>
            </p:nvSpPr>
            <p:spPr bwMode="auto">
              <a:xfrm>
                <a:off x="5673" y="960"/>
                <a:ext cx="33" cy="24"/>
              </a:xfrm>
              <a:custGeom>
                <a:avLst/>
                <a:gdLst>
                  <a:gd name="T0" fmla="*/ 6 w 7"/>
                  <a:gd name="T1" fmla="*/ 3 h 5"/>
                  <a:gd name="T2" fmla="*/ 3 w 7"/>
                  <a:gd name="T3" fmla="*/ 5 h 5"/>
                  <a:gd name="T4" fmla="*/ 1 w 7"/>
                  <a:gd name="T5" fmla="*/ 1 h 5"/>
                  <a:gd name="T6" fmla="*/ 2 w 7"/>
                  <a:gd name="T7" fmla="*/ 0 h 5"/>
                  <a:gd name="T8" fmla="*/ 6 w 7"/>
                  <a:gd name="T9" fmla="*/ 3 h 5"/>
                </a:gdLst>
                <a:ahLst/>
                <a:cxnLst>
                  <a:cxn ang="0">
                    <a:pos x="T0" y="T1"/>
                  </a:cxn>
                  <a:cxn ang="0">
                    <a:pos x="T2" y="T3"/>
                  </a:cxn>
                  <a:cxn ang="0">
                    <a:pos x="T4" y="T5"/>
                  </a:cxn>
                  <a:cxn ang="0">
                    <a:pos x="T6" y="T7"/>
                  </a:cxn>
                  <a:cxn ang="0">
                    <a:pos x="T8" y="T9"/>
                  </a:cxn>
                </a:cxnLst>
                <a:rect l="0" t="0" r="r" b="b"/>
                <a:pathLst>
                  <a:path w="7" h="5">
                    <a:moveTo>
                      <a:pt x="6" y="3"/>
                    </a:moveTo>
                    <a:cubicBezTo>
                      <a:pt x="7" y="4"/>
                      <a:pt x="5" y="5"/>
                      <a:pt x="3" y="5"/>
                    </a:cubicBezTo>
                    <a:cubicBezTo>
                      <a:pt x="1" y="4"/>
                      <a:pt x="0" y="1"/>
                      <a:pt x="1"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1" name="Freeform 2150">
                <a:extLst>
                  <a:ext uri="{FF2B5EF4-FFF2-40B4-BE49-F238E27FC236}">
                    <a16:creationId xmlns:a16="http://schemas.microsoft.com/office/drawing/2014/main" id="{7CC9C46B-4008-405E-875E-FF8EC1BEF452}"/>
                  </a:ext>
                </a:extLst>
              </p:cNvPr>
              <p:cNvSpPr>
                <a:spLocks/>
              </p:cNvSpPr>
              <p:nvPr/>
            </p:nvSpPr>
            <p:spPr bwMode="auto">
              <a:xfrm>
                <a:off x="5629" y="945"/>
                <a:ext cx="29" cy="25"/>
              </a:xfrm>
              <a:custGeom>
                <a:avLst/>
                <a:gdLst>
                  <a:gd name="T0" fmla="*/ 6 w 6"/>
                  <a:gd name="T1" fmla="*/ 3 h 5"/>
                  <a:gd name="T2" fmla="*/ 2 w 6"/>
                  <a:gd name="T3" fmla="*/ 4 h 5"/>
                  <a:gd name="T4" fmla="*/ 1 w 6"/>
                  <a:gd name="T5" fmla="*/ 0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1" y="0"/>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2" name="Freeform 2151">
                <a:extLst>
                  <a:ext uri="{FF2B5EF4-FFF2-40B4-BE49-F238E27FC236}">
                    <a16:creationId xmlns:a16="http://schemas.microsoft.com/office/drawing/2014/main" id="{266D2227-5E6E-4DF6-9351-01F36EFBF6B1}"/>
                  </a:ext>
                </a:extLst>
              </p:cNvPr>
              <p:cNvSpPr>
                <a:spLocks/>
              </p:cNvSpPr>
              <p:nvPr/>
            </p:nvSpPr>
            <p:spPr bwMode="auto">
              <a:xfrm>
                <a:off x="5653" y="931"/>
                <a:ext cx="29" cy="19"/>
              </a:xfrm>
              <a:custGeom>
                <a:avLst/>
                <a:gdLst>
                  <a:gd name="T0" fmla="*/ 6 w 6"/>
                  <a:gd name="T1" fmla="*/ 2 h 4"/>
                  <a:gd name="T2" fmla="*/ 3 w 6"/>
                  <a:gd name="T3" fmla="*/ 4 h 4"/>
                  <a:gd name="T4" fmla="*/ 1 w 6"/>
                  <a:gd name="T5" fmla="*/ 0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3" y="4"/>
                    </a:cubicBezTo>
                    <a:cubicBezTo>
                      <a:pt x="1" y="3"/>
                      <a:pt x="0" y="1"/>
                      <a:pt x="1" y="0"/>
                    </a:cubicBezTo>
                    <a:cubicBezTo>
                      <a:pt x="1" y="0"/>
                      <a:pt x="2" y="0"/>
                      <a:pt x="2"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3" name="Freeform 2152">
                <a:extLst>
                  <a:ext uri="{FF2B5EF4-FFF2-40B4-BE49-F238E27FC236}">
                    <a16:creationId xmlns:a16="http://schemas.microsoft.com/office/drawing/2014/main" id="{2F8F70D2-4B58-4DED-AAA8-C42475413FA2}"/>
                  </a:ext>
                </a:extLst>
              </p:cNvPr>
              <p:cNvSpPr>
                <a:spLocks/>
              </p:cNvSpPr>
              <p:nvPr/>
            </p:nvSpPr>
            <p:spPr bwMode="auto">
              <a:xfrm>
                <a:off x="5663" y="907"/>
                <a:ext cx="29" cy="19"/>
              </a:xfrm>
              <a:custGeom>
                <a:avLst/>
                <a:gdLst>
                  <a:gd name="T0" fmla="*/ 5 w 6"/>
                  <a:gd name="T1" fmla="*/ 2 h 4"/>
                  <a:gd name="T2" fmla="*/ 4 w 6"/>
                  <a:gd name="T3" fmla="*/ 4 h 4"/>
                  <a:gd name="T4" fmla="*/ 1 w 6"/>
                  <a:gd name="T5" fmla="*/ 0 h 4"/>
                  <a:gd name="T6" fmla="*/ 1 w 6"/>
                  <a:gd name="T7" fmla="*/ 0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6" y="3"/>
                      <a:pt x="5" y="4"/>
                      <a:pt x="4" y="4"/>
                    </a:cubicBezTo>
                    <a:cubicBezTo>
                      <a:pt x="2" y="3"/>
                      <a:pt x="0" y="1"/>
                      <a:pt x="1" y="0"/>
                    </a:cubicBezTo>
                    <a:cubicBezTo>
                      <a:pt x="1" y="0"/>
                      <a:pt x="1" y="0"/>
                      <a:pt x="1" y="0"/>
                    </a:cubicBezTo>
                    <a:cubicBezTo>
                      <a:pt x="3"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4" name="Freeform 2153">
                <a:extLst>
                  <a:ext uri="{FF2B5EF4-FFF2-40B4-BE49-F238E27FC236}">
                    <a16:creationId xmlns:a16="http://schemas.microsoft.com/office/drawing/2014/main" id="{83A2EA27-E95B-42C0-ACAE-1D3E5F2F237C}"/>
                  </a:ext>
                </a:extLst>
              </p:cNvPr>
              <p:cNvSpPr>
                <a:spLocks/>
              </p:cNvSpPr>
              <p:nvPr/>
            </p:nvSpPr>
            <p:spPr bwMode="auto">
              <a:xfrm>
                <a:off x="5581" y="931"/>
                <a:ext cx="29" cy="24"/>
              </a:xfrm>
              <a:custGeom>
                <a:avLst/>
                <a:gdLst>
                  <a:gd name="T0" fmla="*/ 6 w 6"/>
                  <a:gd name="T1" fmla="*/ 3 h 5"/>
                  <a:gd name="T2" fmla="*/ 2 w 6"/>
                  <a:gd name="T3" fmla="*/ 4 h 5"/>
                  <a:gd name="T4" fmla="*/ 2 w 6"/>
                  <a:gd name="T5" fmla="*/ 1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2" y="1"/>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5" name="Freeform 2154">
                <a:extLst>
                  <a:ext uri="{FF2B5EF4-FFF2-40B4-BE49-F238E27FC236}">
                    <a16:creationId xmlns:a16="http://schemas.microsoft.com/office/drawing/2014/main" id="{09417370-CAEA-4264-B120-0195A049BF28}"/>
                  </a:ext>
                </a:extLst>
              </p:cNvPr>
              <p:cNvSpPr>
                <a:spLocks/>
              </p:cNvSpPr>
              <p:nvPr/>
            </p:nvSpPr>
            <p:spPr bwMode="auto">
              <a:xfrm>
                <a:off x="5605" y="916"/>
                <a:ext cx="29" cy="25"/>
              </a:xfrm>
              <a:custGeom>
                <a:avLst/>
                <a:gdLst>
                  <a:gd name="T0" fmla="*/ 6 w 6"/>
                  <a:gd name="T1" fmla="*/ 2 h 5"/>
                  <a:gd name="T2" fmla="*/ 3 w 6"/>
                  <a:gd name="T3" fmla="*/ 4 h 5"/>
                  <a:gd name="T4" fmla="*/ 2 w 6"/>
                  <a:gd name="T5" fmla="*/ 1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4"/>
                      <a:pt x="5" y="5"/>
                      <a:pt x="3" y="4"/>
                    </a:cubicBezTo>
                    <a:cubicBezTo>
                      <a:pt x="1" y="3"/>
                      <a:pt x="0" y="1"/>
                      <a:pt x="2" y="1"/>
                    </a:cubicBezTo>
                    <a:cubicBezTo>
                      <a:pt x="2" y="0"/>
                      <a:pt x="2" y="0"/>
                      <a:pt x="3" y="0"/>
                    </a:cubicBezTo>
                    <a:cubicBezTo>
                      <a:pt x="4" y="0"/>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6" name="Freeform 2155">
                <a:extLst>
                  <a:ext uri="{FF2B5EF4-FFF2-40B4-BE49-F238E27FC236}">
                    <a16:creationId xmlns:a16="http://schemas.microsoft.com/office/drawing/2014/main" id="{CEC4DB1A-B7D7-4D16-88F2-B783D2F1A7D4}"/>
                  </a:ext>
                </a:extLst>
              </p:cNvPr>
              <p:cNvSpPr>
                <a:spLocks/>
              </p:cNvSpPr>
              <p:nvPr/>
            </p:nvSpPr>
            <p:spPr bwMode="auto">
              <a:xfrm>
                <a:off x="5624" y="902"/>
                <a:ext cx="29" cy="19"/>
              </a:xfrm>
              <a:custGeom>
                <a:avLst/>
                <a:gdLst>
                  <a:gd name="T0" fmla="*/ 6 w 6"/>
                  <a:gd name="T1" fmla="*/ 2 h 4"/>
                  <a:gd name="T2" fmla="*/ 4 w 6"/>
                  <a:gd name="T3" fmla="*/ 4 h 4"/>
                  <a:gd name="T4" fmla="*/ 1 w 6"/>
                  <a:gd name="T5" fmla="*/ 1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4" y="4"/>
                    </a:cubicBezTo>
                    <a:cubicBezTo>
                      <a:pt x="2" y="3"/>
                      <a:pt x="0" y="1"/>
                      <a:pt x="1" y="1"/>
                    </a:cubicBezTo>
                    <a:cubicBezTo>
                      <a:pt x="2" y="0"/>
                      <a:pt x="2" y="0"/>
                      <a:pt x="2" y="0"/>
                    </a:cubicBezTo>
                    <a:cubicBezTo>
                      <a:pt x="4" y="1"/>
                      <a:pt x="5"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7" name="Freeform 2156">
                <a:extLst>
                  <a:ext uri="{FF2B5EF4-FFF2-40B4-BE49-F238E27FC236}">
                    <a16:creationId xmlns:a16="http://schemas.microsoft.com/office/drawing/2014/main" id="{6E12160B-D656-426B-B099-E0F9BF5A02F4}"/>
                  </a:ext>
                </a:extLst>
              </p:cNvPr>
              <p:cNvSpPr>
                <a:spLocks/>
              </p:cNvSpPr>
              <p:nvPr/>
            </p:nvSpPr>
            <p:spPr bwMode="auto">
              <a:xfrm>
                <a:off x="5600" y="888"/>
                <a:ext cx="29" cy="14"/>
              </a:xfrm>
              <a:custGeom>
                <a:avLst/>
                <a:gdLst>
                  <a:gd name="T0" fmla="*/ 5 w 6"/>
                  <a:gd name="T1" fmla="*/ 1 h 3"/>
                  <a:gd name="T2" fmla="*/ 3 w 6"/>
                  <a:gd name="T3" fmla="*/ 3 h 3"/>
                  <a:gd name="T4" fmla="*/ 1 w 6"/>
                  <a:gd name="T5" fmla="*/ 0 h 3"/>
                  <a:gd name="T6" fmla="*/ 2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5" y="3"/>
                      <a:pt x="3" y="3"/>
                    </a:cubicBezTo>
                    <a:cubicBezTo>
                      <a:pt x="2" y="2"/>
                      <a:pt x="0" y="0"/>
                      <a:pt x="1" y="0"/>
                    </a:cubicBezTo>
                    <a:cubicBezTo>
                      <a:pt x="1" y="0"/>
                      <a:pt x="2" y="0"/>
                      <a:pt x="2" y="0"/>
                    </a:cubicBezTo>
                    <a:cubicBezTo>
                      <a:pt x="3" y="0"/>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8" name="Freeform 2157">
                <a:extLst>
                  <a:ext uri="{FF2B5EF4-FFF2-40B4-BE49-F238E27FC236}">
                    <a16:creationId xmlns:a16="http://schemas.microsoft.com/office/drawing/2014/main" id="{FE937591-4EB1-4565-A6A5-4DBAAA7F5AEE}"/>
                  </a:ext>
                </a:extLst>
              </p:cNvPr>
              <p:cNvSpPr>
                <a:spLocks/>
              </p:cNvSpPr>
              <p:nvPr/>
            </p:nvSpPr>
            <p:spPr bwMode="auto">
              <a:xfrm>
                <a:off x="5586" y="897"/>
                <a:ext cx="24" cy="15"/>
              </a:xfrm>
              <a:custGeom>
                <a:avLst/>
                <a:gdLst>
                  <a:gd name="T0" fmla="*/ 4 w 5"/>
                  <a:gd name="T1" fmla="*/ 1 h 3"/>
                  <a:gd name="T2" fmla="*/ 2 w 5"/>
                  <a:gd name="T3" fmla="*/ 3 h 3"/>
                  <a:gd name="T4" fmla="*/ 1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4" y="3"/>
                      <a:pt x="2" y="3"/>
                    </a:cubicBezTo>
                    <a:cubicBezTo>
                      <a:pt x="0" y="2"/>
                      <a:pt x="0" y="0"/>
                      <a:pt x="1" y="0"/>
                    </a:cubicBezTo>
                    <a:cubicBezTo>
                      <a:pt x="1" y="0"/>
                      <a:pt x="1" y="0"/>
                      <a:pt x="1" y="0"/>
                    </a:cubicBezTo>
                    <a:cubicBezTo>
                      <a:pt x="3"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89" name="Freeform 2158">
                <a:extLst>
                  <a:ext uri="{FF2B5EF4-FFF2-40B4-BE49-F238E27FC236}">
                    <a16:creationId xmlns:a16="http://schemas.microsoft.com/office/drawing/2014/main" id="{475F3697-425D-44C6-8903-A04193CE630A}"/>
                  </a:ext>
                </a:extLst>
              </p:cNvPr>
              <p:cNvSpPr>
                <a:spLocks/>
              </p:cNvSpPr>
              <p:nvPr/>
            </p:nvSpPr>
            <p:spPr bwMode="auto">
              <a:xfrm>
                <a:off x="5567" y="907"/>
                <a:ext cx="24" cy="19"/>
              </a:xfrm>
              <a:custGeom>
                <a:avLst/>
                <a:gdLst>
                  <a:gd name="T0" fmla="*/ 5 w 5"/>
                  <a:gd name="T1" fmla="*/ 2 h 4"/>
                  <a:gd name="T2" fmla="*/ 1 w 5"/>
                  <a:gd name="T3" fmla="*/ 3 h 4"/>
                  <a:gd name="T4" fmla="*/ 1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1" y="0"/>
                    </a:cubicBezTo>
                    <a:cubicBezTo>
                      <a:pt x="1" y="0"/>
                      <a:pt x="2" y="0"/>
                      <a:pt x="2"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0" name="Freeform 2159">
                <a:extLst>
                  <a:ext uri="{FF2B5EF4-FFF2-40B4-BE49-F238E27FC236}">
                    <a16:creationId xmlns:a16="http://schemas.microsoft.com/office/drawing/2014/main" id="{1EAF86B9-7D54-470D-BADC-F6475B9D738C}"/>
                  </a:ext>
                </a:extLst>
              </p:cNvPr>
              <p:cNvSpPr>
                <a:spLocks/>
              </p:cNvSpPr>
              <p:nvPr/>
            </p:nvSpPr>
            <p:spPr bwMode="auto">
              <a:xfrm>
                <a:off x="5538" y="907"/>
                <a:ext cx="24" cy="19"/>
              </a:xfrm>
              <a:custGeom>
                <a:avLst/>
                <a:gdLst>
                  <a:gd name="T0" fmla="*/ 5 w 5"/>
                  <a:gd name="T1" fmla="*/ 2 h 4"/>
                  <a:gd name="T2" fmla="*/ 1 w 5"/>
                  <a:gd name="T3" fmla="*/ 3 h 4"/>
                  <a:gd name="T4" fmla="*/ 2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2" y="0"/>
                    </a:cubicBezTo>
                    <a:cubicBezTo>
                      <a:pt x="2" y="0"/>
                      <a:pt x="2"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1" name="Freeform 2160">
                <a:extLst>
                  <a:ext uri="{FF2B5EF4-FFF2-40B4-BE49-F238E27FC236}">
                    <a16:creationId xmlns:a16="http://schemas.microsoft.com/office/drawing/2014/main" id="{F2134F1A-6326-4126-9D15-22CE64D73F36}"/>
                  </a:ext>
                </a:extLst>
              </p:cNvPr>
              <p:cNvSpPr>
                <a:spLocks/>
              </p:cNvSpPr>
              <p:nvPr/>
            </p:nvSpPr>
            <p:spPr bwMode="auto">
              <a:xfrm>
                <a:off x="5543" y="931"/>
                <a:ext cx="28" cy="19"/>
              </a:xfrm>
              <a:custGeom>
                <a:avLst/>
                <a:gdLst>
                  <a:gd name="T0" fmla="*/ 6 w 6"/>
                  <a:gd name="T1" fmla="*/ 2 h 4"/>
                  <a:gd name="T2" fmla="*/ 2 w 6"/>
                  <a:gd name="T3" fmla="*/ 3 h 4"/>
                  <a:gd name="T4" fmla="*/ 2 w 6"/>
                  <a:gd name="T5" fmla="*/ 0 h 4"/>
                  <a:gd name="T6" fmla="*/ 3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4"/>
                      <a:pt x="3" y="4"/>
                      <a:pt x="2" y="3"/>
                    </a:cubicBezTo>
                    <a:cubicBezTo>
                      <a:pt x="0" y="2"/>
                      <a:pt x="0" y="0"/>
                      <a:pt x="2" y="0"/>
                    </a:cubicBezTo>
                    <a:cubicBezTo>
                      <a:pt x="2" y="0"/>
                      <a:pt x="3" y="0"/>
                      <a:pt x="3"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2" name="Freeform 2161">
                <a:extLst>
                  <a:ext uri="{FF2B5EF4-FFF2-40B4-BE49-F238E27FC236}">
                    <a16:creationId xmlns:a16="http://schemas.microsoft.com/office/drawing/2014/main" id="{656D3DE1-2641-44B6-8949-8B50B3156B68}"/>
                  </a:ext>
                </a:extLst>
              </p:cNvPr>
              <p:cNvSpPr>
                <a:spLocks/>
              </p:cNvSpPr>
              <p:nvPr/>
            </p:nvSpPr>
            <p:spPr bwMode="auto">
              <a:xfrm>
                <a:off x="5562" y="955"/>
                <a:ext cx="29" cy="24"/>
              </a:xfrm>
              <a:custGeom>
                <a:avLst/>
                <a:gdLst>
                  <a:gd name="T0" fmla="*/ 6 w 6"/>
                  <a:gd name="T1" fmla="*/ 3 h 5"/>
                  <a:gd name="T2" fmla="*/ 1 w 6"/>
                  <a:gd name="T3" fmla="*/ 4 h 5"/>
                  <a:gd name="T4" fmla="*/ 2 w 6"/>
                  <a:gd name="T5" fmla="*/ 0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3" y="5"/>
                      <a:pt x="1" y="4"/>
                    </a:cubicBezTo>
                    <a:cubicBezTo>
                      <a:pt x="0" y="3"/>
                      <a:pt x="0" y="1"/>
                      <a:pt x="2" y="0"/>
                    </a:cubicBezTo>
                    <a:cubicBezTo>
                      <a:pt x="2" y="0"/>
                      <a:pt x="2" y="0"/>
                      <a:pt x="3"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3" name="Freeform 2162">
                <a:extLst>
                  <a:ext uri="{FF2B5EF4-FFF2-40B4-BE49-F238E27FC236}">
                    <a16:creationId xmlns:a16="http://schemas.microsoft.com/office/drawing/2014/main" id="{10F97916-F85B-4669-B560-531D6FED7CFF}"/>
                  </a:ext>
                </a:extLst>
              </p:cNvPr>
              <p:cNvSpPr>
                <a:spLocks/>
              </p:cNvSpPr>
              <p:nvPr/>
            </p:nvSpPr>
            <p:spPr bwMode="auto">
              <a:xfrm>
                <a:off x="5528" y="974"/>
                <a:ext cx="29" cy="29"/>
              </a:xfrm>
              <a:custGeom>
                <a:avLst/>
                <a:gdLst>
                  <a:gd name="T0" fmla="*/ 6 w 6"/>
                  <a:gd name="T1" fmla="*/ 3 h 6"/>
                  <a:gd name="T2" fmla="*/ 1 w 6"/>
                  <a:gd name="T3" fmla="*/ 4 h 6"/>
                  <a:gd name="T4" fmla="*/ 3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3" y="6"/>
                      <a:pt x="1" y="4"/>
                    </a:cubicBezTo>
                    <a:cubicBezTo>
                      <a:pt x="0" y="3"/>
                      <a:pt x="1" y="1"/>
                      <a:pt x="3" y="0"/>
                    </a:cubicBezTo>
                    <a:cubicBezTo>
                      <a:pt x="5" y="1"/>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4" name="Freeform 2163">
                <a:extLst>
                  <a:ext uri="{FF2B5EF4-FFF2-40B4-BE49-F238E27FC236}">
                    <a16:creationId xmlns:a16="http://schemas.microsoft.com/office/drawing/2014/main" id="{D58A9657-ED2D-4017-BB87-EA20E5CB496C}"/>
                  </a:ext>
                </a:extLst>
              </p:cNvPr>
              <p:cNvSpPr>
                <a:spLocks/>
              </p:cNvSpPr>
              <p:nvPr/>
            </p:nvSpPr>
            <p:spPr bwMode="auto">
              <a:xfrm>
                <a:off x="5509" y="945"/>
                <a:ext cx="29" cy="25"/>
              </a:xfrm>
              <a:custGeom>
                <a:avLst/>
                <a:gdLst>
                  <a:gd name="T0" fmla="*/ 6 w 6"/>
                  <a:gd name="T1" fmla="*/ 2 h 5"/>
                  <a:gd name="T2" fmla="*/ 2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3" y="5"/>
                      <a:pt x="2"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5" name="Freeform 2164">
                <a:extLst>
                  <a:ext uri="{FF2B5EF4-FFF2-40B4-BE49-F238E27FC236}">
                    <a16:creationId xmlns:a16="http://schemas.microsoft.com/office/drawing/2014/main" id="{D51A53C9-69D8-459E-945C-F525854A3BDC}"/>
                  </a:ext>
                </a:extLst>
              </p:cNvPr>
              <p:cNvSpPr>
                <a:spLocks/>
              </p:cNvSpPr>
              <p:nvPr/>
            </p:nvSpPr>
            <p:spPr bwMode="auto">
              <a:xfrm>
                <a:off x="5509" y="916"/>
                <a:ext cx="24" cy="20"/>
              </a:xfrm>
              <a:custGeom>
                <a:avLst/>
                <a:gdLst>
                  <a:gd name="T0" fmla="*/ 5 w 5"/>
                  <a:gd name="T1" fmla="*/ 2 h 4"/>
                  <a:gd name="T2" fmla="*/ 1 w 5"/>
                  <a:gd name="T3" fmla="*/ 3 h 4"/>
                  <a:gd name="T4" fmla="*/ 2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3"/>
                      <a:pt x="2" y="4"/>
                      <a:pt x="1" y="3"/>
                    </a:cubicBezTo>
                    <a:cubicBezTo>
                      <a:pt x="0" y="2"/>
                      <a:pt x="0"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6" name="Freeform 2165">
                <a:extLst>
                  <a:ext uri="{FF2B5EF4-FFF2-40B4-BE49-F238E27FC236}">
                    <a16:creationId xmlns:a16="http://schemas.microsoft.com/office/drawing/2014/main" id="{91EDCA69-5CDD-4ED3-AB2B-3EBAEF1B2761}"/>
                  </a:ext>
                </a:extLst>
              </p:cNvPr>
              <p:cNvSpPr>
                <a:spLocks/>
              </p:cNvSpPr>
              <p:nvPr/>
            </p:nvSpPr>
            <p:spPr bwMode="auto">
              <a:xfrm>
                <a:off x="5475" y="916"/>
                <a:ext cx="24" cy="20"/>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2" y="4"/>
                      <a:pt x="0" y="3"/>
                    </a:cubicBezTo>
                    <a:cubicBezTo>
                      <a:pt x="0" y="2"/>
                      <a:pt x="1" y="0"/>
                      <a:pt x="3"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7" name="Freeform 2166">
                <a:extLst>
                  <a:ext uri="{FF2B5EF4-FFF2-40B4-BE49-F238E27FC236}">
                    <a16:creationId xmlns:a16="http://schemas.microsoft.com/office/drawing/2014/main" id="{DA1E09C3-3E92-4C9A-8B3E-1C47FDAD21DA}"/>
                  </a:ext>
                </a:extLst>
              </p:cNvPr>
              <p:cNvSpPr>
                <a:spLocks/>
              </p:cNvSpPr>
              <p:nvPr/>
            </p:nvSpPr>
            <p:spPr bwMode="auto">
              <a:xfrm>
                <a:off x="5398" y="984"/>
                <a:ext cx="34" cy="29"/>
              </a:xfrm>
              <a:custGeom>
                <a:avLst/>
                <a:gdLst>
                  <a:gd name="T0" fmla="*/ 7 w 7"/>
                  <a:gd name="T1" fmla="*/ 3 h 6"/>
                  <a:gd name="T2" fmla="*/ 1 w 7"/>
                  <a:gd name="T3" fmla="*/ 4 h 6"/>
                  <a:gd name="T4" fmla="*/ 5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5"/>
                      <a:pt x="2" y="6"/>
                      <a:pt x="1" y="4"/>
                    </a:cubicBezTo>
                    <a:cubicBezTo>
                      <a:pt x="0" y="2"/>
                      <a:pt x="2" y="0"/>
                      <a:pt x="5"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8" name="Freeform 2167">
                <a:extLst>
                  <a:ext uri="{FF2B5EF4-FFF2-40B4-BE49-F238E27FC236}">
                    <a16:creationId xmlns:a16="http://schemas.microsoft.com/office/drawing/2014/main" id="{C0DE542A-6B57-44CD-A536-31A339CEBCA7}"/>
                  </a:ext>
                </a:extLst>
              </p:cNvPr>
              <p:cNvSpPr>
                <a:spLocks/>
              </p:cNvSpPr>
              <p:nvPr/>
            </p:nvSpPr>
            <p:spPr bwMode="auto">
              <a:xfrm>
                <a:off x="5441" y="955"/>
                <a:ext cx="29" cy="24"/>
              </a:xfrm>
              <a:custGeom>
                <a:avLst/>
                <a:gdLst>
                  <a:gd name="T0" fmla="*/ 6 w 6"/>
                  <a:gd name="T1" fmla="*/ 2 h 5"/>
                  <a:gd name="T2" fmla="*/ 1 w 6"/>
                  <a:gd name="T3" fmla="*/ 4 h 5"/>
                  <a:gd name="T4" fmla="*/ 3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5" y="5"/>
                      <a:pt x="2" y="5"/>
                      <a:pt x="1" y="4"/>
                    </a:cubicBezTo>
                    <a:cubicBezTo>
                      <a:pt x="0" y="2"/>
                      <a:pt x="1" y="0"/>
                      <a:pt x="3"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799" name="Freeform 2168">
                <a:extLst>
                  <a:ext uri="{FF2B5EF4-FFF2-40B4-BE49-F238E27FC236}">
                    <a16:creationId xmlns:a16="http://schemas.microsoft.com/office/drawing/2014/main" id="{D3AFC62E-18C2-4EB5-A4EC-2892FF077997}"/>
                  </a:ext>
                </a:extLst>
              </p:cNvPr>
              <p:cNvSpPr>
                <a:spLocks/>
              </p:cNvSpPr>
              <p:nvPr/>
            </p:nvSpPr>
            <p:spPr bwMode="auto">
              <a:xfrm>
                <a:off x="5403" y="950"/>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2" y="6"/>
                      <a:pt x="1"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0" name="Freeform 2169">
                <a:extLst>
                  <a:ext uri="{FF2B5EF4-FFF2-40B4-BE49-F238E27FC236}">
                    <a16:creationId xmlns:a16="http://schemas.microsoft.com/office/drawing/2014/main" id="{6844074F-21E0-4F62-8DF6-D3A1FF5D7783}"/>
                  </a:ext>
                </a:extLst>
              </p:cNvPr>
              <p:cNvSpPr>
                <a:spLocks/>
              </p:cNvSpPr>
              <p:nvPr/>
            </p:nvSpPr>
            <p:spPr bwMode="auto">
              <a:xfrm>
                <a:off x="5403" y="926"/>
                <a:ext cx="24" cy="24"/>
              </a:xfrm>
              <a:custGeom>
                <a:avLst/>
                <a:gdLst>
                  <a:gd name="T0" fmla="*/ 5 w 5"/>
                  <a:gd name="T1" fmla="*/ 2 h 5"/>
                  <a:gd name="T2" fmla="*/ 0 w 5"/>
                  <a:gd name="T3" fmla="*/ 3 h 5"/>
                  <a:gd name="T4" fmla="*/ 3 w 5"/>
                  <a:gd name="T5" fmla="*/ 0 h 5"/>
                  <a:gd name="T6" fmla="*/ 5 w 5"/>
                  <a:gd name="T7" fmla="*/ 2 h 5"/>
                </a:gdLst>
                <a:ahLst/>
                <a:cxnLst>
                  <a:cxn ang="0">
                    <a:pos x="T0" y="T1"/>
                  </a:cxn>
                  <a:cxn ang="0">
                    <a:pos x="T2" y="T3"/>
                  </a:cxn>
                  <a:cxn ang="0">
                    <a:pos x="T4" y="T5"/>
                  </a:cxn>
                  <a:cxn ang="0">
                    <a:pos x="T6" y="T7"/>
                  </a:cxn>
                </a:cxnLst>
                <a:rect l="0" t="0" r="r" b="b"/>
                <a:pathLst>
                  <a:path w="5" h="5">
                    <a:moveTo>
                      <a:pt x="5" y="2"/>
                    </a:moveTo>
                    <a:cubicBezTo>
                      <a:pt x="4" y="4"/>
                      <a:pt x="1" y="5"/>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1" name="Freeform 2170">
                <a:extLst>
                  <a:ext uri="{FF2B5EF4-FFF2-40B4-BE49-F238E27FC236}">
                    <a16:creationId xmlns:a16="http://schemas.microsoft.com/office/drawing/2014/main" id="{11C536F8-F784-410A-9BEC-899FB1A93BB2}"/>
                  </a:ext>
                </a:extLst>
              </p:cNvPr>
              <p:cNvSpPr>
                <a:spLocks/>
              </p:cNvSpPr>
              <p:nvPr/>
            </p:nvSpPr>
            <p:spPr bwMode="auto">
              <a:xfrm>
                <a:off x="5441" y="926"/>
                <a:ext cx="24" cy="19"/>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1" y="4"/>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2" name="Freeform 2171">
                <a:extLst>
                  <a:ext uri="{FF2B5EF4-FFF2-40B4-BE49-F238E27FC236}">
                    <a16:creationId xmlns:a16="http://schemas.microsoft.com/office/drawing/2014/main" id="{824DFC18-7052-4704-B0FF-94558D49BEDF}"/>
                  </a:ext>
                </a:extLst>
              </p:cNvPr>
              <p:cNvSpPr>
                <a:spLocks/>
              </p:cNvSpPr>
              <p:nvPr/>
            </p:nvSpPr>
            <p:spPr bwMode="auto">
              <a:xfrm>
                <a:off x="5475" y="945"/>
                <a:ext cx="29" cy="25"/>
              </a:xfrm>
              <a:custGeom>
                <a:avLst/>
                <a:gdLst>
                  <a:gd name="T0" fmla="*/ 6 w 6"/>
                  <a:gd name="T1" fmla="*/ 2 h 5"/>
                  <a:gd name="T2" fmla="*/ 1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2" y="5"/>
                      <a:pt x="1"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3" name="Freeform 2172">
                <a:extLst>
                  <a:ext uri="{FF2B5EF4-FFF2-40B4-BE49-F238E27FC236}">
                    <a16:creationId xmlns:a16="http://schemas.microsoft.com/office/drawing/2014/main" id="{5E5754DA-9B7F-46AC-9FB3-9AC9B846422D}"/>
                  </a:ext>
                </a:extLst>
              </p:cNvPr>
              <p:cNvSpPr>
                <a:spLocks/>
              </p:cNvSpPr>
              <p:nvPr/>
            </p:nvSpPr>
            <p:spPr bwMode="auto">
              <a:xfrm>
                <a:off x="5446" y="984"/>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2" y="6"/>
                      <a:pt x="1" y="4"/>
                    </a:cubicBezTo>
                    <a:cubicBezTo>
                      <a:pt x="0" y="3"/>
                      <a:pt x="1"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4" name="Freeform 2173">
                <a:extLst>
                  <a:ext uri="{FF2B5EF4-FFF2-40B4-BE49-F238E27FC236}">
                    <a16:creationId xmlns:a16="http://schemas.microsoft.com/office/drawing/2014/main" id="{4583ADF2-893D-4597-88DD-B376CC2BFB19}"/>
                  </a:ext>
                </a:extLst>
              </p:cNvPr>
              <p:cNvSpPr>
                <a:spLocks/>
              </p:cNvSpPr>
              <p:nvPr/>
            </p:nvSpPr>
            <p:spPr bwMode="auto">
              <a:xfrm>
                <a:off x="5485" y="979"/>
                <a:ext cx="33"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5" name="Freeform 2174">
                <a:extLst>
                  <a:ext uri="{FF2B5EF4-FFF2-40B4-BE49-F238E27FC236}">
                    <a16:creationId xmlns:a16="http://schemas.microsoft.com/office/drawing/2014/main" id="{3271FE73-6A14-4BAC-9228-8B875F6D40EE}"/>
                  </a:ext>
                </a:extLst>
              </p:cNvPr>
              <p:cNvSpPr>
                <a:spLocks/>
              </p:cNvSpPr>
              <p:nvPr/>
            </p:nvSpPr>
            <p:spPr bwMode="auto">
              <a:xfrm>
                <a:off x="5716" y="892"/>
                <a:ext cx="29" cy="15"/>
              </a:xfrm>
              <a:custGeom>
                <a:avLst/>
                <a:gdLst>
                  <a:gd name="T0" fmla="*/ 5 w 6"/>
                  <a:gd name="T1" fmla="*/ 1 h 3"/>
                  <a:gd name="T2" fmla="*/ 6 w 6"/>
                  <a:gd name="T3" fmla="*/ 3 h 3"/>
                  <a:gd name="T4" fmla="*/ 0 w 6"/>
                  <a:gd name="T5" fmla="*/ 0 h 3"/>
                  <a:gd name="T6" fmla="*/ 1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6" y="3"/>
                      <a:pt x="6" y="3"/>
                    </a:cubicBezTo>
                    <a:cubicBezTo>
                      <a:pt x="4" y="3"/>
                      <a:pt x="0" y="1"/>
                      <a:pt x="0" y="0"/>
                    </a:cubicBezTo>
                    <a:cubicBezTo>
                      <a:pt x="0" y="0"/>
                      <a:pt x="1" y="0"/>
                      <a:pt x="1" y="0"/>
                    </a:cubicBezTo>
                    <a:cubicBezTo>
                      <a:pt x="2" y="0"/>
                      <a:pt x="4"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6" name="Freeform 2175">
                <a:extLst>
                  <a:ext uri="{FF2B5EF4-FFF2-40B4-BE49-F238E27FC236}">
                    <a16:creationId xmlns:a16="http://schemas.microsoft.com/office/drawing/2014/main" id="{B651CD4D-4CA3-46E2-B201-32648DE49AD7}"/>
                  </a:ext>
                </a:extLst>
              </p:cNvPr>
              <p:cNvSpPr>
                <a:spLocks/>
              </p:cNvSpPr>
              <p:nvPr/>
            </p:nvSpPr>
            <p:spPr bwMode="auto">
              <a:xfrm>
                <a:off x="5682" y="883"/>
                <a:ext cx="29" cy="14"/>
              </a:xfrm>
              <a:custGeom>
                <a:avLst/>
                <a:gdLst>
                  <a:gd name="T0" fmla="*/ 5 w 6"/>
                  <a:gd name="T1" fmla="*/ 2 h 3"/>
                  <a:gd name="T2" fmla="*/ 5 w 6"/>
                  <a:gd name="T3" fmla="*/ 3 h 3"/>
                  <a:gd name="T4" fmla="*/ 0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3"/>
                      <a:pt x="5" y="3"/>
                    </a:cubicBezTo>
                    <a:cubicBezTo>
                      <a:pt x="3" y="3"/>
                      <a:pt x="0" y="1"/>
                      <a:pt x="0" y="0"/>
                    </a:cubicBezTo>
                    <a:cubicBezTo>
                      <a:pt x="0" y="0"/>
                      <a:pt x="1" y="0"/>
                      <a:pt x="1" y="0"/>
                    </a:cubicBezTo>
                    <a:cubicBezTo>
                      <a:pt x="2"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7" name="Freeform 2176">
                <a:extLst>
                  <a:ext uri="{FF2B5EF4-FFF2-40B4-BE49-F238E27FC236}">
                    <a16:creationId xmlns:a16="http://schemas.microsoft.com/office/drawing/2014/main" id="{E0009CD8-D812-4B6F-92DA-389EDA22D295}"/>
                  </a:ext>
                </a:extLst>
              </p:cNvPr>
              <p:cNvSpPr>
                <a:spLocks/>
              </p:cNvSpPr>
              <p:nvPr/>
            </p:nvSpPr>
            <p:spPr bwMode="auto">
              <a:xfrm>
                <a:off x="5663" y="888"/>
                <a:ext cx="29" cy="14"/>
              </a:xfrm>
              <a:custGeom>
                <a:avLst/>
                <a:gdLst>
                  <a:gd name="T0" fmla="*/ 5 w 6"/>
                  <a:gd name="T1" fmla="*/ 2 h 3"/>
                  <a:gd name="T2" fmla="*/ 5 w 6"/>
                  <a:gd name="T3" fmla="*/ 3 h 3"/>
                  <a:gd name="T4" fmla="*/ 1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3"/>
                      <a:pt x="6" y="3"/>
                      <a:pt x="5" y="3"/>
                    </a:cubicBezTo>
                    <a:cubicBezTo>
                      <a:pt x="2" y="3"/>
                      <a:pt x="0" y="1"/>
                      <a:pt x="1" y="0"/>
                    </a:cubicBezTo>
                    <a:cubicBezTo>
                      <a:pt x="1" y="0"/>
                      <a:pt x="1" y="0"/>
                      <a:pt x="1"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8" name="Freeform 2177">
                <a:extLst>
                  <a:ext uri="{FF2B5EF4-FFF2-40B4-BE49-F238E27FC236}">
                    <a16:creationId xmlns:a16="http://schemas.microsoft.com/office/drawing/2014/main" id="{263BDAF4-4F08-4403-949E-83B4E82E3978}"/>
                  </a:ext>
                </a:extLst>
              </p:cNvPr>
              <p:cNvSpPr>
                <a:spLocks/>
              </p:cNvSpPr>
              <p:nvPr/>
            </p:nvSpPr>
            <p:spPr bwMode="auto">
              <a:xfrm>
                <a:off x="5634" y="888"/>
                <a:ext cx="24" cy="14"/>
              </a:xfrm>
              <a:custGeom>
                <a:avLst/>
                <a:gdLst>
                  <a:gd name="T0" fmla="*/ 4 w 5"/>
                  <a:gd name="T1" fmla="*/ 1 h 3"/>
                  <a:gd name="T2" fmla="*/ 4 w 5"/>
                  <a:gd name="T3" fmla="*/ 3 h 3"/>
                  <a:gd name="T4" fmla="*/ 0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5" y="3"/>
                      <a:pt x="4" y="3"/>
                    </a:cubicBezTo>
                    <a:cubicBezTo>
                      <a:pt x="2" y="3"/>
                      <a:pt x="0" y="1"/>
                      <a:pt x="0" y="0"/>
                    </a:cubicBezTo>
                    <a:cubicBezTo>
                      <a:pt x="1" y="0"/>
                      <a:pt x="1" y="0"/>
                      <a:pt x="1" y="0"/>
                    </a:cubicBezTo>
                    <a:cubicBezTo>
                      <a:pt x="2"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09" name="Freeform 2178">
                <a:extLst>
                  <a:ext uri="{FF2B5EF4-FFF2-40B4-BE49-F238E27FC236}">
                    <a16:creationId xmlns:a16="http://schemas.microsoft.com/office/drawing/2014/main" id="{CB5AED44-F74F-4E94-8DE0-901324E6D870}"/>
                  </a:ext>
                </a:extLst>
              </p:cNvPr>
              <p:cNvSpPr>
                <a:spLocks/>
              </p:cNvSpPr>
              <p:nvPr/>
            </p:nvSpPr>
            <p:spPr bwMode="auto">
              <a:xfrm>
                <a:off x="5571" y="1095"/>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1" y="5"/>
                    </a:cubicBezTo>
                    <a:cubicBezTo>
                      <a:pt x="0" y="3"/>
                      <a:pt x="0"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0" name="Freeform 2179">
                <a:extLst>
                  <a:ext uri="{FF2B5EF4-FFF2-40B4-BE49-F238E27FC236}">
                    <a16:creationId xmlns:a16="http://schemas.microsoft.com/office/drawing/2014/main" id="{FEE0CD4B-C7D9-42B6-A77C-ACEFFC1BE85A}"/>
                  </a:ext>
                </a:extLst>
              </p:cNvPr>
              <p:cNvSpPr>
                <a:spLocks/>
              </p:cNvSpPr>
              <p:nvPr/>
            </p:nvSpPr>
            <p:spPr bwMode="auto">
              <a:xfrm>
                <a:off x="5615" y="1066"/>
                <a:ext cx="38" cy="34"/>
              </a:xfrm>
              <a:custGeom>
                <a:avLst/>
                <a:gdLst>
                  <a:gd name="T0" fmla="*/ 7 w 8"/>
                  <a:gd name="T1" fmla="*/ 3 h 7"/>
                  <a:gd name="T2" fmla="*/ 2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4" y="7"/>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1" name="Freeform 2180">
                <a:extLst>
                  <a:ext uri="{FF2B5EF4-FFF2-40B4-BE49-F238E27FC236}">
                    <a16:creationId xmlns:a16="http://schemas.microsoft.com/office/drawing/2014/main" id="{3A10737C-EE3A-4919-96B8-F0C73FF7F81E}"/>
                  </a:ext>
                </a:extLst>
              </p:cNvPr>
              <p:cNvSpPr>
                <a:spLocks/>
              </p:cNvSpPr>
              <p:nvPr/>
            </p:nvSpPr>
            <p:spPr bwMode="auto">
              <a:xfrm>
                <a:off x="5586" y="1027"/>
                <a:ext cx="34" cy="29"/>
              </a:xfrm>
              <a:custGeom>
                <a:avLst/>
                <a:gdLst>
                  <a:gd name="T0" fmla="*/ 7 w 7"/>
                  <a:gd name="T1" fmla="*/ 3 h 6"/>
                  <a:gd name="T2" fmla="*/ 2 w 7"/>
                  <a:gd name="T3" fmla="*/ 5 h 6"/>
                  <a:gd name="T4" fmla="*/ 3 w 7"/>
                  <a:gd name="T5" fmla="*/ 0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4" y="6"/>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2" name="Freeform 2181">
                <a:extLst>
                  <a:ext uri="{FF2B5EF4-FFF2-40B4-BE49-F238E27FC236}">
                    <a16:creationId xmlns:a16="http://schemas.microsoft.com/office/drawing/2014/main" id="{7CF763F5-D004-496C-98B6-252C60EEA0D4}"/>
                  </a:ext>
                </a:extLst>
              </p:cNvPr>
              <p:cNvSpPr>
                <a:spLocks/>
              </p:cNvSpPr>
              <p:nvPr/>
            </p:nvSpPr>
            <p:spPr bwMode="auto">
              <a:xfrm>
                <a:off x="5552" y="1051"/>
                <a:ext cx="39" cy="34"/>
              </a:xfrm>
              <a:custGeom>
                <a:avLst/>
                <a:gdLst>
                  <a:gd name="T0" fmla="*/ 7 w 8"/>
                  <a:gd name="T1" fmla="*/ 3 h 7"/>
                  <a:gd name="T2" fmla="*/ 2 w 8"/>
                  <a:gd name="T3" fmla="*/ 5 h 7"/>
                  <a:gd name="T4" fmla="*/ 4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8" y="6"/>
                      <a:pt x="4" y="7"/>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3" name="Freeform 2182">
                <a:extLst>
                  <a:ext uri="{FF2B5EF4-FFF2-40B4-BE49-F238E27FC236}">
                    <a16:creationId xmlns:a16="http://schemas.microsoft.com/office/drawing/2014/main" id="{24D8E3CB-7F4C-4B80-9B07-739394A0F495}"/>
                  </a:ext>
                </a:extLst>
              </p:cNvPr>
              <p:cNvSpPr>
                <a:spLocks/>
              </p:cNvSpPr>
              <p:nvPr/>
            </p:nvSpPr>
            <p:spPr bwMode="auto">
              <a:xfrm>
                <a:off x="5528" y="1013"/>
                <a:ext cx="34" cy="29"/>
              </a:xfrm>
              <a:custGeom>
                <a:avLst/>
                <a:gdLst>
                  <a:gd name="T0" fmla="*/ 7 w 7"/>
                  <a:gd name="T1" fmla="*/ 3 h 6"/>
                  <a:gd name="T2" fmla="*/ 2 w 7"/>
                  <a:gd name="T3" fmla="*/ 5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4" name="Freeform 2183">
                <a:extLst>
                  <a:ext uri="{FF2B5EF4-FFF2-40B4-BE49-F238E27FC236}">
                    <a16:creationId xmlns:a16="http://schemas.microsoft.com/office/drawing/2014/main" id="{42E841E9-BE0F-423D-ACB2-8175D72435A4}"/>
                  </a:ext>
                </a:extLst>
              </p:cNvPr>
              <p:cNvSpPr>
                <a:spLocks/>
              </p:cNvSpPr>
              <p:nvPr/>
            </p:nvSpPr>
            <p:spPr bwMode="auto">
              <a:xfrm>
                <a:off x="5567" y="989"/>
                <a:ext cx="33" cy="29"/>
              </a:xfrm>
              <a:custGeom>
                <a:avLst/>
                <a:gdLst>
                  <a:gd name="T0" fmla="*/ 6 w 7"/>
                  <a:gd name="T1" fmla="*/ 3 h 6"/>
                  <a:gd name="T2" fmla="*/ 2 w 7"/>
                  <a:gd name="T3" fmla="*/ 4 h 6"/>
                  <a:gd name="T4" fmla="*/ 2 w 7"/>
                  <a:gd name="T5" fmla="*/ 0 h 6"/>
                  <a:gd name="T6" fmla="*/ 3 w 7"/>
                  <a:gd name="T7" fmla="*/ 0 h 6"/>
                  <a:gd name="T8" fmla="*/ 6 w 7"/>
                  <a:gd name="T9" fmla="*/ 3 h 6"/>
                </a:gdLst>
                <a:ahLst/>
                <a:cxnLst>
                  <a:cxn ang="0">
                    <a:pos x="T0" y="T1"/>
                  </a:cxn>
                  <a:cxn ang="0">
                    <a:pos x="T2" y="T3"/>
                  </a:cxn>
                  <a:cxn ang="0">
                    <a:pos x="T4" y="T5"/>
                  </a:cxn>
                  <a:cxn ang="0">
                    <a:pos x="T6" y="T7"/>
                  </a:cxn>
                  <a:cxn ang="0">
                    <a:pos x="T8" y="T9"/>
                  </a:cxn>
                </a:cxnLst>
                <a:rect l="0" t="0" r="r" b="b"/>
                <a:pathLst>
                  <a:path w="7" h="6">
                    <a:moveTo>
                      <a:pt x="6" y="3"/>
                    </a:moveTo>
                    <a:cubicBezTo>
                      <a:pt x="7" y="5"/>
                      <a:pt x="4" y="6"/>
                      <a:pt x="2" y="4"/>
                    </a:cubicBezTo>
                    <a:cubicBezTo>
                      <a:pt x="0" y="3"/>
                      <a:pt x="0" y="1"/>
                      <a:pt x="2" y="0"/>
                    </a:cubicBezTo>
                    <a:cubicBezTo>
                      <a:pt x="3" y="0"/>
                      <a:pt x="3" y="0"/>
                      <a:pt x="3" y="0"/>
                    </a:cubicBezTo>
                    <a:cubicBezTo>
                      <a:pt x="5"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5" name="Freeform 2184">
                <a:extLst>
                  <a:ext uri="{FF2B5EF4-FFF2-40B4-BE49-F238E27FC236}">
                    <a16:creationId xmlns:a16="http://schemas.microsoft.com/office/drawing/2014/main" id="{3A7CDFBF-009C-4FDB-B5A9-B052CE10EFCA}"/>
                  </a:ext>
                </a:extLst>
              </p:cNvPr>
              <p:cNvSpPr>
                <a:spLocks/>
              </p:cNvSpPr>
              <p:nvPr/>
            </p:nvSpPr>
            <p:spPr bwMode="auto">
              <a:xfrm>
                <a:off x="5639" y="1037"/>
                <a:ext cx="38" cy="34"/>
              </a:xfrm>
              <a:custGeom>
                <a:avLst/>
                <a:gdLst>
                  <a:gd name="T0" fmla="*/ 7 w 8"/>
                  <a:gd name="T1" fmla="*/ 3 h 7"/>
                  <a:gd name="T2" fmla="*/ 3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5"/>
                      <a:pt x="5" y="7"/>
                      <a:pt x="3" y="5"/>
                    </a:cubicBezTo>
                    <a:cubicBezTo>
                      <a:pt x="0" y="4"/>
                      <a:pt x="0" y="1"/>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6" name="Freeform 2185">
                <a:extLst>
                  <a:ext uri="{FF2B5EF4-FFF2-40B4-BE49-F238E27FC236}">
                    <a16:creationId xmlns:a16="http://schemas.microsoft.com/office/drawing/2014/main" id="{4DD0EDB9-B4F0-4DAE-B8B6-5E00720314C0}"/>
                  </a:ext>
                </a:extLst>
              </p:cNvPr>
              <p:cNvSpPr>
                <a:spLocks/>
              </p:cNvSpPr>
              <p:nvPr/>
            </p:nvSpPr>
            <p:spPr bwMode="auto">
              <a:xfrm>
                <a:off x="5668" y="1018"/>
                <a:ext cx="38" cy="29"/>
              </a:xfrm>
              <a:custGeom>
                <a:avLst/>
                <a:gdLst>
                  <a:gd name="T0" fmla="*/ 8 w 8"/>
                  <a:gd name="T1" fmla="*/ 3 h 6"/>
                  <a:gd name="T2" fmla="*/ 4 w 8"/>
                  <a:gd name="T3" fmla="*/ 5 h 6"/>
                  <a:gd name="T4" fmla="*/ 3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3"/>
                      <a:pt x="0" y="1"/>
                      <a:pt x="3"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7" name="Freeform 2186">
                <a:extLst>
                  <a:ext uri="{FF2B5EF4-FFF2-40B4-BE49-F238E27FC236}">
                    <a16:creationId xmlns:a16="http://schemas.microsoft.com/office/drawing/2014/main" id="{8C7B8D58-240C-4D40-A3FA-10150FA5C691}"/>
                  </a:ext>
                </a:extLst>
              </p:cNvPr>
              <p:cNvSpPr>
                <a:spLocks/>
              </p:cNvSpPr>
              <p:nvPr/>
            </p:nvSpPr>
            <p:spPr bwMode="auto">
              <a:xfrm>
                <a:off x="5615" y="998"/>
                <a:ext cx="34" cy="29"/>
              </a:xfrm>
              <a:custGeom>
                <a:avLst/>
                <a:gdLst>
                  <a:gd name="T0" fmla="*/ 6 w 7"/>
                  <a:gd name="T1" fmla="*/ 2 h 6"/>
                  <a:gd name="T2" fmla="*/ 2 w 7"/>
                  <a:gd name="T3" fmla="*/ 4 h 6"/>
                  <a:gd name="T4" fmla="*/ 2 w 7"/>
                  <a:gd name="T5" fmla="*/ 0 h 6"/>
                  <a:gd name="T6" fmla="*/ 2 w 7"/>
                  <a:gd name="T7" fmla="*/ 0 h 6"/>
                  <a:gd name="T8" fmla="*/ 6 w 7"/>
                  <a:gd name="T9" fmla="*/ 2 h 6"/>
                </a:gdLst>
                <a:ahLst/>
                <a:cxnLst>
                  <a:cxn ang="0">
                    <a:pos x="T0" y="T1"/>
                  </a:cxn>
                  <a:cxn ang="0">
                    <a:pos x="T2" y="T3"/>
                  </a:cxn>
                  <a:cxn ang="0">
                    <a:pos x="T4" y="T5"/>
                  </a:cxn>
                  <a:cxn ang="0">
                    <a:pos x="T6" y="T7"/>
                  </a:cxn>
                  <a:cxn ang="0">
                    <a:pos x="T8" y="T9"/>
                  </a:cxn>
                </a:cxnLst>
                <a:rect l="0" t="0" r="r" b="b"/>
                <a:pathLst>
                  <a:path w="7" h="6">
                    <a:moveTo>
                      <a:pt x="6" y="2"/>
                    </a:moveTo>
                    <a:cubicBezTo>
                      <a:pt x="7" y="5"/>
                      <a:pt x="4" y="6"/>
                      <a:pt x="2" y="4"/>
                    </a:cubicBezTo>
                    <a:cubicBezTo>
                      <a:pt x="0" y="3"/>
                      <a:pt x="0" y="0"/>
                      <a:pt x="2" y="0"/>
                    </a:cubicBezTo>
                    <a:cubicBezTo>
                      <a:pt x="2" y="0"/>
                      <a:pt x="2" y="0"/>
                      <a:pt x="2"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8" name="Freeform 2187">
                <a:extLst>
                  <a:ext uri="{FF2B5EF4-FFF2-40B4-BE49-F238E27FC236}">
                    <a16:creationId xmlns:a16="http://schemas.microsoft.com/office/drawing/2014/main" id="{758225C2-115B-4AE2-94B1-06A07127C7BB}"/>
                  </a:ext>
                </a:extLst>
              </p:cNvPr>
              <p:cNvSpPr>
                <a:spLocks/>
              </p:cNvSpPr>
              <p:nvPr/>
            </p:nvSpPr>
            <p:spPr bwMode="auto">
              <a:xfrm>
                <a:off x="5779" y="1220"/>
                <a:ext cx="43" cy="44"/>
              </a:xfrm>
              <a:custGeom>
                <a:avLst/>
                <a:gdLst>
                  <a:gd name="T0" fmla="*/ 9 w 9"/>
                  <a:gd name="T1" fmla="*/ 4 h 9"/>
                  <a:gd name="T2" fmla="*/ 3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0"/>
                    </a:cubicBezTo>
                    <a:cubicBezTo>
                      <a:pt x="3" y="0"/>
                      <a:pt x="3"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19" name="Freeform 2188">
                <a:extLst>
                  <a:ext uri="{FF2B5EF4-FFF2-40B4-BE49-F238E27FC236}">
                    <a16:creationId xmlns:a16="http://schemas.microsoft.com/office/drawing/2014/main" id="{C3EC0866-8AA7-4CB4-95F7-4DE40C37122D}"/>
                  </a:ext>
                </a:extLst>
              </p:cNvPr>
              <p:cNvSpPr>
                <a:spLocks/>
              </p:cNvSpPr>
              <p:nvPr/>
            </p:nvSpPr>
            <p:spPr bwMode="auto">
              <a:xfrm>
                <a:off x="5716" y="1230"/>
                <a:ext cx="48" cy="43"/>
              </a:xfrm>
              <a:custGeom>
                <a:avLst/>
                <a:gdLst>
                  <a:gd name="T0" fmla="*/ 10 w 10"/>
                  <a:gd name="T1" fmla="*/ 5 h 9"/>
                  <a:gd name="T2" fmla="*/ 3 w 10"/>
                  <a:gd name="T3" fmla="*/ 7 h 9"/>
                  <a:gd name="T4" fmla="*/ 4 w 10"/>
                  <a:gd name="T5" fmla="*/ 0 h 9"/>
                  <a:gd name="T6" fmla="*/ 5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8"/>
                      <a:pt x="6" y="9"/>
                      <a:pt x="3" y="7"/>
                    </a:cubicBezTo>
                    <a:cubicBezTo>
                      <a:pt x="0" y="5"/>
                      <a:pt x="1" y="1"/>
                      <a:pt x="4" y="0"/>
                    </a:cubicBezTo>
                    <a:cubicBezTo>
                      <a:pt x="4" y="0"/>
                      <a:pt x="4" y="0"/>
                      <a:pt x="5" y="0"/>
                    </a:cubicBezTo>
                    <a:cubicBezTo>
                      <a:pt x="8"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0" name="Freeform 2189">
                <a:extLst>
                  <a:ext uri="{FF2B5EF4-FFF2-40B4-BE49-F238E27FC236}">
                    <a16:creationId xmlns:a16="http://schemas.microsoft.com/office/drawing/2014/main" id="{4C348D42-54FF-4673-AE39-D0876410A437}"/>
                  </a:ext>
                </a:extLst>
              </p:cNvPr>
              <p:cNvSpPr>
                <a:spLocks/>
              </p:cNvSpPr>
              <p:nvPr/>
            </p:nvSpPr>
            <p:spPr bwMode="auto">
              <a:xfrm>
                <a:off x="4376" y="2517"/>
                <a:ext cx="58" cy="72"/>
              </a:xfrm>
              <a:custGeom>
                <a:avLst/>
                <a:gdLst>
                  <a:gd name="T0" fmla="*/ 11 w 12"/>
                  <a:gd name="T1" fmla="*/ 7 h 15"/>
                  <a:gd name="T2" fmla="*/ 3 w 12"/>
                  <a:gd name="T3" fmla="*/ 12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2"/>
                    </a:cubicBezTo>
                    <a:cubicBezTo>
                      <a:pt x="0" y="8"/>
                      <a:pt x="1" y="1"/>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1" name="Freeform 2190">
                <a:extLst>
                  <a:ext uri="{FF2B5EF4-FFF2-40B4-BE49-F238E27FC236}">
                    <a16:creationId xmlns:a16="http://schemas.microsoft.com/office/drawing/2014/main" id="{EF515D57-6350-4BED-A8F3-7533032B60B0}"/>
                  </a:ext>
                </a:extLst>
              </p:cNvPr>
              <p:cNvSpPr>
                <a:spLocks/>
              </p:cNvSpPr>
              <p:nvPr/>
            </p:nvSpPr>
            <p:spPr bwMode="auto">
              <a:xfrm>
                <a:off x="4314" y="2667"/>
                <a:ext cx="53" cy="67"/>
              </a:xfrm>
              <a:custGeom>
                <a:avLst/>
                <a:gdLst>
                  <a:gd name="T0" fmla="*/ 11 w 11"/>
                  <a:gd name="T1" fmla="*/ 6 h 14"/>
                  <a:gd name="T2" fmla="*/ 3 w 11"/>
                  <a:gd name="T3" fmla="*/ 11 h 14"/>
                  <a:gd name="T4" fmla="*/ 6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7" y="14"/>
                      <a:pt x="3" y="11"/>
                    </a:cubicBezTo>
                    <a:cubicBezTo>
                      <a:pt x="0" y="8"/>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2" name="Freeform 2191">
                <a:extLst>
                  <a:ext uri="{FF2B5EF4-FFF2-40B4-BE49-F238E27FC236}">
                    <a16:creationId xmlns:a16="http://schemas.microsoft.com/office/drawing/2014/main" id="{5EBB6CA3-B7D2-4C20-BCD1-545072F47C57}"/>
                  </a:ext>
                </a:extLst>
              </p:cNvPr>
              <p:cNvSpPr>
                <a:spLocks/>
              </p:cNvSpPr>
              <p:nvPr/>
            </p:nvSpPr>
            <p:spPr bwMode="auto">
              <a:xfrm>
                <a:off x="4266" y="2734"/>
                <a:ext cx="53" cy="68"/>
              </a:xfrm>
              <a:custGeom>
                <a:avLst/>
                <a:gdLst>
                  <a:gd name="T0" fmla="*/ 11 w 11"/>
                  <a:gd name="T1" fmla="*/ 6 h 14"/>
                  <a:gd name="T2" fmla="*/ 3 w 11"/>
                  <a:gd name="T3" fmla="*/ 11 h 14"/>
                  <a:gd name="T4" fmla="*/ 5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6" y="14"/>
                      <a:pt x="3" y="11"/>
                    </a:cubicBezTo>
                    <a:cubicBezTo>
                      <a:pt x="0" y="8"/>
                      <a:pt x="1" y="0"/>
                      <a:pt x="5" y="0"/>
                    </a:cubicBezTo>
                    <a:cubicBezTo>
                      <a:pt x="9"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3" name="Freeform 2192">
                <a:extLst>
                  <a:ext uri="{FF2B5EF4-FFF2-40B4-BE49-F238E27FC236}">
                    <a16:creationId xmlns:a16="http://schemas.microsoft.com/office/drawing/2014/main" id="{793ABBE4-53F9-4BDF-8708-5D39883059FF}"/>
                  </a:ext>
                </a:extLst>
              </p:cNvPr>
              <p:cNvSpPr>
                <a:spLocks/>
              </p:cNvSpPr>
              <p:nvPr/>
            </p:nvSpPr>
            <p:spPr bwMode="auto">
              <a:xfrm>
                <a:off x="5196" y="2999"/>
                <a:ext cx="67" cy="68"/>
              </a:xfrm>
              <a:custGeom>
                <a:avLst/>
                <a:gdLst>
                  <a:gd name="T0" fmla="*/ 14 w 14"/>
                  <a:gd name="T1" fmla="*/ 7 h 14"/>
                  <a:gd name="T2" fmla="*/ 4 w 14"/>
                  <a:gd name="T3" fmla="*/ 10 h 14"/>
                  <a:gd name="T4" fmla="*/ 7 w 14"/>
                  <a:gd name="T5" fmla="*/ 0 h 14"/>
                  <a:gd name="T6" fmla="*/ 14 w 14"/>
                  <a:gd name="T7" fmla="*/ 7 h 14"/>
                </a:gdLst>
                <a:ahLst/>
                <a:cxnLst>
                  <a:cxn ang="0">
                    <a:pos x="T0" y="T1"/>
                  </a:cxn>
                  <a:cxn ang="0">
                    <a:pos x="T2" y="T3"/>
                  </a:cxn>
                  <a:cxn ang="0">
                    <a:pos x="T4" y="T5"/>
                  </a:cxn>
                  <a:cxn ang="0">
                    <a:pos x="T6" y="T7"/>
                  </a:cxn>
                </a:cxnLst>
                <a:rect l="0" t="0" r="r" b="b"/>
                <a:pathLst>
                  <a:path w="14" h="14">
                    <a:moveTo>
                      <a:pt x="14" y="7"/>
                    </a:moveTo>
                    <a:cubicBezTo>
                      <a:pt x="13" y="12"/>
                      <a:pt x="7" y="14"/>
                      <a:pt x="4" y="10"/>
                    </a:cubicBezTo>
                    <a:cubicBezTo>
                      <a:pt x="0" y="7"/>
                      <a:pt x="2" y="1"/>
                      <a:pt x="7" y="0"/>
                    </a:cubicBezTo>
                    <a:cubicBezTo>
                      <a:pt x="12" y="0"/>
                      <a:pt x="14" y="4"/>
                      <a:pt x="1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4" name="Freeform 2193">
                <a:extLst>
                  <a:ext uri="{FF2B5EF4-FFF2-40B4-BE49-F238E27FC236}">
                    <a16:creationId xmlns:a16="http://schemas.microsoft.com/office/drawing/2014/main" id="{C4FF3F99-D4C0-4B5A-B4D2-02A1C0FB3E9E}"/>
                  </a:ext>
                </a:extLst>
              </p:cNvPr>
              <p:cNvSpPr>
                <a:spLocks/>
              </p:cNvSpPr>
              <p:nvPr/>
            </p:nvSpPr>
            <p:spPr bwMode="auto">
              <a:xfrm>
                <a:off x="4916" y="3197"/>
                <a:ext cx="58" cy="67"/>
              </a:xfrm>
              <a:custGeom>
                <a:avLst/>
                <a:gdLst>
                  <a:gd name="T0" fmla="*/ 12 w 12"/>
                  <a:gd name="T1" fmla="*/ 6 h 14"/>
                  <a:gd name="T2" fmla="*/ 4 w 12"/>
                  <a:gd name="T3" fmla="*/ 10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5" name="Freeform 2194">
                <a:extLst>
                  <a:ext uri="{FF2B5EF4-FFF2-40B4-BE49-F238E27FC236}">
                    <a16:creationId xmlns:a16="http://schemas.microsoft.com/office/drawing/2014/main" id="{0A09856B-C1BC-4BBC-951B-0230E0A92D77}"/>
                  </a:ext>
                </a:extLst>
              </p:cNvPr>
              <p:cNvSpPr>
                <a:spLocks/>
              </p:cNvSpPr>
              <p:nvPr/>
            </p:nvSpPr>
            <p:spPr bwMode="auto">
              <a:xfrm>
                <a:off x="4998" y="3279"/>
                <a:ext cx="63" cy="67"/>
              </a:xfrm>
              <a:custGeom>
                <a:avLst/>
                <a:gdLst>
                  <a:gd name="T0" fmla="*/ 13 w 13"/>
                  <a:gd name="T1" fmla="*/ 7 h 14"/>
                  <a:gd name="T2" fmla="*/ 4 w 13"/>
                  <a:gd name="T3" fmla="*/ 10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1"/>
                      <a:pt x="8" y="14"/>
                      <a:pt x="4" y="10"/>
                    </a:cubicBezTo>
                    <a:cubicBezTo>
                      <a:pt x="0" y="7"/>
                      <a:pt x="1" y="1"/>
                      <a:pt x="6" y="0"/>
                    </a:cubicBezTo>
                    <a:cubicBezTo>
                      <a:pt x="10" y="0"/>
                      <a:pt x="12"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6" name="Freeform 2195">
                <a:extLst>
                  <a:ext uri="{FF2B5EF4-FFF2-40B4-BE49-F238E27FC236}">
                    <a16:creationId xmlns:a16="http://schemas.microsoft.com/office/drawing/2014/main" id="{E292F635-98FE-4A5D-8C3A-B38C7419CB52}"/>
                  </a:ext>
                </a:extLst>
              </p:cNvPr>
              <p:cNvSpPr>
                <a:spLocks/>
              </p:cNvSpPr>
              <p:nvPr/>
            </p:nvSpPr>
            <p:spPr bwMode="auto">
              <a:xfrm>
                <a:off x="5085" y="3313"/>
                <a:ext cx="58" cy="62"/>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7" name="Freeform 2196">
                <a:extLst>
                  <a:ext uri="{FF2B5EF4-FFF2-40B4-BE49-F238E27FC236}">
                    <a16:creationId xmlns:a16="http://schemas.microsoft.com/office/drawing/2014/main" id="{4430E714-179F-482A-A897-C545C58A46ED}"/>
                  </a:ext>
                </a:extLst>
              </p:cNvPr>
              <p:cNvSpPr>
                <a:spLocks/>
              </p:cNvSpPr>
              <p:nvPr/>
            </p:nvSpPr>
            <p:spPr bwMode="auto">
              <a:xfrm>
                <a:off x="5162" y="3356"/>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0"/>
                      <a:pt x="7"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8" name="Freeform 2197">
                <a:extLst>
                  <a:ext uri="{FF2B5EF4-FFF2-40B4-BE49-F238E27FC236}">
                    <a16:creationId xmlns:a16="http://schemas.microsoft.com/office/drawing/2014/main" id="{EA4B9D6A-DF34-4A20-AA70-B44E3FB2DB1F}"/>
                  </a:ext>
                </a:extLst>
              </p:cNvPr>
              <p:cNvSpPr>
                <a:spLocks/>
              </p:cNvSpPr>
              <p:nvPr/>
            </p:nvSpPr>
            <p:spPr bwMode="auto">
              <a:xfrm>
                <a:off x="51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7" y="13"/>
                      <a:pt x="3" y="9"/>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829" name="Freeform 2198">
                <a:extLst>
                  <a:ext uri="{FF2B5EF4-FFF2-40B4-BE49-F238E27FC236}">
                    <a16:creationId xmlns:a16="http://schemas.microsoft.com/office/drawing/2014/main" id="{C19E6518-57B4-4693-9D1C-908A761C6F51}"/>
                  </a:ext>
                </a:extLst>
              </p:cNvPr>
              <p:cNvSpPr>
                <a:spLocks/>
              </p:cNvSpPr>
              <p:nvPr/>
            </p:nvSpPr>
            <p:spPr bwMode="auto">
              <a:xfrm>
                <a:off x="5205" y="3163"/>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grpSp>
          <p:nvGrpSpPr>
            <p:cNvPr id="1136" name="Group 2400">
              <a:extLst>
                <a:ext uri="{FF2B5EF4-FFF2-40B4-BE49-F238E27FC236}">
                  <a16:creationId xmlns:a16="http://schemas.microsoft.com/office/drawing/2014/main" id="{1843361F-AA2E-4483-BC79-F8F82C1366F9}"/>
                </a:ext>
              </a:extLst>
            </p:cNvPr>
            <p:cNvGrpSpPr>
              <a:grpSpLocks/>
            </p:cNvGrpSpPr>
            <p:nvPr/>
          </p:nvGrpSpPr>
          <p:grpSpPr bwMode="auto">
            <a:xfrm>
              <a:off x="4984" y="2088"/>
              <a:ext cx="2370" cy="1991"/>
              <a:chOff x="4984" y="2088"/>
              <a:chExt cx="2370" cy="1991"/>
            </a:xfrm>
          </p:grpSpPr>
          <p:sp>
            <p:nvSpPr>
              <p:cNvPr id="1430" name="Freeform 2200">
                <a:extLst>
                  <a:ext uri="{FF2B5EF4-FFF2-40B4-BE49-F238E27FC236}">
                    <a16:creationId xmlns:a16="http://schemas.microsoft.com/office/drawing/2014/main" id="{C97FCE19-85C3-4968-AB5F-DEA0B20F07B4}"/>
                  </a:ext>
                </a:extLst>
              </p:cNvPr>
              <p:cNvSpPr>
                <a:spLocks/>
              </p:cNvSpPr>
              <p:nvPr/>
            </p:nvSpPr>
            <p:spPr bwMode="auto">
              <a:xfrm>
                <a:off x="5253" y="3096"/>
                <a:ext cx="63" cy="67"/>
              </a:xfrm>
              <a:custGeom>
                <a:avLst/>
                <a:gdLst>
                  <a:gd name="T0" fmla="*/ 12 w 13"/>
                  <a:gd name="T1" fmla="*/ 7 h 14"/>
                  <a:gd name="T2" fmla="*/ 3 w 13"/>
                  <a:gd name="T3" fmla="*/ 10 h 14"/>
                  <a:gd name="T4" fmla="*/ 6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2" y="12"/>
                      <a:pt x="6" y="14"/>
                      <a:pt x="3" y="10"/>
                    </a:cubicBezTo>
                    <a:cubicBezTo>
                      <a:pt x="0" y="7"/>
                      <a:pt x="1" y="1"/>
                      <a:pt x="6"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1" name="Freeform 2201">
                <a:extLst>
                  <a:ext uri="{FF2B5EF4-FFF2-40B4-BE49-F238E27FC236}">
                    <a16:creationId xmlns:a16="http://schemas.microsoft.com/office/drawing/2014/main" id="{C2DABA18-E638-4BF8-A80D-75AF677A975B}"/>
                  </a:ext>
                </a:extLst>
              </p:cNvPr>
              <p:cNvSpPr>
                <a:spLocks/>
              </p:cNvSpPr>
              <p:nvPr/>
            </p:nvSpPr>
            <p:spPr bwMode="auto">
              <a:xfrm>
                <a:off x="5292" y="3018"/>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6"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2" name="Freeform 2202">
                <a:extLst>
                  <a:ext uri="{FF2B5EF4-FFF2-40B4-BE49-F238E27FC236}">
                    <a16:creationId xmlns:a16="http://schemas.microsoft.com/office/drawing/2014/main" id="{1FCDA77E-6411-4762-B7FB-12DEA01E2F28}"/>
                  </a:ext>
                </a:extLst>
              </p:cNvPr>
              <p:cNvSpPr>
                <a:spLocks/>
              </p:cNvSpPr>
              <p:nvPr/>
            </p:nvSpPr>
            <p:spPr bwMode="auto">
              <a:xfrm>
                <a:off x="4984" y="3370"/>
                <a:ext cx="57" cy="58"/>
              </a:xfrm>
              <a:custGeom>
                <a:avLst/>
                <a:gdLst>
                  <a:gd name="T0" fmla="*/ 12 w 12"/>
                  <a:gd name="T1" fmla="*/ 5 h 12"/>
                  <a:gd name="T2" fmla="*/ 4 w 12"/>
                  <a:gd name="T3" fmla="*/ 9 h 12"/>
                  <a:gd name="T4" fmla="*/ 6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2" y="10"/>
                      <a:pt x="8" y="12"/>
                      <a:pt x="4" y="9"/>
                    </a:cubicBezTo>
                    <a:cubicBezTo>
                      <a:pt x="0" y="6"/>
                      <a:pt x="1" y="0"/>
                      <a:pt x="6" y="0"/>
                    </a:cubicBezTo>
                    <a:cubicBezTo>
                      <a:pt x="10"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3" name="Freeform 2203">
                <a:extLst>
                  <a:ext uri="{FF2B5EF4-FFF2-40B4-BE49-F238E27FC236}">
                    <a16:creationId xmlns:a16="http://schemas.microsoft.com/office/drawing/2014/main" id="{E5ECA7F6-B019-45E2-89B3-DDCB657893F4}"/>
                  </a:ext>
                </a:extLst>
              </p:cNvPr>
              <p:cNvSpPr>
                <a:spLocks/>
              </p:cNvSpPr>
              <p:nvPr/>
            </p:nvSpPr>
            <p:spPr bwMode="auto">
              <a:xfrm>
                <a:off x="5066" y="3390"/>
                <a:ext cx="57" cy="62"/>
              </a:xfrm>
              <a:custGeom>
                <a:avLst/>
                <a:gdLst>
                  <a:gd name="T0" fmla="*/ 12 w 12"/>
                  <a:gd name="T1" fmla="*/ 6 h 13"/>
                  <a:gd name="T2" fmla="*/ 3 w 12"/>
                  <a:gd name="T3" fmla="*/ 10 h 13"/>
                  <a:gd name="T4" fmla="*/ 5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1"/>
                      <a:pt x="5" y="0"/>
                    </a:cubicBezTo>
                    <a:cubicBezTo>
                      <a:pt x="9" y="0"/>
                      <a:pt x="11"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4" name="Freeform 2204">
                <a:extLst>
                  <a:ext uri="{FF2B5EF4-FFF2-40B4-BE49-F238E27FC236}">
                    <a16:creationId xmlns:a16="http://schemas.microsoft.com/office/drawing/2014/main" id="{84BBFC2F-F4B4-40A8-9033-369BF2DA39C7}"/>
                  </a:ext>
                </a:extLst>
              </p:cNvPr>
              <p:cNvSpPr>
                <a:spLocks/>
              </p:cNvSpPr>
              <p:nvPr/>
            </p:nvSpPr>
            <p:spPr bwMode="auto">
              <a:xfrm>
                <a:off x="5147" y="3438"/>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5" name="Freeform 2205">
                <a:extLst>
                  <a:ext uri="{FF2B5EF4-FFF2-40B4-BE49-F238E27FC236}">
                    <a16:creationId xmlns:a16="http://schemas.microsoft.com/office/drawing/2014/main" id="{1F9CD380-514E-465A-89D1-71488A5DE792}"/>
                  </a:ext>
                </a:extLst>
              </p:cNvPr>
              <p:cNvSpPr>
                <a:spLocks/>
              </p:cNvSpPr>
              <p:nvPr/>
            </p:nvSpPr>
            <p:spPr bwMode="auto">
              <a:xfrm>
                <a:off x="5306" y="3650"/>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6"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6" name="Freeform 2206">
                <a:extLst>
                  <a:ext uri="{FF2B5EF4-FFF2-40B4-BE49-F238E27FC236}">
                    <a16:creationId xmlns:a16="http://schemas.microsoft.com/office/drawing/2014/main" id="{ED317A8A-ABD5-4FDA-B4F5-42658F305695}"/>
                  </a:ext>
                </a:extLst>
              </p:cNvPr>
              <p:cNvSpPr>
                <a:spLocks/>
              </p:cNvSpPr>
              <p:nvPr/>
            </p:nvSpPr>
            <p:spPr bwMode="auto">
              <a:xfrm>
                <a:off x="5379" y="3679"/>
                <a:ext cx="48" cy="58"/>
              </a:xfrm>
              <a:custGeom>
                <a:avLst/>
                <a:gdLst>
                  <a:gd name="T0" fmla="*/ 10 w 10"/>
                  <a:gd name="T1" fmla="*/ 6 h 12"/>
                  <a:gd name="T2" fmla="*/ 2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5" y="12"/>
                      <a:pt x="2" y="9"/>
                    </a:cubicBezTo>
                    <a:cubicBezTo>
                      <a:pt x="0" y="6"/>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7" name="Freeform 2207">
                <a:extLst>
                  <a:ext uri="{FF2B5EF4-FFF2-40B4-BE49-F238E27FC236}">
                    <a16:creationId xmlns:a16="http://schemas.microsoft.com/office/drawing/2014/main" id="{2127A7B6-F013-4D2B-AB2A-92D295319272}"/>
                  </a:ext>
                </a:extLst>
              </p:cNvPr>
              <p:cNvSpPr>
                <a:spLocks/>
              </p:cNvSpPr>
              <p:nvPr/>
            </p:nvSpPr>
            <p:spPr bwMode="auto">
              <a:xfrm>
                <a:off x="5408" y="3761"/>
                <a:ext cx="48" cy="53"/>
              </a:xfrm>
              <a:custGeom>
                <a:avLst/>
                <a:gdLst>
                  <a:gd name="T0" fmla="*/ 10 w 10"/>
                  <a:gd name="T1" fmla="*/ 5 h 11"/>
                  <a:gd name="T2" fmla="*/ 2 w 10"/>
                  <a:gd name="T3" fmla="*/ 7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5" y="11"/>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8" name="Freeform 2208">
                <a:extLst>
                  <a:ext uri="{FF2B5EF4-FFF2-40B4-BE49-F238E27FC236}">
                    <a16:creationId xmlns:a16="http://schemas.microsoft.com/office/drawing/2014/main" id="{3BFD0E69-D519-42FF-B766-51F3FC625EDB}"/>
                  </a:ext>
                </a:extLst>
              </p:cNvPr>
              <p:cNvSpPr>
                <a:spLocks/>
              </p:cNvSpPr>
              <p:nvPr/>
            </p:nvSpPr>
            <p:spPr bwMode="auto">
              <a:xfrm>
                <a:off x="5340" y="3737"/>
                <a:ext cx="48" cy="58"/>
              </a:xfrm>
              <a:custGeom>
                <a:avLst/>
                <a:gdLst>
                  <a:gd name="T0" fmla="*/ 10 w 10"/>
                  <a:gd name="T1" fmla="*/ 6 h 12"/>
                  <a:gd name="T2" fmla="*/ 3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6" y="12"/>
                      <a:pt x="3" y="9"/>
                    </a:cubicBezTo>
                    <a:cubicBezTo>
                      <a:pt x="0" y="6"/>
                      <a:pt x="0" y="1"/>
                      <a:pt x="5" y="0"/>
                    </a:cubicBezTo>
                    <a:cubicBezTo>
                      <a:pt x="8"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39" name="Freeform 2209">
                <a:extLst>
                  <a:ext uri="{FF2B5EF4-FFF2-40B4-BE49-F238E27FC236}">
                    <a16:creationId xmlns:a16="http://schemas.microsoft.com/office/drawing/2014/main" id="{69EACA35-E7AA-4D2C-9CE7-200745933CA0}"/>
                  </a:ext>
                </a:extLst>
              </p:cNvPr>
              <p:cNvSpPr>
                <a:spLocks/>
              </p:cNvSpPr>
              <p:nvPr/>
            </p:nvSpPr>
            <p:spPr bwMode="auto">
              <a:xfrm>
                <a:off x="5600" y="3775"/>
                <a:ext cx="49" cy="53"/>
              </a:xfrm>
              <a:custGeom>
                <a:avLst/>
                <a:gdLst>
                  <a:gd name="T0" fmla="*/ 10 w 10"/>
                  <a:gd name="T1" fmla="*/ 5 h 11"/>
                  <a:gd name="T2" fmla="*/ 2 w 10"/>
                  <a:gd name="T3" fmla="*/ 8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4" y="11"/>
                      <a:pt x="2" y="8"/>
                    </a:cubicBezTo>
                    <a:cubicBezTo>
                      <a:pt x="0" y="5"/>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0" name="Freeform 2210">
                <a:extLst>
                  <a:ext uri="{FF2B5EF4-FFF2-40B4-BE49-F238E27FC236}">
                    <a16:creationId xmlns:a16="http://schemas.microsoft.com/office/drawing/2014/main" id="{526FE5C9-38AC-4AD9-A651-D8BB9F5E3DF7}"/>
                  </a:ext>
                </a:extLst>
              </p:cNvPr>
              <p:cNvSpPr>
                <a:spLocks/>
              </p:cNvSpPr>
              <p:nvPr/>
            </p:nvSpPr>
            <p:spPr bwMode="auto">
              <a:xfrm>
                <a:off x="5533" y="3766"/>
                <a:ext cx="48" cy="53"/>
              </a:xfrm>
              <a:custGeom>
                <a:avLst/>
                <a:gdLst>
                  <a:gd name="T0" fmla="*/ 10 w 10"/>
                  <a:gd name="T1" fmla="*/ 6 h 11"/>
                  <a:gd name="T2" fmla="*/ 2 w 10"/>
                  <a:gd name="T3" fmla="*/ 8 h 11"/>
                  <a:gd name="T4" fmla="*/ 5 w 10"/>
                  <a:gd name="T5" fmla="*/ 0 h 11"/>
                  <a:gd name="T6" fmla="*/ 10 w 10"/>
                  <a:gd name="T7" fmla="*/ 6 h 11"/>
                </a:gdLst>
                <a:ahLst/>
                <a:cxnLst>
                  <a:cxn ang="0">
                    <a:pos x="T0" y="T1"/>
                  </a:cxn>
                  <a:cxn ang="0">
                    <a:pos x="T2" y="T3"/>
                  </a:cxn>
                  <a:cxn ang="0">
                    <a:pos x="T4" y="T5"/>
                  </a:cxn>
                  <a:cxn ang="0">
                    <a:pos x="T6" y="T7"/>
                  </a:cxn>
                </a:cxnLst>
                <a:rect l="0" t="0" r="r" b="b"/>
                <a:pathLst>
                  <a:path w="10" h="11">
                    <a:moveTo>
                      <a:pt x="10" y="6"/>
                    </a:moveTo>
                    <a:cubicBezTo>
                      <a:pt x="9" y="10"/>
                      <a:pt x="4" y="11"/>
                      <a:pt x="2" y="8"/>
                    </a:cubicBezTo>
                    <a:cubicBezTo>
                      <a:pt x="0" y="5"/>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1" name="Freeform 2211">
                <a:extLst>
                  <a:ext uri="{FF2B5EF4-FFF2-40B4-BE49-F238E27FC236}">
                    <a16:creationId xmlns:a16="http://schemas.microsoft.com/office/drawing/2014/main" id="{C2C10A6F-435D-4969-B2B7-9BC95C332C5F}"/>
                  </a:ext>
                </a:extLst>
              </p:cNvPr>
              <p:cNvSpPr>
                <a:spLocks/>
              </p:cNvSpPr>
              <p:nvPr/>
            </p:nvSpPr>
            <p:spPr bwMode="auto">
              <a:xfrm>
                <a:off x="5470" y="3746"/>
                <a:ext cx="53" cy="54"/>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6"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2" name="Freeform 2212">
                <a:extLst>
                  <a:ext uri="{FF2B5EF4-FFF2-40B4-BE49-F238E27FC236}">
                    <a16:creationId xmlns:a16="http://schemas.microsoft.com/office/drawing/2014/main" id="{3ADCED05-761E-445D-BCC6-F3135600BA1C}"/>
                  </a:ext>
                </a:extLst>
              </p:cNvPr>
              <p:cNvSpPr>
                <a:spLocks/>
              </p:cNvSpPr>
              <p:nvPr/>
            </p:nvSpPr>
            <p:spPr bwMode="auto">
              <a:xfrm>
                <a:off x="5441" y="3669"/>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3" name="Freeform 2213">
                <a:extLst>
                  <a:ext uri="{FF2B5EF4-FFF2-40B4-BE49-F238E27FC236}">
                    <a16:creationId xmlns:a16="http://schemas.microsoft.com/office/drawing/2014/main" id="{4C62D220-1C66-4948-87E0-220429A61C70}"/>
                  </a:ext>
                </a:extLst>
              </p:cNvPr>
              <p:cNvSpPr>
                <a:spLocks/>
              </p:cNvSpPr>
              <p:nvPr/>
            </p:nvSpPr>
            <p:spPr bwMode="auto">
              <a:xfrm>
                <a:off x="5514" y="3689"/>
                <a:ext cx="53" cy="57"/>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3" y="8"/>
                    </a:cubicBezTo>
                    <a:cubicBezTo>
                      <a:pt x="0" y="6"/>
                      <a:pt x="2" y="1"/>
                      <a:pt x="6" y="0"/>
                    </a:cubicBezTo>
                    <a:cubicBezTo>
                      <a:pt x="10"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4" name="Freeform 2214">
                <a:extLst>
                  <a:ext uri="{FF2B5EF4-FFF2-40B4-BE49-F238E27FC236}">
                    <a16:creationId xmlns:a16="http://schemas.microsoft.com/office/drawing/2014/main" id="{F45A60EE-808D-404F-8B40-27C9BE2B6263}"/>
                  </a:ext>
                </a:extLst>
              </p:cNvPr>
              <p:cNvSpPr>
                <a:spLocks/>
              </p:cNvSpPr>
              <p:nvPr/>
            </p:nvSpPr>
            <p:spPr bwMode="auto">
              <a:xfrm>
                <a:off x="5581" y="3703"/>
                <a:ext cx="53" cy="53"/>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5" name="Freeform 2215">
                <a:extLst>
                  <a:ext uri="{FF2B5EF4-FFF2-40B4-BE49-F238E27FC236}">
                    <a16:creationId xmlns:a16="http://schemas.microsoft.com/office/drawing/2014/main" id="{D840EAE8-512E-44EC-BBBE-68B76146F48C}"/>
                  </a:ext>
                </a:extLst>
              </p:cNvPr>
              <p:cNvSpPr>
                <a:spLocks/>
              </p:cNvSpPr>
              <p:nvPr/>
            </p:nvSpPr>
            <p:spPr bwMode="auto">
              <a:xfrm>
                <a:off x="5653" y="3722"/>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10" y="10"/>
                      <a:pt x="5" y="12"/>
                      <a:pt x="2" y="8"/>
                    </a:cubicBezTo>
                    <a:cubicBezTo>
                      <a:pt x="0" y="5"/>
                      <a:pt x="2" y="1"/>
                      <a:pt x="6"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6" name="Freeform 2216">
                <a:extLst>
                  <a:ext uri="{FF2B5EF4-FFF2-40B4-BE49-F238E27FC236}">
                    <a16:creationId xmlns:a16="http://schemas.microsoft.com/office/drawing/2014/main" id="{3D7E7122-0F1B-4B2C-AF60-29A30B614E30}"/>
                  </a:ext>
                </a:extLst>
              </p:cNvPr>
              <p:cNvSpPr>
                <a:spLocks/>
              </p:cNvSpPr>
              <p:nvPr/>
            </p:nvSpPr>
            <p:spPr bwMode="auto">
              <a:xfrm>
                <a:off x="5721" y="3713"/>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7" name="Freeform 2217">
                <a:extLst>
                  <a:ext uri="{FF2B5EF4-FFF2-40B4-BE49-F238E27FC236}">
                    <a16:creationId xmlns:a16="http://schemas.microsoft.com/office/drawing/2014/main" id="{2A407BCE-227E-40F9-BC93-D3318E330346}"/>
                  </a:ext>
                </a:extLst>
              </p:cNvPr>
              <p:cNvSpPr>
                <a:spLocks/>
              </p:cNvSpPr>
              <p:nvPr/>
            </p:nvSpPr>
            <p:spPr bwMode="auto">
              <a:xfrm>
                <a:off x="5755" y="3640"/>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9" y="10"/>
                      <a:pt x="4" y="12"/>
                      <a:pt x="2" y="8"/>
                    </a:cubicBezTo>
                    <a:cubicBezTo>
                      <a:pt x="0" y="5"/>
                      <a:pt x="2" y="0"/>
                      <a:pt x="6" y="0"/>
                    </a:cubicBezTo>
                    <a:cubicBezTo>
                      <a:pt x="10" y="0"/>
                      <a:pt x="11" y="3"/>
                      <a:pt x="10"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8" name="Freeform 2218">
                <a:extLst>
                  <a:ext uri="{FF2B5EF4-FFF2-40B4-BE49-F238E27FC236}">
                    <a16:creationId xmlns:a16="http://schemas.microsoft.com/office/drawing/2014/main" id="{70C13B2D-C9A4-4C68-B986-C813E6012A80}"/>
                  </a:ext>
                </a:extLst>
              </p:cNvPr>
              <p:cNvSpPr>
                <a:spLocks/>
              </p:cNvSpPr>
              <p:nvPr/>
            </p:nvSpPr>
            <p:spPr bwMode="auto">
              <a:xfrm>
                <a:off x="5745" y="3563"/>
                <a:ext cx="53" cy="58"/>
              </a:xfrm>
              <a:custGeom>
                <a:avLst/>
                <a:gdLst>
                  <a:gd name="T0" fmla="*/ 11 w 11"/>
                  <a:gd name="T1" fmla="*/ 6 h 12"/>
                  <a:gd name="T2" fmla="*/ 2 w 11"/>
                  <a:gd name="T3" fmla="*/ 9 h 12"/>
                  <a:gd name="T4" fmla="*/ 7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6"/>
                      <a:pt x="2" y="0"/>
                      <a:pt x="7" y="0"/>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49" name="Freeform 2219">
                <a:extLst>
                  <a:ext uri="{FF2B5EF4-FFF2-40B4-BE49-F238E27FC236}">
                    <a16:creationId xmlns:a16="http://schemas.microsoft.com/office/drawing/2014/main" id="{221C249D-D751-4007-B2EB-95EA3B97662D}"/>
                  </a:ext>
                </a:extLst>
              </p:cNvPr>
              <p:cNvSpPr>
                <a:spLocks/>
              </p:cNvSpPr>
              <p:nvPr/>
            </p:nvSpPr>
            <p:spPr bwMode="auto">
              <a:xfrm>
                <a:off x="5711" y="3501"/>
                <a:ext cx="53" cy="57"/>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0" name="Freeform 2220">
                <a:extLst>
                  <a:ext uri="{FF2B5EF4-FFF2-40B4-BE49-F238E27FC236}">
                    <a16:creationId xmlns:a16="http://schemas.microsoft.com/office/drawing/2014/main" id="{42318DE0-0AAE-4CC0-A728-7E3E4AD43553}"/>
                  </a:ext>
                </a:extLst>
              </p:cNvPr>
              <p:cNvSpPr>
                <a:spLocks/>
              </p:cNvSpPr>
              <p:nvPr/>
            </p:nvSpPr>
            <p:spPr bwMode="auto">
              <a:xfrm>
                <a:off x="5793" y="3491"/>
                <a:ext cx="58" cy="58"/>
              </a:xfrm>
              <a:custGeom>
                <a:avLst/>
                <a:gdLst>
                  <a:gd name="T0" fmla="*/ 12 w 12"/>
                  <a:gd name="T1" fmla="*/ 6 h 12"/>
                  <a:gd name="T2" fmla="*/ 2 w 12"/>
                  <a:gd name="T3" fmla="*/ 8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2" y="8"/>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1" name="Freeform 2221">
                <a:extLst>
                  <a:ext uri="{FF2B5EF4-FFF2-40B4-BE49-F238E27FC236}">
                    <a16:creationId xmlns:a16="http://schemas.microsoft.com/office/drawing/2014/main" id="{671AEE06-EB75-4477-99AB-E210F8547AD6}"/>
                  </a:ext>
                </a:extLst>
              </p:cNvPr>
              <p:cNvSpPr>
                <a:spLocks/>
              </p:cNvSpPr>
              <p:nvPr/>
            </p:nvSpPr>
            <p:spPr bwMode="auto">
              <a:xfrm>
                <a:off x="5865" y="343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2" name="Freeform 2222">
                <a:extLst>
                  <a:ext uri="{FF2B5EF4-FFF2-40B4-BE49-F238E27FC236}">
                    <a16:creationId xmlns:a16="http://schemas.microsoft.com/office/drawing/2014/main" id="{96252008-BAC0-4797-8C77-737A9FA28674}"/>
                  </a:ext>
                </a:extLst>
              </p:cNvPr>
              <p:cNvSpPr>
                <a:spLocks/>
              </p:cNvSpPr>
              <p:nvPr/>
            </p:nvSpPr>
            <p:spPr bwMode="auto">
              <a:xfrm>
                <a:off x="5894" y="3356"/>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5"/>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3" name="Freeform 2223">
                <a:extLst>
                  <a:ext uri="{FF2B5EF4-FFF2-40B4-BE49-F238E27FC236}">
                    <a16:creationId xmlns:a16="http://schemas.microsoft.com/office/drawing/2014/main" id="{A352C4A5-81E7-4CA9-B402-18593FD33D86}"/>
                  </a:ext>
                </a:extLst>
              </p:cNvPr>
              <p:cNvSpPr>
                <a:spLocks/>
              </p:cNvSpPr>
              <p:nvPr/>
            </p:nvSpPr>
            <p:spPr bwMode="auto">
              <a:xfrm>
                <a:off x="5750" y="3346"/>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4" name="Freeform 2224">
                <a:extLst>
                  <a:ext uri="{FF2B5EF4-FFF2-40B4-BE49-F238E27FC236}">
                    <a16:creationId xmlns:a16="http://schemas.microsoft.com/office/drawing/2014/main" id="{566FFB29-169B-4BF6-B3CE-08F0311AD12D}"/>
                  </a:ext>
                </a:extLst>
              </p:cNvPr>
              <p:cNvSpPr>
                <a:spLocks/>
              </p:cNvSpPr>
              <p:nvPr/>
            </p:nvSpPr>
            <p:spPr bwMode="auto">
              <a:xfrm>
                <a:off x="5822" y="3380"/>
                <a:ext cx="58" cy="63"/>
              </a:xfrm>
              <a:custGeom>
                <a:avLst/>
                <a:gdLst>
                  <a:gd name="T0" fmla="*/ 12 w 12"/>
                  <a:gd name="T1" fmla="*/ 7 h 13"/>
                  <a:gd name="T2" fmla="*/ 2 w 12"/>
                  <a:gd name="T3" fmla="*/ 10 h 13"/>
                  <a:gd name="T4" fmla="*/ 7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11" y="11"/>
                      <a:pt x="5" y="13"/>
                      <a:pt x="2" y="10"/>
                    </a:cubicBezTo>
                    <a:cubicBezTo>
                      <a:pt x="0" y="6"/>
                      <a:pt x="2" y="1"/>
                      <a:pt x="7" y="0"/>
                    </a:cubicBezTo>
                    <a:cubicBezTo>
                      <a:pt x="11" y="1"/>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5" name="Freeform 2225">
                <a:extLst>
                  <a:ext uri="{FF2B5EF4-FFF2-40B4-BE49-F238E27FC236}">
                    <a16:creationId xmlns:a16="http://schemas.microsoft.com/office/drawing/2014/main" id="{0E6D35CB-B346-43AC-80A0-7A2FB62D09E5}"/>
                  </a:ext>
                </a:extLst>
              </p:cNvPr>
              <p:cNvSpPr>
                <a:spLocks/>
              </p:cNvSpPr>
              <p:nvPr/>
            </p:nvSpPr>
            <p:spPr bwMode="auto">
              <a:xfrm>
                <a:off x="5750" y="3428"/>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3" y="9"/>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6" name="Freeform 2226">
                <a:extLst>
                  <a:ext uri="{FF2B5EF4-FFF2-40B4-BE49-F238E27FC236}">
                    <a16:creationId xmlns:a16="http://schemas.microsoft.com/office/drawing/2014/main" id="{5B570AA2-436E-498E-8E9C-03934A611F53}"/>
                  </a:ext>
                </a:extLst>
              </p:cNvPr>
              <p:cNvSpPr>
                <a:spLocks/>
              </p:cNvSpPr>
              <p:nvPr/>
            </p:nvSpPr>
            <p:spPr bwMode="auto">
              <a:xfrm>
                <a:off x="5634" y="3491"/>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7" name="Freeform 2227">
                <a:extLst>
                  <a:ext uri="{FF2B5EF4-FFF2-40B4-BE49-F238E27FC236}">
                    <a16:creationId xmlns:a16="http://schemas.microsoft.com/office/drawing/2014/main" id="{A457BDF3-3382-4794-8961-3E2B00CEB0D1}"/>
                  </a:ext>
                </a:extLst>
              </p:cNvPr>
              <p:cNvSpPr>
                <a:spLocks/>
              </p:cNvSpPr>
              <p:nvPr/>
            </p:nvSpPr>
            <p:spPr bwMode="auto">
              <a:xfrm>
                <a:off x="5677" y="3419"/>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8" name="Freeform 2228">
                <a:extLst>
                  <a:ext uri="{FF2B5EF4-FFF2-40B4-BE49-F238E27FC236}">
                    <a16:creationId xmlns:a16="http://schemas.microsoft.com/office/drawing/2014/main" id="{09CF2E61-2CAC-44EB-9A91-8A4286C3EE52}"/>
                  </a:ext>
                </a:extLst>
              </p:cNvPr>
              <p:cNvSpPr>
                <a:spLocks/>
              </p:cNvSpPr>
              <p:nvPr/>
            </p:nvSpPr>
            <p:spPr bwMode="auto">
              <a:xfrm>
                <a:off x="5673" y="3337"/>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59" name="Freeform 2229">
                <a:extLst>
                  <a:ext uri="{FF2B5EF4-FFF2-40B4-BE49-F238E27FC236}">
                    <a16:creationId xmlns:a16="http://schemas.microsoft.com/office/drawing/2014/main" id="{E3A5D5FF-3057-424D-8DE4-B6605BD5B9CE}"/>
                  </a:ext>
                </a:extLst>
              </p:cNvPr>
              <p:cNvSpPr>
                <a:spLocks/>
              </p:cNvSpPr>
              <p:nvPr/>
            </p:nvSpPr>
            <p:spPr bwMode="auto">
              <a:xfrm>
                <a:off x="5586" y="3332"/>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0" name="Freeform 2230">
                <a:extLst>
                  <a:ext uri="{FF2B5EF4-FFF2-40B4-BE49-F238E27FC236}">
                    <a16:creationId xmlns:a16="http://schemas.microsoft.com/office/drawing/2014/main" id="{6FF221CC-3B66-4C3E-8237-036C7729F233}"/>
                  </a:ext>
                </a:extLst>
              </p:cNvPr>
              <p:cNvSpPr>
                <a:spLocks/>
              </p:cNvSpPr>
              <p:nvPr/>
            </p:nvSpPr>
            <p:spPr bwMode="auto">
              <a:xfrm>
                <a:off x="5523" y="3385"/>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1"/>
                      <a:pt x="6" y="12"/>
                      <a:pt x="3"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1" name="Freeform 2231">
                <a:extLst>
                  <a:ext uri="{FF2B5EF4-FFF2-40B4-BE49-F238E27FC236}">
                    <a16:creationId xmlns:a16="http://schemas.microsoft.com/office/drawing/2014/main" id="{5EFEE745-D128-4B53-B5AF-0BCE78A555DB}"/>
                  </a:ext>
                </a:extLst>
              </p:cNvPr>
              <p:cNvSpPr>
                <a:spLocks/>
              </p:cNvSpPr>
              <p:nvPr/>
            </p:nvSpPr>
            <p:spPr bwMode="auto">
              <a:xfrm>
                <a:off x="5475" y="3452"/>
                <a:ext cx="58" cy="63"/>
              </a:xfrm>
              <a:custGeom>
                <a:avLst/>
                <a:gdLst>
                  <a:gd name="T0" fmla="*/ 11 w 12"/>
                  <a:gd name="T1" fmla="*/ 6 h 13"/>
                  <a:gd name="T2" fmla="*/ 2 w 12"/>
                  <a:gd name="T3" fmla="*/ 9 h 13"/>
                  <a:gd name="T4" fmla="*/ 6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1" y="0"/>
                      <a:pt x="6"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2" name="Freeform 2232">
                <a:extLst>
                  <a:ext uri="{FF2B5EF4-FFF2-40B4-BE49-F238E27FC236}">
                    <a16:creationId xmlns:a16="http://schemas.microsoft.com/office/drawing/2014/main" id="{60ECD553-4A06-4ECA-86F3-0AFD09AFC9A3}"/>
                  </a:ext>
                </a:extLst>
              </p:cNvPr>
              <p:cNvSpPr>
                <a:spLocks/>
              </p:cNvSpPr>
              <p:nvPr/>
            </p:nvSpPr>
            <p:spPr bwMode="auto">
              <a:xfrm>
                <a:off x="5398" y="3443"/>
                <a:ext cx="53" cy="58"/>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3" name="Freeform 2233">
                <a:extLst>
                  <a:ext uri="{FF2B5EF4-FFF2-40B4-BE49-F238E27FC236}">
                    <a16:creationId xmlns:a16="http://schemas.microsoft.com/office/drawing/2014/main" id="{93697BE1-3F14-467C-AF46-0668655E6645}"/>
                  </a:ext>
                </a:extLst>
              </p:cNvPr>
              <p:cNvSpPr>
                <a:spLocks/>
              </p:cNvSpPr>
              <p:nvPr/>
            </p:nvSpPr>
            <p:spPr bwMode="auto">
              <a:xfrm>
                <a:off x="5287" y="3501"/>
                <a:ext cx="53" cy="57"/>
              </a:xfrm>
              <a:custGeom>
                <a:avLst/>
                <a:gdLst>
                  <a:gd name="T0" fmla="*/ 11 w 11"/>
                  <a:gd name="T1" fmla="*/ 5 h 12"/>
                  <a:gd name="T2" fmla="*/ 2 w 11"/>
                  <a:gd name="T3" fmla="*/ 8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2" y="8"/>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4" name="Freeform 2234">
                <a:extLst>
                  <a:ext uri="{FF2B5EF4-FFF2-40B4-BE49-F238E27FC236}">
                    <a16:creationId xmlns:a16="http://schemas.microsoft.com/office/drawing/2014/main" id="{21FEE9FA-4B95-4F15-9FB0-73DB6F5AE75D}"/>
                  </a:ext>
                </a:extLst>
              </p:cNvPr>
              <p:cNvSpPr>
                <a:spLocks/>
              </p:cNvSpPr>
              <p:nvPr/>
            </p:nvSpPr>
            <p:spPr bwMode="auto">
              <a:xfrm>
                <a:off x="5316" y="343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5" name="Freeform 2235">
                <a:extLst>
                  <a:ext uri="{FF2B5EF4-FFF2-40B4-BE49-F238E27FC236}">
                    <a16:creationId xmlns:a16="http://schemas.microsoft.com/office/drawing/2014/main" id="{44059C32-B5DB-461C-B2FE-2BDC3E10AC23}"/>
                  </a:ext>
                </a:extLst>
              </p:cNvPr>
              <p:cNvSpPr>
                <a:spLocks/>
              </p:cNvSpPr>
              <p:nvPr/>
            </p:nvSpPr>
            <p:spPr bwMode="auto">
              <a:xfrm>
                <a:off x="5278" y="3361"/>
                <a:ext cx="62" cy="58"/>
              </a:xfrm>
              <a:custGeom>
                <a:avLst/>
                <a:gdLst>
                  <a:gd name="T0" fmla="*/ 13 w 13"/>
                  <a:gd name="T1" fmla="*/ 6 h 12"/>
                  <a:gd name="T2" fmla="*/ 3 w 13"/>
                  <a:gd name="T3" fmla="*/ 9 h 12"/>
                  <a:gd name="T4" fmla="*/ 7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7" y="12"/>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6" name="Freeform 2236">
                <a:extLst>
                  <a:ext uri="{FF2B5EF4-FFF2-40B4-BE49-F238E27FC236}">
                    <a16:creationId xmlns:a16="http://schemas.microsoft.com/office/drawing/2014/main" id="{138C9339-108F-47E3-BEDE-B559ECBC39EA}"/>
                  </a:ext>
                </a:extLst>
              </p:cNvPr>
              <p:cNvSpPr>
                <a:spLocks/>
              </p:cNvSpPr>
              <p:nvPr/>
            </p:nvSpPr>
            <p:spPr bwMode="auto">
              <a:xfrm>
                <a:off x="5321" y="329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7" name="Freeform 2237">
                <a:extLst>
                  <a:ext uri="{FF2B5EF4-FFF2-40B4-BE49-F238E27FC236}">
                    <a16:creationId xmlns:a16="http://schemas.microsoft.com/office/drawing/2014/main" id="{1AB55ACC-A9CC-4159-AD30-4BB3EE3F753D}"/>
                  </a:ext>
                </a:extLst>
              </p:cNvPr>
              <p:cNvSpPr>
                <a:spLocks/>
              </p:cNvSpPr>
              <p:nvPr/>
            </p:nvSpPr>
            <p:spPr bwMode="auto">
              <a:xfrm>
                <a:off x="5220" y="3404"/>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9"/>
                    </a:cubicBezTo>
                    <a:cubicBezTo>
                      <a:pt x="0" y="6"/>
                      <a:pt x="1" y="1"/>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8" name="Freeform 2238">
                <a:extLst>
                  <a:ext uri="{FF2B5EF4-FFF2-40B4-BE49-F238E27FC236}">
                    <a16:creationId xmlns:a16="http://schemas.microsoft.com/office/drawing/2014/main" id="{C8379EEA-9EE6-494C-A849-F5461EA0EC58}"/>
                  </a:ext>
                </a:extLst>
              </p:cNvPr>
              <p:cNvSpPr>
                <a:spLocks/>
              </p:cNvSpPr>
              <p:nvPr/>
            </p:nvSpPr>
            <p:spPr bwMode="auto">
              <a:xfrm>
                <a:off x="5220" y="3303"/>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69" name="Freeform 2239">
                <a:extLst>
                  <a:ext uri="{FF2B5EF4-FFF2-40B4-BE49-F238E27FC236}">
                    <a16:creationId xmlns:a16="http://schemas.microsoft.com/office/drawing/2014/main" id="{064FF0F9-C01C-4C35-810B-C17408748C6E}"/>
                  </a:ext>
                </a:extLst>
              </p:cNvPr>
              <p:cNvSpPr>
                <a:spLocks/>
              </p:cNvSpPr>
              <p:nvPr/>
            </p:nvSpPr>
            <p:spPr bwMode="auto">
              <a:xfrm>
                <a:off x="5268" y="3226"/>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2" y="11"/>
                      <a:pt x="6" y="14"/>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0" name="Freeform 2240">
                <a:extLst>
                  <a:ext uri="{FF2B5EF4-FFF2-40B4-BE49-F238E27FC236}">
                    <a16:creationId xmlns:a16="http://schemas.microsoft.com/office/drawing/2014/main" id="{62BBCA71-5761-44EF-8E92-6A7DDA6DE31F}"/>
                  </a:ext>
                </a:extLst>
              </p:cNvPr>
              <p:cNvSpPr>
                <a:spLocks/>
              </p:cNvSpPr>
              <p:nvPr/>
            </p:nvSpPr>
            <p:spPr bwMode="auto">
              <a:xfrm>
                <a:off x="5369" y="3370"/>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1" name="Freeform 2241">
                <a:extLst>
                  <a:ext uri="{FF2B5EF4-FFF2-40B4-BE49-F238E27FC236}">
                    <a16:creationId xmlns:a16="http://schemas.microsoft.com/office/drawing/2014/main" id="{980A1876-43CC-4E30-8400-AA5C922A1D29}"/>
                  </a:ext>
                </a:extLst>
              </p:cNvPr>
              <p:cNvSpPr>
                <a:spLocks/>
              </p:cNvSpPr>
              <p:nvPr/>
            </p:nvSpPr>
            <p:spPr bwMode="auto">
              <a:xfrm>
                <a:off x="5412" y="3293"/>
                <a:ext cx="63" cy="63"/>
              </a:xfrm>
              <a:custGeom>
                <a:avLst/>
                <a:gdLst>
                  <a:gd name="T0" fmla="*/ 12 w 13"/>
                  <a:gd name="T1" fmla="*/ 6 h 13"/>
                  <a:gd name="T2" fmla="*/ 3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9"/>
                    </a:cubicBezTo>
                    <a:cubicBezTo>
                      <a:pt x="0" y="6"/>
                      <a:pt x="2" y="0"/>
                      <a:pt x="7"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2" name="Freeform 2242">
                <a:extLst>
                  <a:ext uri="{FF2B5EF4-FFF2-40B4-BE49-F238E27FC236}">
                    <a16:creationId xmlns:a16="http://schemas.microsoft.com/office/drawing/2014/main" id="{DF04BE8D-279F-4276-9A42-0570F6A0ACCB}"/>
                  </a:ext>
                </a:extLst>
              </p:cNvPr>
              <p:cNvSpPr>
                <a:spLocks/>
              </p:cNvSpPr>
              <p:nvPr/>
            </p:nvSpPr>
            <p:spPr bwMode="auto">
              <a:xfrm>
                <a:off x="5465" y="3226"/>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3" name="Freeform 2243">
                <a:extLst>
                  <a:ext uri="{FF2B5EF4-FFF2-40B4-BE49-F238E27FC236}">
                    <a16:creationId xmlns:a16="http://schemas.microsoft.com/office/drawing/2014/main" id="{631D4E1A-CE3D-4E3E-972D-F29883E9AD25}"/>
                  </a:ext>
                </a:extLst>
              </p:cNvPr>
              <p:cNvSpPr>
                <a:spLocks/>
              </p:cNvSpPr>
              <p:nvPr/>
            </p:nvSpPr>
            <p:spPr bwMode="auto">
              <a:xfrm>
                <a:off x="5533" y="3163"/>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4" name="Freeform 2244">
                <a:extLst>
                  <a:ext uri="{FF2B5EF4-FFF2-40B4-BE49-F238E27FC236}">
                    <a16:creationId xmlns:a16="http://schemas.microsoft.com/office/drawing/2014/main" id="{4AD0B6E0-4FE5-4C6F-AF41-8D1C83CAE0E0}"/>
                  </a:ext>
                </a:extLst>
              </p:cNvPr>
              <p:cNvSpPr>
                <a:spLocks/>
              </p:cNvSpPr>
              <p:nvPr/>
            </p:nvSpPr>
            <p:spPr bwMode="auto">
              <a:xfrm>
                <a:off x="5480" y="3091"/>
                <a:ext cx="67" cy="67"/>
              </a:xfrm>
              <a:custGeom>
                <a:avLst/>
                <a:gdLst>
                  <a:gd name="T0" fmla="*/ 13 w 14"/>
                  <a:gd name="T1" fmla="*/ 7 h 14"/>
                  <a:gd name="T2" fmla="*/ 3 w 14"/>
                  <a:gd name="T3" fmla="*/ 10 h 14"/>
                  <a:gd name="T4" fmla="*/ 8 w 14"/>
                  <a:gd name="T5" fmla="*/ 0 h 14"/>
                  <a:gd name="T6" fmla="*/ 13 w 14"/>
                  <a:gd name="T7" fmla="*/ 7 h 14"/>
                </a:gdLst>
                <a:ahLst/>
                <a:cxnLst>
                  <a:cxn ang="0">
                    <a:pos x="T0" y="T1"/>
                  </a:cxn>
                  <a:cxn ang="0">
                    <a:pos x="T2" y="T3"/>
                  </a:cxn>
                  <a:cxn ang="0">
                    <a:pos x="T4" y="T5"/>
                  </a:cxn>
                  <a:cxn ang="0">
                    <a:pos x="T6" y="T7"/>
                  </a:cxn>
                </a:cxnLst>
                <a:rect l="0" t="0" r="r" b="b"/>
                <a:pathLst>
                  <a:path w="14" h="14">
                    <a:moveTo>
                      <a:pt x="13" y="7"/>
                    </a:moveTo>
                    <a:cubicBezTo>
                      <a:pt x="13" y="12"/>
                      <a:pt x="7" y="14"/>
                      <a:pt x="3" y="10"/>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5" name="Freeform 2245">
                <a:extLst>
                  <a:ext uri="{FF2B5EF4-FFF2-40B4-BE49-F238E27FC236}">
                    <a16:creationId xmlns:a16="http://schemas.microsoft.com/office/drawing/2014/main" id="{050046FF-045B-46BF-BDED-7DA671F36D36}"/>
                  </a:ext>
                </a:extLst>
              </p:cNvPr>
              <p:cNvSpPr>
                <a:spLocks/>
              </p:cNvSpPr>
              <p:nvPr/>
            </p:nvSpPr>
            <p:spPr bwMode="auto">
              <a:xfrm>
                <a:off x="5417" y="3149"/>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6" name="Freeform 2246">
                <a:extLst>
                  <a:ext uri="{FF2B5EF4-FFF2-40B4-BE49-F238E27FC236}">
                    <a16:creationId xmlns:a16="http://schemas.microsoft.com/office/drawing/2014/main" id="{8DEBC11F-3F04-4CE7-AA78-2FB3B80F14D1}"/>
                  </a:ext>
                </a:extLst>
              </p:cNvPr>
              <p:cNvSpPr>
                <a:spLocks/>
              </p:cNvSpPr>
              <p:nvPr/>
            </p:nvSpPr>
            <p:spPr bwMode="auto">
              <a:xfrm>
                <a:off x="5364" y="3081"/>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7" name="Freeform 2247">
                <a:extLst>
                  <a:ext uri="{FF2B5EF4-FFF2-40B4-BE49-F238E27FC236}">
                    <a16:creationId xmlns:a16="http://schemas.microsoft.com/office/drawing/2014/main" id="{0453F463-E0AC-48CD-A687-B9BBAA208598}"/>
                  </a:ext>
                </a:extLst>
              </p:cNvPr>
              <p:cNvSpPr>
                <a:spLocks/>
              </p:cNvSpPr>
              <p:nvPr/>
            </p:nvSpPr>
            <p:spPr bwMode="auto">
              <a:xfrm>
                <a:off x="5321" y="3153"/>
                <a:ext cx="63" cy="63"/>
              </a:xfrm>
              <a:custGeom>
                <a:avLst/>
                <a:gdLst>
                  <a:gd name="T0" fmla="*/ 12 w 13"/>
                  <a:gd name="T1" fmla="*/ 6 h 13"/>
                  <a:gd name="T2" fmla="*/ 3 w 13"/>
                  <a:gd name="T3" fmla="*/ 10 h 13"/>
                  <a:gd name="T4" fmla="*/ 6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8" name="Freeform 2248">
                <a:extLst>
                  <a:ext uri="{FF2B5EF4-FFF2-40B4-BE49-F238E27FC236}">
                    <a16:creationId xmlns:a16="http://schemas.microsoft.com/office/drawing/2014/main" id="{D4326805-08C2-4170-88BE-52EBCEEC6D02}"/>
                  </a:ext>
                </a:extLst>
              </p:cNvPr>
              <p:cNvSpPr>
                <a:spLocks/>
              </p:cNvSpPr>
              <p:nvPr/>
            </p:nvSpPr>
            <p:spPr bwMode="auto">
              <a:xfrm>
                <a:off x="5369" y="3221"/>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79" name="Freeform 2249">
                <a:extLst>
                  <a:ext uri="{FF2B5EF4-FFF2-40B4-BE49-F238E27FC236}">
                    <a16:creationId xmlns:a16="http://schemas.microsoft.com/office/drawing/2014/main" id="{ECF26281-CD49-4180-AEAA-5324DB4683D2}"/>
                  </a:ext>
                </a:extLst>
              </p:cNvPr>
              <p:cNvSpPr>
                <a:spLocks/>
              </p:cNvSpPr>
              <p:nvPr/>
            </p:nvSpPr>
            <p:spPr bwMode="auto">
              <a:xfrm>
                <a:off x="5441" y="3375"/>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0" name="Freeform 2250">
                <a:extLst>
                  <a:ext uri="{FF2B5EF4-FFF2-40B4-BE49-F238E27FC236}">
                    <a16:creationId xmlns:a16="http://schemas.microsoft.com/office/drawing/2014/main" id="{1AD626F8-6458-4A89-AC5D-42623520688F}"/>
                  </a:ext>
                </a:extLst>
              </p:cNvPr>
              <p:cNvSpPr>
                <a:spLocks/>
              </p:cNvSpPr>
              <p:nvPr/>
            </p:nvSpPr>
            <p:spPr bwMode="auto">
              <a:xfrm>
                <a:off x="5499" y="3308"/>
                <a:ext cx="58" cy="62"/>
              </a:xfrm>
              <a:custGeom>
                <a:avLst/>
                <a:gdLst>
                  <a:gd name="T0" fmla="*/ 12 w 12"/>
                  <a:gd name="T1" fmla="*/ 6 h 13"/>
                  <a:gd name="T2" fmla="*/ 3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1" name="Freeform 2251">
                <a:extLst>
                  <a:ext uri="{FF2B5EF4-FFF2-40B4-BE49-F238E27FC236}">
                    <a16:creationId xmlns:a16="http://schemas.microsoft.com/office/drawing/2014/main" id="{2BD57DC3-38B2-4C8E-A3C5-08FEEBE01D4D}"/>
                  </a:ext>
                </a:extLst>
              </p:cNvPr>
              <p:cNvSpPr>
                <a:spLocks/>
              </p:cNvSpPr>
              <p:nvPr/>
            </p:nvSpPr>
            <p:spPr bwMode="auto">
              <a:xfrm>
                <a:off x="55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2" name="Freeform 2252">
                <a:extLst>
                  <a:ext uri="{FF2B5EF4-FFF2-40B4-BE49-F238E27FC236}">
                    <a16:creationId xmlns:a16="http://schemas.microsoft.com/office/drawing/2014/main" id="{C8D32635-8A0B-46FE-8CF3-BC78C69FD1F0}"/>
                  </a:ext>
                </a:extLst>
              </p:cNvPr>
              <p:cNvSpPr>
                <a:spLocks/>
              </p:cNvSpPr>
              <p:nvPr/>
            </p:nvSpPr>
            <p:spPr bwMode="auto">
              <a:xfrm>
                <a:off x="5639" y="3260"/>
                <a:ext cx="63" cy="62"/>
              </a:xfrm>
              <a:custGeom>
                <a:avLst/>
                <a:gdLst>
                  <a:gd name="T0" fmla="*/ 12 w 13"/>
                  <a:gd name="T1" fmla="*/ 7 h 13"/>
                  <a:gd name="T2" fmla="*/ 3 w 13"/>
                  <a:gd name="T3" fmla="*/ 10 h 13"/>
                  <a:gd name="T4" fmla="*/ 7 w 13"/>
                  <a:gd name="T5" fmla="*/ 0 h 13"/>
                  <a:gd name="T6" fmla="*/ 12 w 13"/>
                  <a:gd name="T7" fmla="*/ 7 h 13"/>
                </a:gdLst>
                <a:ahLst/>
                <a:cxnLst>
                  <a:cxn ang="0">
                    <a:pos x="T0" y="T1"/>
                  </a:cxn>
                  <a:cxn ang="0">
                    <a:pos x="T2" y="T3"/>
                  </a:cxn>
                  <a:cxn ang="0">
                    <a:pos x="T4" y="T5"/>
                  </a:cxn>
                  <a:cxn ang="0">
                    <a:pos x="T6" y="T7"/>
                  </a:cxn>
                </a:cxnLst>
                <a:rect l="0" t="0" r="r" b="b"/>
                <a:pathLst>
                  <a:path w="13" h="13">
                    <a:moveTo>
                      <a:pt x="12" y="7"/>
                    </a:moveTo>
                    <a:cubicBezTo>
                      <a:pt x="12" y="12"/>
                      <a:pt x="6" y="13"/>
                      <a:pt x="3" y="10"/>
                    </a:cubicBezTo>
                    <a:cubicBezTo>
                      <a:pt x="0" y="6"/>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3" name="Freeform 2253">
                <a:extLst>
                  <a:ext uri="{FF2B5EF4-FFF2-40B4-BE49-F238E27FC236}">
                    <a16:creationId xmlns:a16="http://schemas.microsoft.com/office/drawing/2014/main" id="{6222854D-2B8E-4BFB-A7B3-2DB7E8C9A552}"/>
                  </a:ext>
                </a:extLst>
              </p:cNvPr>
              <p:cNvSpPr>
                <a:spLocks/>
              </p:cNvSpPr>
              <p:nvPr/>
            </p:nvSpPr>
            <p:spPr bwMode="auto">
              <a:xfrm>
                <a:off x="5552" y="3476"/>
                <a:ext cx="58" cy="58"/>
              </a:xfrm>
              <a:custGeom>
                <a:avLst/>
                <a:gdLst>
                  <a:gd name="T0" fmla="*/ 11 w 12"/>
                  <a:gd name="T1" fmla="*/ 6 h 12"/>
                  <a:gd name="T2" fmla="*/ 2 w 12"/>
                  <a:gd name="T3" fmla="*/ 9 h 12"/>
                  <a:gd name="T4" fmla="*/ 6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2" y="9"/>
                    </a:cubicBezTo>
                    <a:cubicBezTo>
                      <a:pt x="0" y="5"/>
                      <a:pt x="1" y="0"/>
                      <a:pt x="6"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4" name="Freeform 2254">
                <a:extLst>
                  <a:ext uri="{FF2B5EF4-FFF2-40B4-BE49-F238E27FC236}">
                    <a16:creationId xmlns:a16="http://schemas.microsoft.com/office/drawing/2014/main" id="{F0C3C4FA-3818-4C6F-ABC2-63B85A4F6B71}"/>
                  </a:ext>
                </a:extLst>
              </p:cNvPr>
              <p:cNvSpPr>
                <a:spLocks/>
              </p:cNvSpPr>
              <p:nvPr/>
            </p:nvSpPr>
            <p:spPr bwMode="auto">
              <a:xfrm>
                <a:off x="5596" y="3414"/>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5" name="Freeform 2255">
                <a:extLst>
                  <a:ext uri="{FF2B5EF4-FFF2-40B4-BE49-F238E27FC236}">
                    <a16:creationId xmlns:a16="http://schemas.microsoft.com/office/drawing/2014/main" id="{86A19806-0302-4E7F-9FF0-C2906E6FBC6E}"/>
                  </a:ext>
                </a:extLst>
              </p:cNvPr>
              <p:cNvSpPr>
                <a:spLocks/>
              </p:cNvSpPr>
              <p:nvPr/>
            </p:nvSpPr>
            <p:spPr bwMode="auto">
              <a:xfrm>
                <a:off x="5682" y="3645"/>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6" name="Freeform 2256">
                <a:extLst>
                  <a:ext uri="{FF2B5EF4-FFF2-40B4-BE49-F238E27FC236}">
                    <a16:creationId xmlns:a16="http://schemas.microsoft.com/office/drawing/2014/main" id="{AF87EA99-0783-4E88-B8B1-D80F2C97EA70}"/>
                  </a:ext>
                </a:extLst>
              </p:cNvPr>
              <p:cNvSpPr>
                <a:spLocks/>
              </p:cNvSpPr>
              <p:nvPr/>
            </p:nvSpPr>
            <p:spPr bwMode="auto">
              <a:xfrm>
                <a:off x="5668" y="3568"/>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5" y="12"/>
                      <a:pt x="2" y="9"/>
                    </a:cubicBezTo>
                    <a:cubicBezTo>
                      <a:pt x="0" y="6"/>
                      <a:pt x="2" y="0"/>
                      <a:pt x="7"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7" name="Freeform 2257">
                <a:extLst>
                  <a:ext uri="{FF2B5EF4-FFF2-40B4-BE49-F238E27FC236}">
                    <a16:creationId xmlns:a16="http://schemas.microsoft.com/office/drawing/2014/main" id="{E642248E-BF11-4B9C-86A4-1BA344479094}"/>
                  </a:ext>
                </a:extLst>
              </p:cNvPr>
              <p:cNvSpPr>
                <a:spLocks/>
              </p:cNvSpPr>
              <p:nvPr/>
            </p:nvSpPr>
            <p:spPr bwMode="auto">
              <a:xfrm>
                <a:off x="5610" y="3631"/>
                <a:ext cx="58" cy="58"/>
              </a:xfrm>
              <a:custGeom>
                <a:avLst/>
                <a:gdLst>
                  <a:gd name="T0" fmla="*/ 11 w 12"/>
                  <a:gd name="T1" fmla="*/ 6 h 12"/>
                  <a:gd name="T2" fmla="*/ 3 w 12"/>
                  <a:gd name="T3" fmla="*/ 8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3" y="8"/>
                    </a:cubicBezTo>
                    <a:cubicBezTo>
                      <a:pt x="0" y="5"/>
                      <a:pt x="2" y="0"/>
                      <a:pt x="7"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8" name="Freeform 2258">
                <a:extLst>
                  <a:ext uri="{FF2B5EF4-FFF2-40B4-BE49-F238E27FC236}">
                    <a16:creationId xmlns:a16="http://schemas.microsoft.com/office/drawing/2014/main" id="{5CC48CCF-F90E-4895-8D60-A6A826BABB65}"/>
                  </a:ext>
                </a:extLst>
              </p:cNvPr>
              <p:cNvSpPr>
                <a:spLocks/>
              </p:cNvSpPr>
              <p:nvPr/>
            </p:nvSpPr>
            <p:spPr bwMode="auto">
              <a:xfrm>
                <a:off x="5543" y="3621"/>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1"/>
                      <a:pt x="5"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89" name="Freeform 2259">
                <a:extLst>
                  <a:ext uri="{FF2B5EF4-FFF2-40B4-BE49-F238E27FC236}">
                    <a16:creationId xmlns:a16="http://schemas.microsoft.com/office/drawing/2014/main" id="{EAE3E4DF-F5BA-4C05-A10E-2FA161070E61}"/>
                  </a:ext>
                </a:extLst>
              </p:cNvPr>
              <p:cNvSpPr>
                <a:spLocks/>
              </p:cNvSpPr>
              <p:nvPr/>
            </p:nvSpPr>
            <p:spPr bwMode="auto">
              <a:xfrm>
                <a:off x="5591" y="3554"/>
                <a:ext cx="58" cy="57"/>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0" name="Freeform 2260">
                <a:extLst>
                  <a:ext uri="{FF2B5EF4-FFF2-40B4-BE49-F238E27FC236}">
                    <a16:creationId xmlns:a16="http://schemas.microsoft.com/office/drawing/2014/main" id="{6584603F-B2D2-4315-BC30-73E30BF62428}"/>
                  </a:ext>
                </a:extLst>
              </p:cNvPr>
              <p:cNvSpPr>
                <a:spLocks/>
              </p:cNvSpPr>
              <p:nvPr/>
            </p:nvSpPr>
            <p:spPr bwMode="auto">
              <a:xfrm>
                <a:off x="5470" y="3602"/>
                <a:ext cx="53" cy="58"/>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8"/>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1" name="Freeform 2261">
                <a:extLst>
                  <a:ext uri="{FF2B5EF4-FFF2-40B4-BE49-F238E27FC236}">
                    <a16:creationId xmlns:a16="http://schemas.microsoft.com/office/drawing/2014/main" id="{970632C1-CABE-421B-A35E-546D8EEE3198}"/>
                  </a:ext>
                </a:extLst>
              </p:cNvPr>
              <p:cNvSpPr>
                <a:spLocks/>
              </p:cNvSpPr>
              <p:nvPr/>
            </p:nvSpPr>
            <p:spPr bwMode="auto">
              <a:xfrm>
                <a:off x="5393" y="3602"/>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3" y="8"/>
                    </a:cubicBezTo>
                    <a:cubicBezTo>
                      <a:pt x="0" y="5"/>
                      <a:pt x="1" y="0"/>
                      <a:pt x="6"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2" name="Freeform 2262">
                <a:extLst>
                  <a:ext uri="{FF2B5EF4-FFF2-40B4-BE49-F238E27FC236}">
                    <a16:creationId xmlns:a16="http://schemas.microsoft.com/office/drawing/2014/main" id="{315DF742-D3F9-4637-B67D-93B84B909C50}"/>
                  </a:ext>
                </a:extLst>
              </p:cNvPr>
              <p:cNvSpPr>
                <a:spLocks/>
              </p:cNvSpPr>
              <p:nvPr/>
            </p:nvSpPr>
            <p:spPr bwMode="auto">
              <a:xfrm>
                <a:off x="5326" y="3573"/>
                <a:ext cx="53" cy="58"/>
              </a:xfrm>
              <a:custGeom>
                <a:avLst/>
                <a:gdLst>
                  <a:gd name="T0" fmla="*/ 11 w 11"/>
                  <a:gd name="T1" fmla="*/ 6 h 12"/>
                  <a:gd name="T2" fmla="*/ 2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3" name="Freeform 2263">
                <a:extLst>
                  <a:ext uri="{FF2B5EF4-FFF2-40B4-BE49-F238E27FC236}">
                    <a16:creationId xmlns:a16="http://schemas.microsoft.com/office/drawing/2014/main" id="{10DF7377-B926-4A37-A105-F070C6EA9864}"/>
                  </a:ext>
                </a:extLst>
              </p:cNvPr>
              <p:cNvSpPr>
                <a:spLocks/>
              </p:cNvSpPr>
              <p:nvPr/>
            </p:nvSpPr>
            <p:spPr bwMode="auto">
              <a:xfrm>
                <a:off x="5441" y="3520"/>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4" name="Freeform 2264">
                <a:extLst>
                  <a:ext uri="{FF2B5EF4-FFF2-40B4-BE49-F238E27FC236}">
                    <a16:creationId xmlns:a16="http://schemas.microsoft.com/office/drawing/2014/main" id="{53752A2E-1E9F-4208-80AF-4321830E59A9}"/>
                  </a:ext>
                </a:extLst>
              </p:cNvPr>
              <p:cNvSpPr>
                <a:spLocks/>
              </p:cNvSpPr>
              <p:nvPr/>
            </p:nvSpPr>
            <p:spPr bwMode="auto">
              <a:xfrm>
                <a:off x="5369" y="3520"/>
                <a:ext cx="53" cy="63"/>
              </a:xfrm>
              <a:custGeom>
                <a:avLst/>
                <a:gdLst>
                  <a:gd name="T0" fmla="*/ 11 w 11"/>
                  <a:gd name="T1" fmla="*/ 6 h 13"/>
                  <a:gd name="T2" fmla="*/ 3 w 11"/>
                  <a:gd name="T3" fmla="*/ 9 h 13"/>
                  <a:gd name="T4" fmla="*/ 6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1"/>
                      <a:pt x="6" y="13"/>
                      <a:pt x="3" y="9"/>
                    </a:cubicBezTo>
                    <a:cubicBezTo>
                      <a:pt x="0" y="6"/>
                      <a:pt x="1"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5" name="Freeform 2265">
                <a:extLst>
                  <a:ext uri="{FF2B5EF4-FFF2-40B4-BE49-F238E27FC236}">
                    <a16:creationId xmlns:a16="http://schemas.microsoft.com/office/drawing/2014/main" id="{B9702648-0301-4A5C-9CC4-38885E2EDF89}"/>
                  </a:ext>
                </a:extLst>
              </p:cNvPr>
              <p:cNvSpPr>
                <a:spLocks/>
              </p:cNvSpPr>
              <p:nvPr/>
            </p:nvSpPr>
            <p:spPr bwMode="auto">
              <a:xfrm>
                <a:off x="5518" y="3544"/>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5" y="12"/>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6" name="Freeform 2266">
                <a:extLst>
                  <a:ext uri="{FF2B5EF4-FFF2-40B4-BE49-F238E27FC236}">
                    <a16:creationId xmlns:a16="http://schemas.microsoft.com/office/drawing/2014/main" id="{F1B44C00-B7BF-43D8-B01E-9D13A6DD63F9}"/>
                  </a:ext>
                </a:extLst>
              </p:cNvPr>
              <p:cNvSpPr>
                <a:spLocks/>
              </p:cNvSpPr>
              <p:nvPr/>
            </p:nvSpPr>
            <p:spPr bwMode="auto">
              <a:xfrm>
                <a:off x="5306" y="3867"/>
                <a:ext cx="49" cy="48"/>
              </a:xfrm>
              <a:custGeom>
                <a:avLst/>
                <a:gdLst>
                  <a:gd name="T0" fmla="*/ 10 w 10"/>
                  <a:gd name="T1" fmla="*/ 5 h 10"/>
                  <a:gd name="T2" fmla="*/ 3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6" y="10"/>
                      <a:pt x="3" y="7"/>
                    </a:cubicBezTo>
                    <a:cubicBezTo>
                      <a:pt x="0" y="5"/>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7" name="Freeform 2267">
                <a:extLst>
                  <a:ext uri="{FF2B5EF4-FFF2-40B4-BE49-F238E27FC236}">
                    <a16:creationId xmlns:a16="http://schemas.microsoft.com/office/drawing/2014/main" id="{35D4BA0E-9299-4516-B9A1-CF3BBFB052D3}"/>
                  </a:ext>
                </a:extLst>
              </p:cNvPr>
              <p:cNvSpPr>
                <a:spLocks/>
              </p:cNvSpPr>
              <p:nvPr/>
            </p:nvSpPr>
            <p:spPr bwMode="auto">
              <a:xfrm>
                <a:off x="6627" y="3848"/>
                <a:ext cx="43"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8" name="Freeform 2268">
                <a:extLst>
                  <a:ext uri="{FF2B5EF4-FFF2-40B4-BE49-F238E27FC236}">
                    <a16:creationId xmlns:a16="http://schemas.microsoft.com/office/drawing/2014/main" id="{38FBCA0D-C6D2-434A-B672-1C6B4EA98015}"/>
                  </a:ext>
                </a:extLst>
              </p:cNvPr>
              <p:cNvSpPr>
                <a:spLocks/>
              </p:cNvSpPr>
              <p:nvPr/>
            </p:nvSpPr>
            <p:spPr bwMode="auto">
              <a:xfrm>
                <a:off x="6574" y="3920"/>
                <a:ext cx="43" cy="48"/>
              </a:xfrm>
              <a:custGeom>
                <a:avLst/>
                <a:gdLst>
                  <a:gd name="T0" fmla="*/ 6 w 9"/>
                  <a:gd name="T1" fmla="*/ 6 h 10"/>
                  <a:gd name="T2" fmla="*/ 0 w 9"/>
                  <a:gd name="T3" fmla="*/ 8 h 10"/>
                  <a:gd name="T4" fmla="*/ 8 w 9"/>
                  <a:gd name="T5" fmla="*/ 0 h 10"/>
                  <a:gd name="T6" fmla="*/ 6 w 9"/>
                  <a:gd name="T7" fmla="*/ 6 h 10"/>
                </a:gdLst>
                <a:ahLst/>
                <a:cxnLst>
                  <a:cxn ang="0">
                    <a:pos x="T0" y="T1"/>
                  </a:cxn>
                  <a:cxn ang="0">
                    <a:pos x="T2" y="T3"/>
                  </a:cxn>
                  <a:cxn ang="0">
                    <a:pos x="T4" y="T5"/>
                  </a:cxn>
                  <a:cxn ang="0">
                    <a:pos x="T6" y="T7"/>
                  </a:cxn>
                </a:cxnLst>
                <a:rect l="0" t="0" r="r" b="b"/>
                <a:pathLst>
                  <a:path w="9" h="10">
                    <a:moveTo>
                      <a:pt x="6" y="6"/>
                    </a:moveTo>
                    <a:cubicBezTo>
                      <a:pt x="3" y="9"/>
                      <a:pt x="0" y="10"/>
                      <a:pt x="0" y="8"/>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99" name="Freeform 2269">
                <a:extLst>
                  <a:ext uri="{FF2B5EF4-FFF2-40B4-BE49-F238E27FC236}">
                    <a16:creationId xmlns:a16="http://schemas.microsoft.com/office/drawing/2014/main" id="{4AA7A91A-072F-40ED-9683-59A1DE03CDA3}"/>
                  </a:ext>
                </a:extLst>
              </p:cNvPr>
              <p:cNvSpPr>
                <a:spLocks/>
              </p:cNvSpPr>
              <p:nvPr/>
            </p:nvSpPr>
            <p:spPr bwMode="auto">
              <a:xfrm>
                <a:off x="6535" y="3978"/>
                <a:ext cx="48" cy="48"/>
              </a:xfrm>
              <a:custGeom>
                <a:avLst/>
                <a:gdLst>
                  <a:gd name="T0" fmla="*/ 6 w 10"/>
                  <a:gd name="T1" fmla="*/ 5 h 10"/>
                  <a:gd name="T2" fmla="*/ 0 w 10"/>
                  <a:gd name="T3" fmla="*/ 8 h 10"/>
                  <a:gd name="T4" fmla="*/ 9 w 10"/>
                  <a:gd name="T5" fmla="*/ 1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9" y="1"/>
                    </a:cubicBezTo>
                    <a:cubicBezTo>
                      <a:pt x="10" y="1"/>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0" name="Freeform 2270">
                <a:extLst>
                  <a:ext uri="{FF2B5EF4-FFF2-40B4-BE49-F238E27FC236}">
                    <a16:creationId xmlns:a16="http://schemas.microsoft.com/office/drawing/2014/main" id="{7E9AEFAD-E90B-4A3A-B479-8B7BCB2F3BF1}"/>
                  </a:ext>
                </a:extLst>
              </p:cNvPr>
              <p:cNvSpPr>
                <a:spLocks/>
              </p:cNvSpPr>
              <p:nvPr/>
            </p:nvSpPr>
            <p:spPr bwMode="auto">
              <a:xfrm>
                <a:off x="6492" y="4036"/>
                <a:ext cx="48" cy="43"/>
              </a:xfrm>
              <a:custGeom>
                <a:avLst/>
                <a:gdLst>
                  <a:gd name="T0" fmla="*/ 6 w 10"/>
                  <a:gd name="T1" fmla="*/ 5 h 9"/>
                  <a:gd name="T2" fmla="*/ 0 w 10"/>
                  <a:gd name="T3" fmla="*/ 7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7"/>
                    </a:cubicBezTo>
                    <a:cubicBezTo>
                      <a:pt x="0" y="5"/>
                      <a:pt x="6"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1" name="Freeform 2271">
                <a:extLst>
                  <a:ext uri="{FF2B5EF4-FFF2-40B4-BE49-F238E27FC236}">
                    <a16:creationId xmlns:a16="http://schemas.microsoft.com/office/drawing/2014/main" id="{E539A6EE-E89C-42E0-B704-8632EAD3A51C}"/>
                  </a:ext>
                </a:extLst>
              </p:cNvPr>
              <p:cNvSpPr>
                <a:spLocks/>
              </p:cNvSpPr>
              <p:nvPr/>
            </p:nvSpPr>
            <p:spPr bwMode="auto">
              <a:xfrm>
                <a:off x="6530" y="4026"/>
                <a:ext cx="49"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6"/>
                      <a:pt x="6"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2" name="Freeform 2272">
                <a:extLst>
                  <a:ext uri="{FF2B5EF4-FFF2-40B4-BE49-F238E27FC236}">
                    <a16:creationId xmlns:a16="http://schemas.microsoft.com/office/drawing/2014/main" id="{CE187A6F-A6C8-4051-8CDC-021197B7004B}"/>
                  </a:ext>
                </a:extLst>
              </p:cNvPr>
              <p:cNvSpPr>
                <a:spLocks/>
              </p:cNvSpPr>
              <p:nvPr/>
            </p:nvSpPr>
            <p:spPr bwMode="auto">
              <a:xfrm>
                <a:off x="6559" y="4026"/>
                <a:ext cx="48"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7"/>
                      <a:pt x="7"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3" name="Freeform 2273">
                <a:extLst>
                  <a:ext uri="{FF2B5EF4-FFF2-40B4-BE49-F238E27FC236}">
                    <a16:creationId xmlns:a16="http://schemas.microsoft.com/office/drawing/2014/main" id="{032ECF62-53F1-43CB-B827-419A0B7D5D72}"/>
                  </a:ext>
                </a:extLst>
              </p:cNvPr>
              <p:cNvSpPr>
                <a:spLocks/>
              </p:cNvSpPr>
              <p:nvPr/>
            </p:nvSpPr>
            <p:spPr bwMode="auto">
              <a:xfrm>
                <a:off x="6627" y="3983"/>
                <a:ext cx="48" cy="43"/>
              </a:xfrm>
              <a:custGeom>
                <a:avLst/>
                <a:gdLst>
                  <a:gd name="T0" fmla="*/ 6 w 10"/>
                  <a:gd name="T1" fmla="*/ 5 h 9"/>
                  <a:gd name="T2" fmla="*/ 0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8"/>
                    </a:cubicBezTo>
                    <a:cubicBezTo>
                      <a:pt x="0"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4" name="Freeform 2274">
                <a:extLst>
                  <a:ext uri="{FF2B5EF4-FFF2-40B4-BE49-F238E27FC236}">
                    <a16:creationId xmlns:a16="http://schemas.microsoft.com/office/drawing/2014/main" id="{A92CA451-2CC0-47D2-98B8-D759AB1B0A36}"/>
                  </a:ext>
                </a:extLst>
              </p:cNvPr>
              <p:cNvSpPr>
                <a:spLocks/>
              </p:cNvSpPr>
              <p:nvPr/>
            </p:nvSpPr>
            <p:spPr bwMode="auto">
              <a:xfrm>
                <a:off x="6694" y="3925"/>
                <a:ext cx="44" cy="48"/>
              </a:xfrm>
              <a:custGeom>
                <a:avLst/>
                <a:gdLst>
                  <a:gd name="T0" fmla="*/ 5 w 9"/>
                  <a:gd name="T1" fmla="*/ 6 h 10"/>
                  <a:gd name="T2" fmla="*/ 0 w 9"/>
                  <a:gd name="T3" fmla="*/ 9 h 10"/>
                  <a:gd name="T4" fmla="*/ 9 w 9"/>
                  <a:gd name="T5" fmla="*/ 1 h 10"/>
                  <a:gd name="T6" fmla="*/ 5 w 9"/>
                  <a:gd name="T7" fmla="*/ 6 h 10"/>
                </a:gdLst>
                <a:ahLst/>
                <a:cxnLst>
                  <a:cxn ang="0">
                    <a:pos x="T0" y="T1"/>
                  </a:cxn>
                  <a:cxn ang="0">
                    <a:pos x="T2" y="T3"/>
                  </a:cxn>
                  <a:cxn ang="0">
                    <a:pos x="T4" y="T5"/>
                  </a:cxn>
                  <a:cxn ang="0">
                    <a:pos x="T6" y="T7"/>
                  </a:cxn>
                </a:cxnLst>
                <a:rect l="0" t="0" r="r" b="b"/>
                <a:pathLst>
                  <a:path w="9" h="10">
                    <a:moveTo>
                      <a:pt x="5" y="6"/>
                    </a:moveTo>
                    <a:cubicBezTo>
                      <a:pt x="3" y="8"/>
                      <a:pt x="0" y="10"/>
                      <a:pt x="0" y="9"/>
                    </a:cubicBezTo>
                    <a:cubicBezTo>
                      <a:pt x="0" y="7"/>
                      <a:pt x="7" y="0"/>
                      <a:pt x="9" y="1"/>
                    </a:cubicBezTo>
                    <a:cubicBezTo>
                      <a:pt x="9" y="1"/>
                      <a:pt x="8"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5" name="Freeform 2275">
                <a:extLst>
                  <a:ext uri="{FF2B5EF4-FFF2-40B4-BE49-F238E27FC236}">
                    <a16:creationId xmlns:a16="http://schemas.microsoft.com/office/drawing/2014/main" id="{4BA163EA-95D2-4916-B766-0DB12F0B97A5}"/>
                  </a:ext>
                </a:extLst>
              </p:cNvPr>
              <p:cNvSpPr>
                <a:spLocks/>
              </p:cNvSpPr>
              <p:nvPr/>
            </p:nvSpPr>
            <p:spPr bwMode="auto">
              <a:xfrm>
                <a:off x="6781" y="3853"/>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2" y="8"/>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6" name="Freeform 2276">
                <a:extLst>
                  <a:ext uri="{FF2B5EF4-FFF2-40B4-BE49-F238E27FC236}">
                    <a16:creationId xmlns:a16="http://schemas.microsoft.com/office/drawing/2014/main" id="{AED958C3-2565-471B-963D-C86FBACD7CCE}"/>
                  </a:ext>
                </a:extLst>
              </p:cNvPr>
              <p:cNvSpPr>
                <a:spLocks/>
              </p:cNvSpPr>
              <p:nvPr/>
            </p:nvSpPr>
            <p:spPr bwMode="auto">
              <a:xfrm>
                <a:off x="6747" y="3857"/>
                <a:ext cx="48" cy="49"/>
              </a:xfrm>
              <a:custGeom>
                <a:avLst/>
                <a:gdLst>
                  <a:gd name="T0" fmla="*/ 6 w 10"/>
                  <a:gd name="T1" fmla="*/ 5 h 10"/>
                  <a:gd name="T2" fmla="*/ 1 w 10"/>
                  <a:gd name="T3" fmla="*/ 9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1" y="10"/>
                      <a:pt x="1" y="9"/>
                    </a:cubicBezTo>
                    <a:cubicBezTo>
                      <a:pt x="0" y="7"/>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7" name="Freeform 2277">
                <a:extLst>
                  <a:ext uri="{FF2B5EF4-FFF2-40B4-BE49-F238E27FC236}">
                    <a16:creationId xmlns:a16="http://schemas.microsoft.com/office/drawing/2014/main" id="{9F391247-439E-4C49-B8EE-4ADA016B7515}"/>
                  </a:ext>
                </a:extLst>
              </p:cNvPr>
              <p:cNvSpPr>
                <a:spLocks/>
              </p:cNvSpPr>
              <p:nvPr/>
            </p:nvSpPr>
            <p:spPr bwMode="auto">
              <a:xfrm>
                <a:off x="6771" y="3804"/>
                <a:ext cx="44" cy="49"/>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1" y="10"/>
                      <a:pt x="0" y="9"/>
                    </a:cubicBezTo>
                    <a:cubicBezTo>
                      <a:pt x="0" y="7"/>
                      <a:pt x="6" y="0"/>
                      <a:pt x="8"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8" name="Freeform 2278">
                <a:extLst>
                  <a:ext uri="{FF2B5EF4-FFF2-40B4-BE49-F238E27FC236}">
                    <a16:creationId xmlns:a16="http://schemas.microsoft.com/office/drawing/2014/main" id="{CC23F08A-2E05-4B69-9C29-E3BE75747FBB}"/>
                  </a:ext>
                </a:extLst>
              </p:cNvPr>
              <p:cNvSpPr>
                <a:spLocks/>
              </p:cNvSpPr>
              <p:nvPr/>
            </p:nvSpPr>
            <p:spPr bwMode="auto">
              <a:xfrm>
                <a:off x="6791" y="3746"/>
                <a:ext cx="43" cy="54"/>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0"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09" name="Freeform 2279">
                <a:extLst>
                  <a:ext uri="{FF2B5EF4-FFF2-40B4-BE49-F238E27FC236}">
                    <a16:creationId xmlns:a16="http://schemas.microsoft.com/office/drawing/2014/main" id="{AD989AEF-BC15-48B8-92E3-25569F2896A3}"/>
                  </a:ext>
                </a:extLst>
              </p:cNvPr>
              <p:cNvSpPr>
                <a:spLocks/>
              </p:cNvSpPr>
              <p:nvPr/>
            </p:nvSpPr>
            <p:spPr bwMode="auto">
              <a:xfrm>
                <a:off x="6829" y="3660"/>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0" name="Freeform 2280">
                <a:extLst>
                  <a:ext uri="{FF2B5EF4-FFF2-40B4-BE49-F238E27FC236}">
                    <a16:creationId xmlns:a16="http://schemas.microsoft.com/office/drawing/2014/main" id="{3DFA216B-4AD6-4C53-95A6-D68F4EEAF971}"/>
                  </a:ext>
                </a:extLst>
              </p:cNvPr>
              <p:cNvSpPr>
                <a:spLocks/>
              </p:cNvSpPr>
              <p:nvPr/>
            </p:nvSpPr>
            <p:spPr bwMode="auto">
              <a:xfrm>
                <a:off x="6680" y="3910"/>
                <a:ext cx="48" cy="44"/>
              </a:xfrm>
              <a:custGeom>
                <a:avLst/>
                <a:gdLst>
                  <a:gd name="T0" fmla="*/ 6 w 10"/>
                  <a:gd name="T1" fmla="*/ 5 h 9"/>
                  <a:gd name="T2" fmla="*/ 1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1" y="8"/>
                    </a:cubicBezTo>
                    <a:cubicBezTo>
                      <a:pt x="1"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1" name="Freeform 2281">
                <a:extLst>
                  <a:ext uri="{FF2B5EF4-FFF2-40B4-BE49-F238E27FC236}">
                    <a16:creationId xmlns:a16="http://schemas.microsoft.com/office/drawing/2014/main" id="{DF778A18-B529-4FDF-877A-5273778CE8E5}"/>
                  </a:ext>
                </a:extLst>
              </p:cNvPr>
              <p:cNvSpPr>
                <a:spLocks/>
              </p:cNvSpPr>
              <p:nvPr/>
            </p:nvSpPr>
            <p:spPr bwMode="auto">
              <a:xfrm>
                <a:off x="6612" y="3968"/>
                <a:ext cx="44" cy="44"/>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2" y="8"/>
                      <a:pt x="0" y="9"/>
                      <a:pt x="0" y="8"/>
                    </a:cubicBezTo>
                    <a:cubicBezTo>
                      <a:pt x="0" y="6"/>
                      <a:pt x="6" y="0"/>
                      <a:pt x="8" y="0"/>
                    </a:cubicBezTo>
                    <a:cubicBezTo>
                      <a:pt x="9" y="1"/>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2" name="Freeform 2282">
                <a:extLst>
                  <a:ext uri="{FF2B5EF4-FFF2-40B4-BE49-F238E27FC236}">
                    <a16:creationId xmlns:a16="http://schemas.microsoft.com/office/drawing/2014/main" id="{5CA41951-0352-444E-832A-30C339B6C27E}"/>
                  </a:ext>
                </a:extLst>
              </p:cNvPr>
              <p:cNvSpPr>
                <a:spLocks/>
              </p:cNvSpPr>
              <p:nvPr/>
            </p:nvSpPr>
            <p:spPr bwMode="auto">
              <a:xfrm>
                <a:off x="6579" y="3973"/>
                <a:ext cx="43" cy="43"/>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3" y="8"/>
                      <a:pt x="0" y="9"/>
                      <a:pt x="0" y="8"/>
                    </a:cubicBezTo>
                    <a:cubicBezTo>
                      <a:pt x="0" y="6"/>
                      <a:pt x="6" y="0"/>
                      <a:pt x="8" y="0"/>
                    </a:cubicBezTo>
                    <a:cubicBezTo>
                      <a:pt x="9" y="0"/>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3" name="Freeform 2283">
                <a:extLst>
                  <a:ext uri="{FF2B5EF4-FFF2-40B4-BE49-F238E27FC236}">
                    <a16:creationId xmlns:a16="http://schemas.microsoft.com/office/drawing/2014/main" id="{56D3E846-50D8-4A9E-BDC6-45EBEBAA55FD}"/>
                  </a:ext>
                </a:extLst>
              </p:cNvPr>
              <p:cNvSpPr>
                <a:spLocks/>
              </p:cNvSpPr>
              <p:nvPr/>
            </p:nvSpPr>
            <p:spPr bwMode="auto">
              <a:xfrm>
                <a:off x="6607" y="3920"/>
                <a:ext cx="49" cy="48"/>
              </a:xfrm>
              <a:custGeom>
                <a:avLst/>
                <a:gdLst>
                  <a:gd name="T0" fmla="*/ 6 w 10"/>
                  <a:gd name="T1" fmla="*/ 5 h 10"/>
                  <a:gd name="T2" fmla="*/ 0 w 10"/>
                  <a:gd name="T3" fmla="*/ 8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4" y="8"/>
                      <a:pt x="1" y="10"/>
                      <a:pt x="0" y="8"/>
                    </a:cubicBezTo>
                    <a:cubicBezTo>
                      <a:pt x="0" y="6"/>
                      <a:pt x="6" y="0"/>
                      <a:pt x="9" y="0"/>
                    </a:cubicBezTo>
                    <a:cubicBezTo>
                      <a:pt x="10" y="1"/>
                      <a:pt x="9"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4" name="Freeform 2284">
                <a:extLst>
                  <a:ext uri="{FF2B5EF4-FFF2-40B4-BE49-F238E27FC236}">
                    <a16:creationId xmlns:a16="http://schemas.microsoft.com/office/drawing/2014/main" id="{FF0E5BC2-33DB-4540-9624-B24D09B28E12}"/>
                  </a:ext>
                </a:extLst>
              </p:cNvPr>
              <p:cNvSpPr>
                <a:spLocks/>
              </p:cNvSpPr>
              <p:nvPr/>
            </p:nvSpPr>
            <p:spPr bwMode="auto">
              <a:xfrm>
                <a:off x="6670" y="3853"/>
                <a:ext cx="43" cy="53"/>
              </a:xfrm>
              <a:custGeom>
                <a:avLst/>
                <a:gdLst>
                  <a:gd name="T0" fmla="*/ 6 w 9"/>
                  <a:gd name="T1" fmla="*/ 6 h 11"/>
                  <a:gd name="T2" fmla="*/ 0 w 9"/>
                  <a:gd name="T3" fmla="*/ 9 h 11"/>
                  <a:gd name="T4" fmla="*/ 8 w 9"/>
                  <a:gd name="T5" fmla="*/ 1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8"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5" name="Freeform 2285">
                <a:extLst>
                  <a:ext uri="{FF2B5EF4-FFF2-40B4-BE49-F238E27FC236}">
                    <a16:creationId xmlns:a16="http://schemas.microsoft.com/office/drawing/2014/main" id="{A189BFB5-0455-4CA4-93DF-D701697EDA6B}"/>
                  </a:ext>
                </a:extLst>
              </p:cNvPr>
              <p:cNvSpPr>
                <a:spLocks/>
              </p:cNvSpPr>
              <p:nvPr/>
            </p:nvSpPr>
            <p:spPr bwMode="auto">
              <a:xfrm>
                <a:off x="6651" y="3910"/>
                <a:ext cx="48" cy="44"/>
              </a:xfrm>
              <a:custGeom>
                <a:avLst/>
                <a:gdLst>
                  <a:gd name="T0" fmla="*/ 6 w 10"/>
                  <a:gd name="T1" fmla="*/ 5 h 9"/>
                  <a:gd name="T2" fmla="*/ 0 w 10"/>
                  <a:gd name="T3" fmla="*/ 8 h 9"/>
                  <a:gd name="T4" fmla="*/ 8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6" name="Freeform 2286">
                <a:extLst>
                  <a:ext uri="{FF2B5EF4-FFF2-40B4-BE49-F238E27FC236}">
                    <a16:creationId xmlns:a16="http://schemas.microsoft.com/office/drawing/2014/main" id="{7C18E44A-5BBC-4BCB-BD23-B61B0EC79EF0}"/>
                  </a:ext>
                </a:extLst>
              </p:cNvPr>
              <p:cNvSpPr>
                <a:spLocks/>
              </p:cNvSpPr>
              <p:nvPr/>
            </p:nvSpPr>
            <p:spPr bwMode="auto">
              <a:xfrm>
                <a:off x="6713" y="3848"/>
                <a:ext cx="49" cy="48"/>
              </a:xfrm>
              <a:custGeom>
                <a:avLst/>
                <a:gdLst>
                  <a:gd name="T0" fmla="*/ 6 w 10"/>
                  <a:gd name="T1" fmla="*/ 5 h 10"/>
                  <a:gd name="T2" fmla="*/ 0 w 10"/>
                  <a:gd name="T3" fmla="*/ 8 h 10"/>
                  <a:gd name="T4" fmla="*/ 8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7" name="Freeform 2287">
                <a:extLst>
                  <a:ext uri="{FF2B5EF4-FFF2-40B4-BE49-F238E27FC236}">
                    <a16:creationId xmlns:a16="http://schemas.microsoft.com/office/drawing/2014/main" id="{98AFECB2-021D-4FC0-B5F7-029B8D3702D9}"/>
                  </a:ext>
                </a:extLst>
              </p:cNvPr>
              <p:cNvSpPr>
                <a:spLocks/>
              </p:cNvSpPr>
              <p:nvPr/>
            </p:nvSpPr>
            <p:spPr bwMode="auto">
              <a:xfrm>
                <a:off x="6723" y="3713"/>
                <a:ext cx="43" cy="58"/>
              </a:xfrm>
              <a:custGeom>
                <a:avLst/>
                <a:gdLst>
                  <a:gd name="T0" fmla="*/ 6 w 9"/>
                  <a:gd name="T1" fmla="*/ 6 h 12"/>
                  <a:gd name="T2" fmla="*/ 0 w 9"/>
                  <a:gd name="T3" fmla="*/ 9 h 12"/>
                  <a:gd name="T4" fmla="*/ 7 w 9"/>
                  <a:gd name="T5" fmla="*/ 1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0" y="12"/>
                      <a:pt x="0" y="9"/>
                    </a:cubicBezTo>
                    <a:cubicBezTo>
                      <a:pt x="0" y="7"/>
                      <a:pt x="5" y="0"/>
                      <a:pt x="7"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8" name="Freeform 2288">
                <a:extLst>
                  <a:ext uri="{FF2B5EF4-FFF2-40B4-BE49-F238E27FC236}">
                    <a16:creationId xmlns:a16="http://schemas.microsoft.com/office/drawing/2014/main" id="{98FFBBB5-0670-4E05-99C0-F607D964F9CE}"/>
                  </a:ext>
                </a:extLst>
              </p:cNvPr>
              <p:cNvSpPr>
                <a:spLocks/>
              </p:cNvSpPr>
              <p:nvPr/>
            </p:nvSpPr>
            <p:spPr bwMode="auto">
              <a:xfrm>
                <a:off x="6694" y="3790"/>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19" name="Freeform 2289">
                <a:extLst>
                  <a:ext uri="{FF2B5EF4-FFF2-40B4-BE49-F238E27FC236}">
                    <a16:creationId xmlns:a16="http://schemas.microsoft.com/office/drawing/2014/main" id="{31A3B68C-5A0E-4AB6-8307-AADD7A98D6F5}"/>
                  </a:ext>
                </a:extLst>
              </p:cNvPr>
              <p:cNvSpPr>
                <a:spLocks/>
              </p:cNvSpPr>
              <p:nvPr/>
            </p:nvSpPr>
            <p:spPr bwMode="auto">
              <a:xfrm>
                <a:off x="6733" y="3785"/>
                <a:ext cx="48" cy="53"/>
              </a:xfrm>
              <a:custGeom>
                <a:avLst/>
                <a:gdLst>
                  <a:gd name="T0" fmla="*/ 6 w 10"/>
                  <a:gd name="T1" fmla="*/ 6 h 11"/>
                  <a:gd name="T2" fmla="*/ 1 w 10"/>
                  <a:gd name="T3" fmla="*/ 9 h 11"/>
                  <a:gd name="T4" fmla="*/ 8 w 10"/>
                  <a:gd name="T5" fmla="*/ 1 h 11"/>
                  <a:gd name="T6" fmla="*/ 6 w 10"/>
                  <a:gd name="T7" fmla="*/ 6 h 11"/>
                </a:gdLst>
                <a:ahLst/>
                <a:cxnLst>
                  <a:cxn ang="0">
                    <a:pos x="T0" y="T1"/>
                  </a:cxn>
                  <a:cxn ang="0">
                    <a:pos x="T2" y="T3"/>
                  </a:cxn>
                  <a:cxn ang="0">
                    <a:pos x="T4" y="T5"/>
                  </a:cxn>
                  <a:cxn ang="0">
                    <a:pos x="T6" y="T7"/>
                  </a:cxn>
                </a:cxnLst>
                <a:rect l="0" t="0" r="r" b="b"/>
                <a:pathLst>
                  <a:path w="10" h="11">
                    <a:moveTo>
                      <a:pt x="6" y="6"/>
                    </a:moveTo>
                    <a:cubicBezTo>
                      <a:pt x="4" y="9"/>
                      <a:pt x="1" y="11"/>
                      <a:pt x="1" y="9"/>
                    </a:cubicBezTo>
                    <a:cubicBezTo>
                      <a:pt x="0" y="7"/>
                      <a:pt x="6" y="0"/>
                      <a:pt x="8" y="1"/>
                    </a:cubicBezTo>
                    <a:cubicBezTo>
                      <a:pt x="10"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0" name="Freeform 2290">
                <a:extLst>
                  <a:ext uri="{FF2B5EF4-FFF2-40B4-BE49-F238E27FC236}">
                    <a16:creationId xmlns:a16="http://schemas.microsoft.com/office/drawing/2014/main" id="{2FC3C788-4181-4E1A-B002-D10C19FA196E}"/>
                  </a:ext>
                </a:extLst>
              </p:cNvPr>
              <p:cNvSpPr>
                <a:spLocks/>
              </p:cNvSpPr>
              <p:nvPr/>
            </p:nvSpPr>
            <p:spPr bwMode="auto">
              <a:xfrm>
                <a:off x="7268" y="3009"/>
                <a:ext cx="24" cy="63"/>
              </a:xfrm>
              <a:custGeom>
                <a:avLst/>
                <a:gdLst>
                  <a:gd name="T0" fmla="*/ 3 w 5"/>
                  <a:gd name="T1" fmla="*/ 7 h 13"/>
                  <a:gd name="T2" fmla="*/ 1 w 5"/>
                  <a:gd name="T3" fmla="*/ 12 h 13"/>
                  <a:gd name="T4" fmla="*/ 4 w 5"/>
                  <a:gd name="T5" fmla="*/ 0 h 13"/>
                  <a:gd name="T6" fmla="*/ 4 w 5"/>
                  <a:gd name="T7" fmla="*/ 0 h 13"/>
                  <a:gd name="T8" fmla="*/ 3 w 5"/>
                  <a:gd name="T9" fmla="*/ 7 h 13"/>
                </a:gdLst>
                <a:ahLst/>
                <a:cxnLst>
                  <a:cxn ang="0">
                    <a:pos x="T0" y="T1"/>
                  </a:cxn>
                  <a:cxn ang="0">
                    <a:pos x="T2" y="T3"/>
                  </a:cxn>
                  <a:cxn ang="0">
                    <a:pos x="T4" y="T5"/>
                  </a:cxn>
                  <a:cxn ang="0">
                    <a:pos x="T6" y="T7"/>
                  </a:cxn>
                  <a:cxn ang="0">
                    <a:pos x="T8" y="T9"/>
                  </a:cxn>
                </a:cxnLst>
                <a:rect l="0" t="0" r="r" b="b"/>
                <a:pathLst>
                  <a:path w="5" h="13">
                    <a:moveTo>
                      <a:pt x="3" y="7"/>
                    </a:moveTo>
                    <a:cubicBezTo>
                      <a:pt x="3" y="11"/>
                      <a:pt x="2" y="13"/>
                      <a:pt x="1" y="12"/>
                    </a:cubicBezTo>
                    <a:cubicBezTo>
                      <a:pt x="0" y="11"/>
                      <a:pt x="2" y="0"/>
                      <a:pt x="4" y="0"/>
                    </a:cubicBezTo>
                    <a:cubicBezTo>
                      <a:pt x="4" y="0"/>
                      <a:pt x="4" y="0"/>
                      <a:pt x="4" y="0"/>
                    </a:cubicBezTo>
                    <a:cubicBezTo>
                      <a:pt x="5" y="1"/>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1" name="Freeform 2291">
                <a:extLst>
                  <a:ext uri="{FF2B5EF4-FFF2-40B4-BE49-F238E27FC236}">
                    <a16:creationId xmlns:a16="http://schemas.microsoft.com/office/drawing/2014/main" id="{0B40DBB3-79F0-4FCB-B814-560B1B6E6629}"/>
                  </a:ext>
                </a:extLst>
              </p:cNvPr>
              <p:cNvSpPr>
                <a:spLocks/>
              </p:cNvSpPr>
              <p:nvPr/>
            </p:nvSpPr>
            <p:spPr bwMode="auto">
              <a:xfrm>
                <a:off x="6781" y="3650"/>
                <a:ext cx="43" cy="58"/>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7"/>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2" name="Freeform 2292">
                <a:extLst>
                  <a:ext uri="{FF2B5EF4-FFF2-40B4-BE49-F238E27FC236}">
                    <a16:creationId xmlns:a16="http://schemas.microsoft.com/office/drawing/2014/main" id="{9983334B-83D4-4D9F-ABE1-702AC052D5D6}"/>
                  </a:ext>
                </a:extLst>
              </p:cNvPr>
              <p:cNvSpPr>
                <a:spLocks/>
              </p:cNvSpPr>
              <p:nvPr/>
            </p:nvSpPr>
            <p:spPr bwMode="auto">
              <a:xfrm>
                <a:off x="6675" y="3708"/>
                <a:ext cx="48" cy="53"/>
              </a:xfrm>
              <a:custGeom>
                <a:avLst/>
                <a:gdLst>
                  <a:gd name="T0" fmla="*/ 7 w 10"/>
                  <a:gd name="T1" fmla="*/ 6 h 11"/>
                  <a:gd name="T2" fmla="*/ 1 w 10"/>
                  <a:gd name="T3" fmla="*/ 9 h 11"/>
                  <a:gd name="T4" fmla="*/ 8 w 10"/>
                  <a:gd name="T5" fmla="*/ 0 h 11"/>
                  <a:gd name="T6" fmla="*/ 7 w 10"/>
                  <a:gd name="T7" fmla="*/ 6 h 11"/>
                </a:gdLst>
                <a:ahLst/>
                <a:cxnLst>
                  <a:cxn ang="0">
                    <a:pos x="T0" y="T1"/>
                  </a:cxn>
                  <a:cxn ang="0">
                    <a:pos x="T2" y="T3"/>
                  </a:cxn>
                  <a:cxn ang="0">
                    <a:pos x="T4" y="T5"/>
                  </a:cxn>
                  <a:cxn ang="0">
                    <a:pos x="T6" y="T7"/>
                  </a:cxn>
                </a:cxnLst>
                <a:rect l="0" t="0" r="r" b="b"/>
                <a:pathLst>
                  <a:path w="10" h="11">
                    <a:moveTo>
                      <a:pt x="7" y="6"/>
                    </a:moveTo>
                    <a:cubicBezTo>
                      <a:pt x="5" y="9"/>
                      <a:pt x="1" y="11"/>
                      <a:pt x="1" y="9"/>
                    </a:cubicBezTo>
                    <a:cubicBezTo>
                      <a:pt x="0" y="6"/>
                      <a:pt x="5" y="0"/>
                      <a:pt x="8" y="0"/>
                    </a:cubicBezTo>
                    <a:cubicBezTo>
                      <a:pt x="10"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3" name="Freeform 2293">
                <a:extLst>
                  <a:ext uri="{FF2B5EF4-FFF2-40B4-BE49-F238E27FC236}">
                    <a16:creationId xmlns:a16="http://schemas.microsoft.com/office/drawing/2014/main" id="{DAA909A6-0AD1-406E-88B3-8FE528D618A2}"/>
                  </a:ext>
                </a:extLst>
              </p:cNvPr>
              <p:cNvSpPr>
                <a:spLocks/>
              </p:cNvSpPr>
              <p:nvPr/>
            </p:nvSpPr>
            <p:spPr bwMode="auto">
              <a:xfrm>
                <a:off x="6660" y="3775"/>
                <a:ext cx="44"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0" y="11"/>
                      <a:pt x="0" y="9"/>
                    </a:cubicBezTo>
                    <a:cubicBezTo>
                      <a:pt x="0" y="6"/>
                      <a:pt x="5" y="0"/>
                      <a:pt x="7"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4" name="Freeform 2294">
                <a:extLst>
                  <a:ext uri="{FF2B5EF4-FFF2-40B4-BE49-F238E27FC236}">
                    <a16:creationId xmlns:a16="http://schemas.microsoft.com/office/drawing/2014/main" id="{3C96B6E2-1F19-4968-8968-48302511174C}"/>
                  </a:ext>
                </a:extLst>
              </p:cNvPr>
              <p:cNvSpPr>
                <a:spLocks/>
              </p:cNvSpPr>
              <p:nvPr/>
            </p:nvSpPr>
            <p:spPr bwMode="auto">
              <a:xfrm>
                <a:off x="6766" y="3718"/>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5" name="Freeform 2295">
                <a:extLst>
                  <a:ext uri="{FF2B5EF4-FFF2-40B4-BE49-F238E27FC236}">
                    <a16:creationId xmlns:a16="http://schemas.microsoft.com/office/drawing/2014/main" id="{041A41DB-2F68-4750-AD1A-1E2855BCE511}"/>
                  </a:ext>
                </a:extLst>
              </p:cNvPr>
              <p:cNvSpPr>
                <a:spLocks/>
              </p:cNvSpPr>
              <p:nvPr/>
            </p:nvSpPr>
            <p:spPr bwMode="auto">
              <a:xfrm>
                <a:off x="6872" y="3727"/>
                <a:ext cx="44"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6" name="Freeform 2296">
                <a:extLst>
                  <a:ext uri="{FF2B5EF4-FFF2-40B4-BE49-F238E27FC236}">
                    <a16:creationId xmlns:a16="http://schemas.microsoft.com/office/drawing/2014/main" id="{4A3779D5-E4B2-45AD-BA7E-180637DFEC52}"/>
                  </a:ext>
                </a:extLst>
              </p:cNvPr>
              <p:cNvSpPr>
                <a:spLocks/>
              </p:cNvSpPr>
              <p:nvPr/>
            </p:nvSpPr>
            <p:spPr bwMode="auto">
              <a:xfrm>
                <a:off x="6815" y="3790"/>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7" name="Freeform 2297">
                <a:extLst>
                  <a:ext uri="{FF2B5EF4-FFF2-40B4-BE49-F238E27FC236}">
                    <a16:creationId xmlns:a16="http://schemas.microsoft.com/office/drawing/2014/main" id="{2E14B37B-9FA9-4587-ADA0-A25CD1E290B8}"/>
                  </a:ext>
                </a:extLst>
              </p:cNvPr>
              <p:cNvSpPr>
                <a:spLocks/>
              </p:cNvSpPr>
              <p:nvPr/>
            </p:nvSpPr>
            <p:spPr bwMode="auto">
              <a:xfrm>
                <a:off x="6844" y="3592"/>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10"/>
                      <a:pt x="1" y="11"/>
                      <a:pt x="0" y="9"/>
                    </a:cubicBezTo>
                    <a:cubicBezTo>
                      <a:pt x="0" y="7"/>
                      <a:pt x="4"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8" name="Freeform 2298">
                <a:extLst>
                  <a:ext uri="{FF2B5EF4-FFF2-40B4-BE49-F238E27FC236}">
                    <a16:creationId xmlns:a16="http://schemas.microsoft.com/office/drawing/2014/main" id="{8446284E-AD16-4537-A28B-AEF71BC166B3}"/>
                  </a:ext>
                </a:extLst>
              </p:cNvPr>
              <p:cNvSpPr>
                <a:spLocks/>
              </p:cNvSpPr>
              <p:nvPr/>
            </p:nvSpPr>
            <p:spPr bwMode="auto">
              <a:xfrm>
                <a:off x="6805" y="3583"/>
                <a:ext cx="43" cy="57"/>
              </a:xfrm>
              <a:custGeom>
                <a:avLst/>
                <a:gdLst>
                  <a:gd name="T0" fmla="*/ 7 w 9"/>
                  <a:gd name="T1" fmla="*/ 6 h 12"/>
                  <a:gd name="T2" fmla="*/ 0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4" y="10"/>
                      <a:pt x="1" y="12"/>
                      <a:pt x="0"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29" name="Freeform 2299">
                <a:extLst>
                  <a:ext uri="{FF2B5EF4-FFF2-40B4-BE49-F238E27FC236}">
                    <a16:creationId xmlns:a16="http://schemas.microsoft.com/office/drawing/2014/main" id="{767C3771-A53D-4047-B829-A8C69778FFC5}"/>
                  </a:ext>
                </a:extLst>
              </p:cNvPr>
              <p:cNvSpPr>
                <a:spLocks/>
              </p:cNvSpPr>
              <p:nvPr/>
            </p:nvSpPr>
            <p:spPr bwMode="auto">
              <a:xfrm>
                <a:off x="6738" y="3631"/>
                <a:ext cx="48" cy="58"/>
              </a:xfrm>
              <a:custGeom>
                <a:avLst/>
                <a:gdLst>
                  <a:gd name="T0" fmla="*/ 8 w 10"/>
                  <a:gd name="T1" fmla="*/ 6 h 12"/>
                  <a:gd name="T2" fmla="*/ 1 w 10"/>
                  <a:gd name="T3" fmla="*/ 9 h 12"/>
                  <a:gd name="T4" fmla="*/ 8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5" y="10"/>
                      <a:pt x="2" y="12"/>
                      <a:pt x="1" y="9"/>
                    </a:cubicBezTo>
                    <a:cubicBezTo>
                      <a:pt x="0" y="7"/>
                      <a:pt x="5" y="0"/>
                      <a:pt x="8" y="0"/>
                    </a:cubicBezTo>
                    <a:cubicBezTo>
                      <a:pt x="10" y="1"/>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0" name="Freeform 2300">
                <a:extLst>
                  <a:ext uri="{FF2B5EF4-FFF2-40B4-BE49-F238E27FC236}">
                    <a16:creationId xmlns:a16="http://schemas.microsoft.com/office/drawing/2014/main" id="{83C408B0-6244-47C3-B462-E407A6D2A1F6}"/>
                  </a:ext>
                </a:extLst>
              </p:cNvPr>
              <p:cNvSpPr>
                <a:spLocks/>
              </p:cNvSpPr>
              <p:nvPr/>
            </p:nvSpPr>
            <p:spPr bwMode="auto">
              <a:xfrm>
                <a:off x="6791" y="3534"/>
                <a:ext cx="43" cy="58"/>
              </a:xfrm>
              <a:custGeom>
                <a:avLst/>
                <a:gdLst>
                  <a:gd name="T0" fmla="*/ 7 w 9"/>
                  <a:gd name="T1" fmla="*/ 7 h 12"/>
                  <a:gd name="T2" fmla="*/ 0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1" y="12"/>
                      <a:pt x="0" y="10"/>
                    </a:cubicBezTo>
                    <a:cubicBezTo>
                      <a:pt x="0" y="7"/>
                      <a:pt x="4"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1" name="Freeform 2301">
                <a:extLst>
                  <a:ext uri="{FF2B5EF4-FFF2-40B4-BE49-F238E27FC236}">
                    <a16:creationId xmlns:a16="http://schemas.microsoft.com/office/drawing/2014/main" id="{83E7EF70-7E43-4579-A787-D331100FEDE5}"/>
                  </a:ext>
                </a:extLst>
              </p:cNvPr>
              <p:cNvSpPr>
                <a:spLocks/>
              </p:cNvSpPr>
              <p:nvPr/>
            </p:nvSpPr>
            <p:spPr bwMode="auto">
              <a:xfrm>
                <a:off x="7296" y="2946"/>
                <a:ext cx="15" cy="63"/>
              </a:xfrm>
              <a:custGeom>
                <a:avLst/>
                <a:gdLst>
                  <a:gd name="T0" fmla="*/ 2 w 3"/>
                  <a:gd name="T1" fmla="*/ 8 h 13"/>
                  <a:gd name="T2" fmla="*/ 1 w 3"/>
                  <a:gd name="T3" fmla="*/ 13 h 13"/>
                  <a:gd name="T4" fmla="*/ 1 w 3"/>
                  <a:gd name="T5" fmla="*/ 6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8"/>
                      <a:pt x="1" y="12"/>
                      <a:pt x="1" y="13"/>
                    </a:cubicBezTo>
                    <a:cubicBezTo>
                      <a:pt x="0" y="12"/>
                      <a:pt x="1" y="6"/>
                      <a:pt x="1" y="6"/>
                    </a:cubicBezTo>
                    <a:cubicBezTo>
                      <a:pt x="1" y="3"/>
                      <a:pt x="2" y="0"/>
                      <a:pt x="3" y="0"/>
                    </a:cubicBezTo>
                    <a:cubicBezTo>
                      <a:pt x="3" y="0"/>
                      <a:pt x="3" y="0"/>
                      <a:pt x="3" y="0"/>
                    </a:cubicBezTo>
                    <a:cubicBezTo>
                      <a:pt x="3" y="1"/>
                      <a:pt x="3"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2" name="Freeform 2302">
                <a:extLst>
                  <a:ext uri="{FF2B5EF4-FFF2-40B4-BE49-F238E27FC236}">
                    <a16:creationId xmlns:a16="http://schemas.microsoft.com/office/drawing/2014/main" id="{DE7E9344-6996-4090-8451-659EFA1F47B3}"/>
                  </a:ext>
                </a:extLst>
              </p:cNvPr>
              <p:cNvSpPr>
                <a:spLocks/>
              </p:cNvSpPr>
              <p:nvPr/>
            </p:nvSpPr>
            <p:spPr bwMode="auto">
              <a:xfrm>
                <a:off x="7311" y="2937"/>
                <a:ext cx="14" cy="62"/>
              </a:xfrm>
              <a:custGeom>
                <a:avLst/>
                <a:gdLst>
                  <a:gd name="T0" fmla="*/ 2 w 3"/>
                  <a:gd name="T1" fmla="*/ 8 h 13"/>
                  <a:gd name="T2" fmla="*/ 1 w 3"/>
                  <a:gd name="T3" fmla="*/ 13 h 13"/>
                  <a:gd name="T4" fmla="*/ 0 w 3"/>
                  <a:gd name="T5" fmla="*/ 13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2"/>
                      <a:pt x="1" y="13"/>
                    </a:cubicBezTo>
                    <a:cubicBezTo>
                      <a:pt x="0" y="13"/>
                      <a:pt x="0" y="13"/>
                      <a:pt x="0" y="13"/>
                    </a:cubicBezTo>
                    <a:cubicBezTo>
                      <a:pt x="0" y="11"/>
                      <a:pt x="2" y="1"/>
                      <a:pt x="3" y="0"/>
                    </a:cubicBezTo>
                    <a:cubicBezTo>
                      <a:pt x="3" y="0"/>
                      <a:pt x="3" y="0"/>
                      <a:pt x="3"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3" name="Freeform 2303">
                <a:extLst>
                  <a:ext uri="{FF2B5EF4-FFF2-40B4-BE49-F238E27FC236}">
                    <a16:creationId xmlns:a16="http://schemas.microsoft.com/office/drawing/2014/main" id="{D537DAEA-0FAA-40ED-8E94-B72F4C98CCE3}"/>
                  </a:ext>
                </a:extLst>
              </p:cNvPr>
              <p:cNvSpPr>
                <a:spLocks/>
              </p:cNvSpPr>
              <p:nvPr/>
            </p:nvSpPr>
            <p:spPr bwMode="auto">
              <a:xfrm>
                <a:off x="7325" y="2893"/>
                <a:ext cx="10" cy="58"/>
              </a:xfrm>
              <a:custGeom>
                <a:avLst/>
                <a:gdLst>
                  <a:gd name="T0" fmla="*/ 1 w 2"/>
                  <a:gd name="T1" fmla="*/ 7 h 12"/>
                  <a:gd name="T2" fmla="*/ 0 w 2"/>
                  <a:gd name="T3" fmla="*/ 12 h 12"/>
                  <a:gd name="T4" fmla="*/ 2 w 2"/>
                  <a:gd name="T5" fmla="*/ 0 h 12"/>
                  <a:gd name="T6" fmla="*/ 2 w 2"/>
                  <a:gd name="T7" fmla="*/ 0 h 12"/>
                  <a:gd name="T8" fmla="*/ 1 w 2"/>
                  <a:gd name="T9" fmla="*/ 7 h 12"/>
                </a:gdLst>
                <a:ahLst/>
                <a:cxnLst>
                  <a:cxn ang="0">
                    <a:pos x="T0" y="T1"/>
                  </a:cxn>
                  <a:cxn ang="0">
                    <a:pos x="T2" y="T3"/>
                  </a:cxn>
                  <a:cxn ang="0">
                    <a:pos x="T4" y="T5"/>
                  </a:cxn>
                  <a:cxn ang="0">
                    <a:pos x="T6" y="T7"/>
                  </a:cxn>
                  <a:cxn ang="0">
                    <a:pos x="T8" y="T9"/>
                  </a:cxn>
                </a:cxnLst>
                <a:rect l="0" t="0" r="r" b="b"/>
                <a:pathLst>
                  <a:path w="2" h="12">
                    <a:moveTo>
                      <a:pt x="1" y="7"/>
                    </a:moveTo>
                    <a:cubicBezTo>
                      <a:pt x="1" y="8"/>
                      <a:pt x="1" y="12"/>
                      <a:pt x="0" y="12"/>
                    </a:cubicBezTo>
                    <a:cubicBezTo>
                      <a:pt x="0" y="12"/>
                      <a:pt x="2" y="1"/>
                      <a:pt x="2" y="0"/>
                    </a:cubicBezTo>
                    <a:cubicBezTo>
                      <a:pt x="2" y="0"/>
                      <a:pt x="2" y="0"/>
                      <a:pt x="2" y="0"/>
                    </a:cubicBezTo>
                    <a:cubicBezTo>
                      <a:pt x="2" y="1"/>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4" name="Freeform 2304">
                <a:extLst>
                  <a:ext uri="{FF2B5EF4-FFF2-40B4-BE49-F238E27FC236}">
                    <a16:creationId xmlns:a16="http://schemas.microsoft.com/office/drawing/2014/main" id="{D44C3862-0228-43E7-B9E5-2E96BF2236C2}"/>
                  </a:ext>
                </a:extLst>
              </p:cNvPr>
              <p:cNvSpPr>
                <a:spLocks/>
              </p:cNvSpPr>
              <p:nvPr/>
            </p:nvSpPr>
            <p:spPr bwMode="auto">
              <a:xfrm>
                <a:off x="7335" y="2845"/>
                <a:ext cx="10" cy="58"/>
              </a:xfrm>
              <a:custGeom>
                <a:avLst/>
                <a:gdLst>
                  <a:gd name="T0" fmla="*/ 1 w 2"/>
                  <a:gd name="T1" fmla="*/ 11 h 12"/>
                  <a:gd name="T2" fmla="*/ 0 w 2"/>
                  <a:gd name="T3" fmla="*/ 12 h 12"/>
                  <a:gd name="T4" fmla="*/ 2 w 2"/>
                  <a:gd name="T5" fmla="*/ 0 h 12"/>
                  <a:gd name="T6" fmla="*/ 2 w 2"/>
                  <a:gd name="T7" fmla="*/ 0 h 12"/>
                  <a:gd name="T8" fmla="*/ 2 w 2"/>
                  <a:gd name="T9" fmla="*/ 1 h 12"/>
                  <a:gd name="T10" fmla="*/ 1 w 2"/>
                  <a:gd name="T11" fmla="*/ 11 h 12"/>
                  <a:gd name="T12" fmla="*/ 1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1" y="11"/>
                    </a:moveTo>
                    <a:cubicBezTo>
                      <a:pt x="1" y="12"/>
                      <a:pt x="1" y="12"/>
                      <a:pt x="0" y="12"/>
                    </a:cubicBezTo>
                    <a:cubicBezTo>
                      <a:pt x="0" y="12"/>
                      <a:pt x="2" y="0"/>
                      <a:pt x="2" y="0"/>
                    </a:cubicBezTo>
                    <a:cubicBezTo>
                      <a:pt x="2" y="0"/>
                      <a:pt x="2" y="0"/>
                      <a:pt x="2" y="0"/>
                    </a:cubicBezTo>
                    <a:cubicBezTo>
                      <a:pt x="2" y="0"/>
                      <a:pt x="2" y="0"/>
                      <a:pt x="2" y="1"/>
                    </a:cubicBezTo>
                    <a:cubicBezTo>
                      <a:pt x="1" y="11"/>
                      <a:pt x="1" y="11"/>
                      <a:pt x="1" y="11"/>
                    </a:cubicBezTo>
                    <a:cubicBezTo>
                      <a:pt x="1" y="11"/>
                      <a:pt x="1" y="11"/>
                      <a:pt x="1"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5" name="Freeform 2305">
                <a:extLst>
                  <a:ext uri="{FF2B5EF4-FFF2-40B4-BE49-F238E27FC236}">
                    <a16:creationId xmlns:a16="http://schemas.microsoft.com/office/drawing/2014/main" id="{8D761C32-9B3A-4B81-B20E-76E611546891}"/>
                  </a:ext>
                </a:extLst>
              </p:cNvPr>
              <p:cNvSpPr>
                <a:spLocks/>
              </p:cNvSpPr>
              <p:nvPr/>
            </p:nvSpPr>
            <p:spPr bwMode="auto">
              <a:xfrm>
                <a:off x="7349" y="2700"/>
                <a:ext cx="5" cy="63"/>
              </a:xfrm>
              <a:custGeom>
                <a:avLst/>
                <a:gdLst>
                  <a:gd name="T0" fmla="*/ 0 w 1"/>
                  <a:gd name="T1" fmla="*/ 12 h 13"/>
                  <a:gd name="T2" fmla="*/ 0 w 1"/>
                  <a:gd name="T3" fmla="*/ 13 h 13"/>
                  <a:gd name="T4" fmla="*/ 1 w 1"/>
                  <a:gd name="T5" fmla="*/ 0 h 13"/>
                  <a:gd name="T6" fmla="*/ 1 w 1"/>
                  <a:gd name="T7" fmla="*/ 0 h 13"/>
                  <a:gd name="T8" fmla="*/ 1 w 1"/>
                  <a:gd name="T9" fmla="*/ 1 h 13"/>
                  <a:gd name="T10" fmla="*/ 0 w 1"/>
                  <a:gd name="T11" fmla="*/ 12 h 13"/>
                  <a:gd name="T12" fmla="*/ 0 w 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 h="13">
                    <a:moveTo>
                      <a:pt x="0" y="12"/>
                    </a:moveTo>
                    <a:cubicBezTo>
                      <a:pt x="0" y="13"/>
                      <a:pt x="0" y="13"/>
                      <a:pt x="0" y="13"/>
                    </a:cubicBezTo>
                    <a:cubicBezTo>
                      <a:pt x="0" y="12"/>
                      <a:pt x="1" y="0"/>
                      <a:pt x="1" y="0"/>
                    </a:cubicBezTo>
                    <a:cubicBezTo>
                      <a:pt x="1" y="0"/>
                      <a:pt x="1" y="0"/>
                      <a:pt x="1" y="0"/>
                    </a:cubicBezTo>
                    <a:cubicBezTo>
                      <a:pt x="1" y="0"/>
                      <a:pt x="1" y="0"/>
                      <a:pt x="1" y="1"/>
                    </a:cubicBezTo>
                    <a:cubicBezTo>
                      <a:pt x="0" y="12"/>
                      <a:pt x="0" y="12"/>
                      <a:pt x="0" y="12"/>
                    </a:cubicBezTo>
                    <a:cubicBezTo>
                      <a:pt x="0" y="12"/>
                      <a:pt x="0" y="12"/>
                      <a:pt x="0"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6" name="Freeform 2306">
                <a:extLst>
                  <a:ext uri="{FF2B5EF4-FFF2-40B4-BE49-F238E27FC236}">
                    <a16:creationId xmlns:a16="http://schemas.microsoft.com/office/drawing/2014/main" id="{6DC66CBD-14C0-4FB9-B7FE-77BF2F516786}"/>
                  </a:ext>
                </a:extLst>
              </p:cNvPr>
              <p:cNvSpPr>
                <a:spLocks/>
              </p:cNvSpPr>
              <p:nvPr/>
            </p:nvSpPr>
            <p:spPr bwMode="auto">
              <a:xfrm>
                <a:off x="7340" y="2773"/>
                <a:ext cx="9" cy="62"/>
              </a:xfrm>
              <a:custGeom>
                <a:avLst/>
                <a:gdLst>
                  <a:gd name="T0" fmla="*/ 1 w 2"/>
                  <a:gd name="T1" fmla="*/ 8 h 13"/>
                  <a:gd name="T2" fmla="*/ 1 w 2"/>
                  <a:gd name="T3" fmla="*/ 13 h 13"/>
                  <a:gd name="T4" fmla="*/ 2 w 2"/>
                  <a:gd name="T5" fmla="*/ 0 h 13"/>
                  <a:gd name="T6" fmla="*/ 2 w 2"/>
                  <a:gd name="T7" fmla="*/ 0 h 13"/>
                  <a:gd name="T8" fmla="*/ 1 w 2"/>
                  <a:gd name="T9" fmla="*/ 8 h 13"/>
                </a:gdLst>
                <a:ahLst/>
                <a:cxnLst>
                  <a:cxn ang="0">
                    <a:pos x="T0" y="T1"/>
                  </a:cxn>
                  <a:cxn ang="0">
                    <a:pos x="T2" y="T3"/>
                  </a:cxn>
                  <a:cxn ang="0">
                    <a:pos x="T4" y="T5"/>
                  </a:cxn>
                  <a:cxn ang="0">
                    <a:pos x="T6" y="T7"/>
                  </a:cxn>
                  <a:cxn ang="0">
                    <a:pos x="T8" y="T9"/>
                  </a:cxn>
                </a:cxnLst>
                <a:rect l="0" t="0" r="r" b="b"/>
                <a:pathLst>
                  <a:path w="2" h="13">
                    <a:moveTo>
                      <a:pt x="1" y="8"/>
                    </a:moveTo>
                    <a:cubicBezTo>
                      <a:pt x="1" y="8"/>
                      <a:pt x="1" y="12"/>
                      <a:pt x="1" y="13"/>
                    </a:cubicBezTo>
                    <a:cubicBezTo>
                      <a:pt x="0" y="12"/>
                      <a:pt x="1" y="1"/>
                      <a:pt x="2" y="0"/>
                    </a:cubicBezTo>
                    <a:cubicBezTo>
                      <a:pt x="2" y="0"/>
                      <a:pt x="2" y="0"/>
                      <a:pt x="2" y="0"/>
                    </a:cubicBezTo>
                    <a:cubicBezTo>
                      <a:pt x="2" y="1"/>
                      <a:pt x="2"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7" name="Freeform 2307">
                <a:extLst>
                  <a:ext uri="{FF2B5EF4-FFF2-40B4-BE49-F238E27FC236}">
                    <a16:creationId xmlns:a16="http://schemas.microsoft.com/office/drawing/2014/main" id="{F2C421C6-DAB9-46A4-898C-4B902B2BB79C}"/>
                  </a:ext>
                </a:extLst>
              </p:cNvPr>
              <p:cNvSpPr>
                <a:spLocks/>
              </p:cNvSpPr>
              <p:nvPr/>
            </p:nvSpPr>
            <p:spPr bwMode="auto">
              <a:xfrm>
                <a:off x="7330" y="2826"/>
                <a:ext cx="10" cy="57"/>
              </a:xfrm>
              <a:custGeom>
                <a:avLst/>
                <a:gdLst>
                  <a:gd name="T0" fmla="*/ 1 w 2"/>
                  <a:gd name="T1" fmla="*/ 7 h 12"/>
                  <a:gd name="T2" fmla="*/ 0 w 2"/>
                  <a:gd name="T3" fmla="*/ 12 h 12"/>
                  <a:gd name="T4" fmla="*/ 0 w 2"/>
                  <a:gd name="T5" fmla="*/ 12 h 12"/>
                  <a:gd name="T6" fmla="*/ 2 w 2"/>
                  <a:gd name="T7" fmla="*/ 0 h 12"/>
                  <a:gd name="T8" fmla="*/ 2 w 2"/>
                  <a:gd name="T9" fmla="*/ 0 h 12"/>
                  <a:gd name="T10" fmla="*/ 1 w 2"/>
                  <a:gd name="T11" fmla="*/ 7 h 12"/>
                </a:gdLst>
                <a:ahLst/>
                <a:cxnLst>
                  <a:cxn ang="0">
                    <a:pos x="T0" y="T1"/>
                  </a:cxn>
                  <a:cxn ang="0">
                    <a:pos x="T2" y="T3"/>
                  </a:cxn>
                  <a:cxn ang="0">
                    <a:pos x="T4" y="T5"/>
                  </a:cxn>
                  <a:cxn ang="0">
                    <a:pos x="T6" y="T7"/>
                  </a:cxn>
                  <a:cxn ang="0">
                    <a:pos x="T8" y="T9"/>
                  </a:cxn>
                  <a:cxn ang="0">
                    <a:pos x="T10" y="T11"/>
                  </a:cxn>
                </a:cxnLst>
                <a:rect l="0" t="0" r="r" b="b"/>
                <a:pathLst>
                  <a:path w="2" h="12">
                    <a:moveTo>
                      <a:pt x="1" y="7"/>
                    </a:moveTo>
                    <a:cubicBezTo>
                      <a:pt x="1" y="8"/>
                      <a:pt x="1" y="12"/>
                      <a:pt x="0" y="12"/>
                    </a:cubicBezTo>
                    <a:cubicBezTo>
                      <a:pt x="0" y="12"/>
                      <a:pt x="0" y="12"/>
                      <a:pt x="0" y="12"/>
                    </a:cubicBezTo>
                    <a:cubicBezTo>
                      <a:pt x="0" y="11"/>
                      <a:pt x="1" y="0"/>
                      <a:pt x="2" y="0"/>
                    </a:cubicBezTo>
                    <a:cubicBezTo>
                      <a:pt x="2" y="0"/>
                      <a:pt x="2" y="0"/>
                      <a:pt x="2" y="0"/>
                    </a:cubicBezTo>
                    <a:cubicBezTo>
                      <a:pt x="2" y="0"/>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8" name="Freeform 2308">
                <a:extLst>
                  <a:ext uri="{FF2B5EF4-FFF2-40B4-BE49-F238E27FC236}">
                    <a16:creationId xmlns:a16="http://schemas.microsoft.com/office/drawing/2014/main" id="{C433BF1C-818F-4D0C-B360-0D4178D112D6}"/>
                  </a:ext>
                </a:extLst>
              </p:cNvPr>
              <p:cNvSpPr>
                <a:spLocks/>
              </p:cNvSpPr>
              <p:nvPr/>
            </p:nvSpPr>
            <p:spPr bwMode="auto">
              <a:xfrm>
                <a:off x="7316" y="2845"/>
                <a:ext cx="14" cy="63"/>
              </a:xfrm>
              <a:custGeom>
                <a:avLst/>
                <a:gdLst>
                  <a:gd name="T0" fmla="*/ 2 w 3"/>
                  <a:gd name="T1" fmla="*/ 8 h 13"/>
                  <a:gd name="T2" fmla="*/ 0 w 3"/>
                  <a:gd name="T3" fmla="*/ 13 h 13"/>
                  <a:gd name="T4" fmla="*/ 0 w 3"/>
                  <a:gd name="T5" fmla="*/ 7 h 13"/>
                  <a:gd name="T6" fmla="*/ 2 w 3"/>
                  <a:gd name="T7" fmla="*/ 0 h 13"/>
                  <a:gd name="T8" fmla="*/ 2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3"/>
                      <a:pt x="0" y="13"/>
                    </a:cubicBezTo>
                    <a:cubicBezTo>
                      <a:pt x="0" y="13"/>
                      <a:pt x="0" y="8"/>
                      <a:pt x="0" y="7"/>
                    </a:cubicBezTo>
                    <a:cubicBezTo>
                      <a:pt x="1" y="3"/>
                      <a:pt x="1" y="0"/>
                      <a:pt x="2" y="0"/>
                    </a:cubicBezTo>
                    <a:cubicBezTo>
                      <a:pt x="2" y="0"/>
                      <a:pt x="2" y="0"/>
                      <a:pt x="2"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39" name="Freeform 2309">
                <a:extLst>
                  <a:ext uri="{FF2B5EF4-FFF2-40B4-BE49-F238E27FC236}">
                    <a16:creationId xmlns:a16="http://schemas.microsoft.com/office/drawing/2014/main" id="{8CCED858-A012-4845-BC69-8CD45B0EB809}"/>
                  </a:ext>
                </a:extLst>
              </p:cNvPr>
              <p:cNvSpPr>
                <a:spLocks/>
              </p:cNvSpPr>
              <p:nvPr/>
            </p:nvSpPr>
            <p:spPr bwMode="auto">
              <a:xfrm>
                <a:off x="7301" y="2806"/>
                <a:ext cx="15" cy="68"/>
              </a:xfrm>
              <a:custGeom>
                <a:avLst/>
                <a:gdLst>
                  <a:gd name="T0" fmla="*/ 3 w 3"/>
                  <a:gd name="T1" fmla="*/ 8 h 14"/>
                  <a:gd name="T2" fmla="*/ 1 w 3"/>
                  <a:gd name="T3" fmla="*/ 13 h 14"/>
                  <a:gd name="T4" fmla="*/ 3 w 3"/>
                  <a:gd name="T5" fmla="*/ 0 h 14"/>
                  <a:gd name="T6" fmla="*/ 3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1" y="0"/>
                      <a:pt x="3" y="0"/>
                    </a:cubicBezTo>
                    <a:cubicBezTo>
                      <a:pt x="3" y="0"/>
                      <a:pt x="3" y="0"/>
                      <a:pt x="3"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0" name="Freeform 2310">
                <a:extLst>
                  <a:ext uri="{FF2B5EF4-FFF2-40B4-BE49-F238E27FC236}">
                    <a16:creationId xmlns:a16="http://schemas.microsoft.com/office/drawing/2014/main" id="{65651235-E27F-42A5-92AF-1039D0448AE7}"/>
                  </a:ext>
                </a:extLst>
              </p:cNvPr>
              <p:cNvSpPr>
                <a:spLocks/>
              </p:cNvSpPr>
              <p:nvPr/>
            </p:nvSpPr>
            <p:spPr bwMode="auto">
              <a:xfrm>
                <a:off x="7325" y="2749"/>
                <a:ext cx="10" cy="62"/>
              </a:xfrm>
              <a:custGeom>
                <a:avLst/>
                <a:gdLst>
                  <a:gd name="T0" fmla="*/ 2 w 2"/>
                  <a:gd name="T1" fmla="*/ 8 h 13"/>
                  <a:gd name="T2" fmla="*/ 1 w 2"/>
                  <a:gd name="T3" fmla="*/ 13 h 13"/>
                  <a:gd name="T4" fmla="*/ 0 w 2"/>
                  <a:gd name="T5" fmla="*/ 6 h 13"/>
                  <a:gd name="T6" fmla="*/ 2 w 2"/>
                  <a:gd name="T7" fmla="*/ 0 h 13"/>
                  <a:gd name="T8" fmla="*/ 2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8"/>
                      <a:pt x="1" y="12"/>
                      <a:pt x="1" y="13"/>
                    </a:cubicBezTo>
                    <a:cubicBezTo>
                      <a:pt x="0" y="12"/>
                      <a:pt x="0" y="6"/>
                      <a:pt x="0" y="6"/>
                    </a:cubicBezTo>
                    <a:cubicBezTo>
                      <a:pt x="1" y="3"/>
                      <a:pt x="1" y="0"/>
                      <a:pt x="2" y="0"/>
                    </a:cubicBezTo>
                    <a:cubicBezTo>
                      <a:pt x="2" y="0"/>
                      <a:pt x="2" y="0"/>
                      <a:pt x="2" y="0"/>
                    </a:cubicBezTo>
                    <a:cubicBezTo>
                      <a:pt x="2" y="0"/>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1" name="Freeform 2311">
                <a:extLst>
                  <a:ext uri="{FF2B5EF4-FFF2-40B4-BE49-F238E27FC236}">
                    <a16:creationId xmlns:a16="http://schemas.microsoft.com/office/drawing/2014/main" id="{484ACAA2-59B1-4B8B-921D-8A5FBCD7CB52}"/>
                  </a:ext>
                </a:extLst>
              </p:cNvPr>
              <p:cNvSpPr>
                <a:spLocks/>
              </p:cNvSpPr>
              <p:nvPr/>
            </p:nvSpPr>
            <p:spPr bwMode="auto">
              <a:xfrm>
                <a:off x="7340" y="2710"/>
                <a:ext cx="9" cy="63"/>
              </a:xfrm>
              <a:custGeom>
                <a:avLst/>
                <a:gdLst>
                  <a:gd name="T0" fmla="*/ 1 w 2"/>
                  <a:gd name="T1" fmla="*/ 8 h 13"/>
                  <a:gd name="T2" fmla="*/ 1 w 2"/>
                  <a:gd name="T3" fmla="*/ 13 h 13"/>
                  <a:gd name="T4" fmla="*/ 0 w 2"/>
                  <a:gd name="T5" fmla="*/ 13 h 13"/>
                  <a:gd name="T6" fmla="*/ 1 w 2"/>
                  <a:gd name="T7" fmla="*/ 0 h 13"/>
                  <a:gd name="T8" fmla="*/ 1 w 2"/>
                  <a:gd name="T9" fmla="*/ 0 h 13"/>
                  <a:gd name="T10" fmla="*/ 1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1" y="8"/>
                    </a:moveTo>
                    <a:cubicBezTo>
                      <a:pt x="1" y="9"/>
                      <a:pt x="1" y="12"/>
                      <a:pt x="1" y="13"/>
                    </a:cubicBezTo>
                    <a:cubicBezTo>
                      <a:pt x="1" y="13"/>
                      <a:pt x="0" y="13"/>
                      <a:pt x="0" y="13"/>
                    </a:cubicBezTo>
                    <a:cubicBezTo>
                      <a:pt x="0" y="12"/>
                      <a:pt x="0" y="1"/>
                      <a:pt x="1" y="0"/>
                    </a:cubicBezTo>
                    <a:cubicBezTo>
                      <a:pt x="1" y="0"/>
                      <a:pt x="1" y="0"/>
                      <a:pt x="1" y="0"/>
                    </a:cubicBezTo>
                    <a:cubicBezTo>
                      <a:pt x="2" y="1"/>
                      <a:pt x="1"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2" name="Freeform 2312">
                <a:extLst>
                  <a:ext uri="{FF2B5EF4-FFF2-40B4-BE49-F238E27FC236}">
                    <a16:creationId xmlns:a16="http://schemas.microsoft.com/office/drawing/2014/main" id="{772E3DDA-07B4-46B1-A56A-3B9D2F93B382}"/>
                  </a:ext>
                </a:extLst>
              </p:cNvPr>
              <p:cNvSpPr>
                <a:spLocks/>
              </p:cNvSpPr>
              <p:nvPr/>
            </p:nvSpPr>
            <p:spPr bwMode="auto">
              <a:xfrm>
                <a:off x="7340" y="2604"/>
                <a:ext cx="9" cy="63"/>
              </a:xfrm>
              <a:custGeom>
                <a:avLst/>
                <a:gdLst>
                  <a:gd name="T0" fmla="*/ 2 w 2"/>
                  <a:gd name="T1" fmla="*/ 8 h 13"/>
                  <a:gd name="T2" fmla="*/ 1 w 2"/>
                  <a:gd name="T3" fmla="*/ 13 h 13"/>
                  <a:gd name="T4" fmla="*/ 1 w 2"/>
                  <a:gd name="T5" fmla="*/ 13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1" y="13"/>
                      <a:pt x="1" y="13"/>
                      <a:pt x="1" y="13"/>
                    </a:cubicBezTo>
                    <a:cubicBezTo>
                      <a:pt x="0" y="12"/>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3" name="Freeform 2313">
                <a:extLst>
                  <a:ext uri="{FF2B5EF4-FFF2-40B4-BE49-F238E27FC236}">
                    <a16:creationId xmlns:a16="http://schemas.microsoft.com/office/drawing/2014/main" id="{E7A7082D-52EF-405C-9BA9-B54475EDD01D}"/>
                  </a:ext>
                </a:extLst>
              </p:cNvPr>
              <p:cNvSpPr>
                <a:spLocks/>
              </p:cNvSpPr>
              <p:nvPr/>
            </p:nvSpPr>
            <p:spPr bwMode="auto">
              <a:xfrm>
                <a:off x="7330" y="2647"/>
                <a:ext cx="10" cy="63"/>
              </a:xfrm>
              <a:custGeom>
                <a:avLst/>
                <a:gdLst>
                  <a:gd name="T0" fmla="*/ 2 w 2"/>
                  <a:gd name="T1" fmla="*/ 8 h 13"/>
                  <a:gd name="T2" fmla="*/ 1 w 2"/>
                  <a:gd name="T3" fmla="*/ 13 h 13"/>
                  <a:gd name="T4" fmla="*/ 0 w 2"/>
                  <a:gd name="T5" fmla="*/ 7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9"/>
                      <a:pt x="0" y="7"/>
                    </a:cubicBezTo>
                    <a:cubicBezTo>
                      <a:pt x="0" y="3"/>
                      <a:pt x="1" y="0"/>
                      <a:pt x="1" y="0"/>
                    </a:cubicBezTo>
                    <a:cubicBezTo>
                      <a:pt x="1" y="0"/>
                      <a:pt x="1" y="0"/>
                      <a:pt x="1" y="0"/>
                    </a:cubicBezTo>
                    <a:cubicBezTo>
                      <a:pt x="2"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4" name="Freeform 2314">
                <a:extLst>
                  <a:ext uri="{FF2B5EF4-FFF2-40B4-BE49-F238E27FC236}">
                    <a16:creationId xmlns:a16="http://schemas.microsoft.com/office/drawing/2014/main" id="{9E55CB06-A458-4DB0-B3C8-8F9AB9911A91}"/>
                  </a:ext>
                </a:extLst>
              </p:cNvPr>
              <p:cNvSpPr>
                <a:spLocks/>
              </p:cNvSpPr>
              <p:nvPr/>
            </p:nvSpPr>
            <p:spPr bwMode="auto">
              <a:xfrm>
                <a:off x="7311" y="2705"/>
                <a:ext cx="14" cy="68"/>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5" name="Freeform 2315">
                <a:extLst>
                  <a:ext uri="{FF2B5EF4-FFF2-40B4-BE49-F238E27FC236}">
                    <a16:creationId xmlns:a16="http://schemas.microsoft.com/office/drawing/2014/main" id="{59F3AB14-4838-44F4-8181-4B27640700B6}"/>
                  </a:ext>
                </a:extLst>
              </p:cNvPr>
              <p:cNvSpPr>
                <a:spLocks/>
              </p:cNvSpPr>
              <p:nvPr/>
            </p:nvSpPr>
            <p:spPr bwMode="auto">
              <a:xfrm>
                <a:off x="6829" y="3366"/>
                <a:ext cx="43" cy="62"/>
              </a:xfrm>
              <a:custGeom>
                <a:avLst/>
                <a:gdLst>
                  <a:gd name="T0" fmla="*/ 8 w 9"/>
                  <a:gd name="T1" fmla="*/ 7 h 13"/>
                  <a:gd name="T2" fmla="*/ 1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2" y="13"/>
                      <a:pt x="1" y="10"/>
                    </a:cubicBezTo>
                    <a:cubicBezTo>
                      <a:pt x="0" y="6"/>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6" name="Freeform 2316">
                <a:extLst>
                  <a:ext uri="{FF2B5EF4-FFF2-40B4-BE49-F238E27FC236}">
                    <a16:creationId xmlns:a16="http://schemas.microsoft.com/office/drawing/2014/main" id="{74D1A94E-24C7-4149-8257-ADE532EE47EF}"/>
                  </a:ext>
                </a:extLst>
              </p:cNvPr>
              <p:cNvSpPr>
                <a:spLocks/>
              </p:cNvSpPr>
              <p:nvPr/>
            </p:nvSpPr>
            <p:spPr bwMode="auto">
              <a:xfrm>
                <a:off x="6834" y="3457"/>
                <a:ext cx="48" cy="63"/>
              </a:xfrm>
              <a:custGeom>
                <a:avLst/>
                <a:gdLst>
                  <a:gd name="T0" fmla="*/ 8 w 10"/>
                  <a:gd name="T1" fmla="*/ 7 h 13"/>
                  <a:gd name="T2" fmla="*/ 1 w 10"/>
                  <a:gd name="T3" fmla="*/ 10 h 13"/>
                  <a:gd name="T4" fmla="*/ 8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8"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7" name="Freeform 2317">
                <a:extLst>
                  <a:ext uri="{FF2B5EF4-FFF2-40B4-BE49-F238E27FC236}">
                    <a16:creationId xmlns:a16="http://schemas.microsoft.com/office/drawing/2014/main" id="{0589FF57-4E0A-4B32-A3F1-8162CAD46B4F}"/>
                  </a:ext>
                </a:extLst>
              </p:cNvPr>
              <p:cNvSpPr>
                <a:spLocks/>
              </p:cNvSpPr>
              <p:nvPr/>
            </p:nvSpPr>
            <p:spPr bwMode="auto">
              <a:xfrm>
                <a:off x="6872" y="3380"/>
                <a:ext cx="49" cy="63"/>
              </a:xfrm>
              <a:custGeom>
                <a:avLst/>
                <a:gdLst>
                  <a:gd name="T0" fmla="*/ 8 w 10"/>
                  <a:gd name="T1" fmla="*/ 7 h 13"/>
                  <a:gd name="T2" fmla="*/ 1 w 10"/>
                  <a:gd name="T3" fmla="*/ 10 h 13"/>
                  <a:gd name="T4" fmla="*/ 7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7"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8" name="Freeform 2318">
                <a:extLst>
                  <a:ext uri="{FF2B5EF4-FFF2-40B4-BE49-F238E27FC236}">
                    <a16:creationId xmlns:a16="http://schemas.microsoft.com/office/drawing/2014/main" id="{7FB87195-9FB0-4FD7-97E4-929B438E5ED9}"/>
                  </a:ext>
                </a:extLst>
              </p:cNvPr>
              <p:cNvSpPr>
                <a:spLocks/>
              </p:cNvSpPr>
              <p:nvPr/>
            </p:nvSpPr>
            <p:spPr bwMode="auto">
              <a:xfrm>
                <a:off x="6858" y="3515"/>
                <a:ext cx="43" cy="58"/>
              </a:xfrm>
              <a:custGeom>
                <a:avLst/>
                <a:gdLst>
                  <a:gd name="T0" fmla="*/ 7 w 9"/>
                  <a:gd name="T1" fmla="*/ 6 h 12"/>
                  <a:gd name="T2" fmla="*/ 1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49" name="Freeform 2319">
                <a:extLst>
                  <a:ext uri="{FF2B5EF4-FFF2-40B4-BE49-F238E27FC236}">
                    <a16:creationId xmlns:a16="http://schemas.microsoft.com/office/drawing/2014/main" id="{83BA4D6D-FE1E-41B5-A35C-C500FCB08BC7}"/>
                  </a:ext>
                </a:extLst>
              </p:cNvPr>
              <p:cNvSpPr>
                <a:spLocks/>
              </p:cNvSpPr>
              <p:nvPr/>
            </p:nvSpPr>
            <p:spPr bwMode="auto">
              <a:xfrm>
                <a:off x="6892" y="3583"/>
                <a:ext cx="43" cy="57"/>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8"/>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0" name="Freeform 2320">
                <a:extLst>
                  <a:ext uri="{FF2B5EF4-FFF2-40B4-BE49-F238E27FC236}">
                    <a16:creationId xmlns:a16="http://schemas.microsoft.com/office/drawing/2014/main" id="{CB236C5E-747A-4DE8-8FD0-DD264E32C1FF}"/>
                  </a:ext>
                </a:extLst>
              </p:cNvPr>
              <p:cNvSpPr>
                <a:spLocks/>
              </p:cNvSpPr>
              <p:nvPr/>
            </p:nvSpPr>
            <p:spPr bwMode="auto">
              <a:xfrm>
                <a:off x="6930" y="3578"/>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0" y="10"/>
                    </a:cubicBezTo>
                    <a:cubicBezTo>
                      <a:pt x="0" y="8"/>
                      <a:pt x="4"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1" name="Freeform 2321">
                <a:extLst>
                  <a:ext uri="{FF2B5EF4-FFF2-40B4-BE49-F238E27FC236}">
                    <a16:creationId xmlns:a16="http://schemas.microsoft.com/office/drawing/2014/main" id="{6A2E3F41-3D53-4A28-A344-12490281EEA1}"/>
                  </a:ext>
                </a:extLst>
              </p:cNvPr>
              <p:cNvSpPr>
                <a:spLocks/>
              </p:cNvSpPr>
              <p:nvPr/>
            </p:nvSpPr>
            <p:spPr bwMode="auto">
              <a:xfrm>
                <a:off x="6863" y="3665"/>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2" name="Freeform 2322">
                <a:extLst>
                  <a:ext uri="{FF2B5EF4-FFF2-40B4-BE49-F238E27FC236}">
                    <a16:creationId xmlns:a16="http://schemas.microsoft.com/office/drawing/2014/main" id="{8B4979C0-8095-49BA-A4D8-FA5B09311CBD}"/>
                  </a:ext>
                </a:extLst>
              </p:cNvPr>
              <p:cNvSpPr>
                <a:spLocks/>
              </p:cNvSpPr>
              <p:nvPr/>
            </p:nvSpPr>
            <p:spPr bwMode="auto">
              <a:xfrm>
                <a:off x="6959" y="3496"/>
                <a:ext cx="44" cy="58"/>
              </a:xfrm>
              <a:custGeom>
                <a:avLst/>
                <a:gdLst>
                  <a:gd name="T0" fmla="*/ 6 w 9"/>
                  <a:gd name="T1" fmla="*/ 6 h 12"/>
                  <a:gd name="T2" fmla="*/ 1 w 9"/>
                  <a:gd name="T3" fmla="*/ 10 h 12"/>
                  <a:gd name="T4" fmla="*/ 7 w 9"/>
                  <a:gd name="T5" fmla="*/ 0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1" y="12"/>
                      <a:pt x="1" y="10"/>
                    </a:cubicBezTo>
                    <a:cubicBezTo>
                      <a:pt x="0" y="7"/>
                      <a:pt x="5" y="0"/>
                      <a:pt x="7" y="0"/>
                    </a:cubicBezTo>
                    <a:cubicBezTo>
                      <a:pt x="9" y="0"/>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3" name="Freeform 2323">
                <a:extLst>
                  <a:ext uri="{FF2B5EF4-FFF2-40B4-BE49-F238E27FC236}">
                    <a16:creationId xmlns:a16="http://schemas.microsoft.com/office/drawing/2014/main" id="{50FC7041-1C24-414C-B0A9-C162BDD3ACF3}"/>
                  </a:ext>
                </a:extLst>
              </p:cNvPr>
              <p:cNvSpPr>
                <a:spLocks/>
              </p:cNvSpPr>
              <p:nvPr/>
            </p:nvSpPr>
            <p:spPr bwMode="auto">
              <a:xfrm>
                <a:off x="6964" y="3433"/>
                <a:ext cx="39" cy="58"/>
              </a:xfrm>
              <a:custGeom>
                <a:avLst/>
                <a:gdLst>
                  <a:gd name="T0" fmla="*/ 6 w 8"/>
                  <a:gd name="T1" fmla="*/ 7 h 12"/>
                  <a:gd name="T2" fmla="*/ 1 w 8"/>
                  <a:gd name="T3" fmla="*/ 10 h 12"/>
                  <a:gd name="T4" fmla="*/ 7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0"/>
                    </a:cubicBezTo>
                    <a:cubicBezTo>
                      <a:pt x="0" y="7"/>
                      <a:pt x="4" y="0"/>
                      <a:pt x="7" y="0"/>
                    </a:cubicBezTo>
                    <a:cubicBezTo>
                      <a:pt x="8" y="0"/>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4" name="Freeform 2324">
                <a:extLst>
                  <a:ext uri="{FF2B5EF4-FFF2-40B4-BE49-F238E27FC236}">
                    <a16:creationId xmlns:a16="http://schemas.microsoft.com/office/drawing/2014/main" id="{3D70D484-D621-4108-BBEE-4457DE106E8C}"/>
                  </a:ext>
                </a:extLst>
              </p:cNvPr>
              <p:cNvSpPr>
                <a:spLocks/>
              </p:cNvSpPr>
              <p:nvPr/>
            </p:nvSpPr>
            <p:spPr bwMode="auto">
              <a:xfrm>
                <a:off x="6911" y="3438"/>
                <a:ext cx="43" cy="58"/>
              </a:xfrm>
              <a:custGeom>
                <a:avLst/>
                <a:gdLst>
                  <a:gd name="T0" fmla="*/ 7 w 9"/>
                  <a:gd name="T1" fmla="*/ 7 h 12"/>
                  <a:gd name="T2" fmla="*/ 1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2" y="12"/>
                      <a:pt x="1" y="10"/>
                    </a:cubicBezTo>
                    <a:cubicBezTo>
                      <a:pt x="0" y="7"/>
                      <a:pt x="4" y="0"/>
                      <a:pt x="7" y="0"/>
                    </a:cubicBezTo>
                    <a:cubicBezTo>
                      <a:pt x="9"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5" name="Freeform 2325">
                <a:extLst>
                  <a:ext uri="{FF2B5EF4-FFF2-40B4-BE49-F238E27FC236}">
                    <a16:creationId xmlns:a16="http://schemas.microsoft.com/office/drawing/2014/main" id="{F50F390E-2DA3-4868-8B84-64A96B6889A2}"/>
                  </a:ext>
                </a:extLst>
              </p:cNvPr>
              <p:cNvSpPr>
                <a:spLocks/>
              </p:cNvSpPr>
              <p:nvPr/>
            </p:nvSpPr>
            <p:spPr bwMode="auto">
              <a:xfrm>
                <a:off x="7031" y="3327"/>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6" name="Freeform 2326">
                <a:extLst>
                  <a:ext uri="{FF2B5EF4-FFF2-40B4-BE49-F238E27FC236}">
                    <a16:creationId xmlns:a16="http://schemas.microsoft.com/office/drawing/2014/main" id="{BBD61858-0BFC-4820-9C0F-A11CF8F32EB8}"/>
                  </a:ext>
                </a:extLst>
              </p:cNvPr>
              <p:cNvSpPr>
                <a:spLocks/>
              </p:cNvSpPr>
              <p:nvPr/>
            </p:nvSpPr>
            <p:spPr bwMode="auto">
              <a:xfrm>
                <a:off x="7296" y="2628"/>
                <a:ext cx="15" cy="67"/>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7" name="Freeform 2327">
                <a:extLst>
                  <a:ext uri="{FF2B5EF4-FFF2-40B4-BE49-F238E27FC236}">
                    <a16:creationId xmlns:a16="http://schemas.microsoft.com/office/drawing/2014/main" id="{560FE8EB-DD81-4035-8EBB-19B16A5A9D86}"/>
                  </a:ext>
                </a:extLst>
              </p:cNvPr>
              <p:cNvSpPr>
                <a:spLocks/>
              </p:cNvSpPr>
              <p:nvPr/>
            </p:nvSpPr>
            <p:spPr bwMode="auto">
              <a:xfrm>
                <a:off x="7316" y="2589"/>
                <a:ext cx="9" cy="68"/>
              </a:xfrm>
              <a:custGeom>
                <a:avLst/>
                <a:gdLst>
                  <a:gd name="T0" fmla="*/ 2 w 2"/>
                  <a:gd name="T1" fmla="*/ 8 h 14"/>
                  <a:gd name="T2" fmla="*/ 1 w 2"/>
                  <a:gd name="T3" fmla="*/ 13 h 14"/>
                  <a:gd name="T4" fmla="*/ 1 w 2"/>
                  <a:gd name="T5" fmla="*/ 0 h 14"/>
                  <a:gd name="T6" fmla="*/ 1 w 2"/>
                  <a:gd name="T7" fmla="*/ 0 h 14"/>
                  <a:gd name="T8" fmla="*/ 2 w 2"/>
                  <a:gd name="T9" fmla="*/ 8 h 14"/>
                </a:gdLst>
                <a:ahLst/>
                <a:cxnLst>
                  <a:cxn ang="0">
                    <a:pos x="T0" y="T1"/>
                  </a:cxn>
                  <a:cxn ang="0">
                    <a:pos x="T2" y="T3"/>
                  </a:cxn>
                  <a:cxn ang="0">
                    <a:pos x="T4" y="T5"/>
                  </a:cxn>
                  <a:cxn ang="0">
                    <a:pos x="T6" y="T7"/>
                  </a:cxn>
                  <a:cxn ang="0">
                    <a:pos x="T8" y="T9"/>
                  </a:cxn>
                </a:cxnLst>
                <a:rect l="0" t="0" r="r" b="b"/>
                <a:pathLst>
                  <a:path w="2" h="14">
                    <a:moveTo>
                      <a:pt x="2" y="8"/>
                    </a:moveTo>
                    <a:cubicBezTo>
                      <a:pt x="2" y="11"/>
                      <a:pt x="2" y="14"/>
                      <a:pt x="1" y="13"/>
                    </a:cubicBezTo>
                    <a:cubicBezTo>
                      <a:pt x="0" y="11"/>
                      <a:pt x="0" y="0"/>
                      <a:pt x="1" y="0"/>
                    </a:cubicBezTo>
                    <a:cubicBezTo>
                      <a:pt x="1" y="0"/>
                      <a:pt x="1" y="0"/>
                      <a:pt x="1" y="0"/>
                    </a:cubicBezTo>
                    <a:cubicBezTo>
                      <a:pt x="2" y="1"/>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8" name="Freeform 2328">
                <a:extLst>
                  <a:ext uri="{FF2B5EF4-FFF2-40B4-BE49-F238E27FC236}">
                    <a16:creationId xmlns:a16="http://schemas.microsoft.com/office/drawing/2014/main" id="{1D805096-C5C8-4B73-8BEC-9BBF065BCFBE}"/>
                  </a:ext>
                </a:extLst>
              </p:cNvPr>
              <p:cNvSpPr>
                <a:spLocks/>
              </p:cNvSpPr>
              <p:nvPr/>
            </p:nvSpPr>
            <p:spPr bwMode="auto">
              <a:xfrm>
                <a:off x="7330" y="2541"/>
                <a:ext cx="10" cy="63"/>
              </a:xfrm>
              <a:custGeom>
                <a:avLst/>
                <a:gdLst>
                  <a:gd name="T0" fmla="*/ 2 w 2"/>
                  <a:gd name="T1" fmla="*/ 8 h 13"/>
                  <a:gd name="T2" fmla="*/ 1 w 2"/>
                  <a:gd name="T3" fmla="*/ 13 h 13"/>
                  <a:gd name="T4" fmla="*/ 0 w 2"/>
                  <a:gd name="T5" fmla="*/ 7 h 13"/>
                  <a:gd name="T6" fmla="*/ 0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7"/>
                      <a:pt x="0" y="7"/>
                    </a:cubicBezTo>
                    <a:cubicBezTo>
                      <a:pt x="0" y="3"/>
                      <a:pt x="0" y="0"/>
                      <a:pt x="0"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59" name="Freeform 2329">
                <a:extLst>
                  <a:ext uri="{FF2B5EF4-FFF2-40B4-BE49-F238E27FC236}">
                    <a16:creationId xmlns:a16="http://schemas.microsoft.com/office/drawing/2014/main" id="{50AE5BA6-F49F-4B79-AE04-EE21641EE719}"/>
                  </a:ext>
                </a:extLst>
              </p:cNvPr>
              <p:cNvSpPr>
                <a:spLocks/>
              </p:cNvSpPr>
              <p:nvPr/>
            </p:nvSpPr>
            <p:spPr bwMode="auto">
              <a:xfrm>
                <a:off x="7330" y="2464"/>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1" y="13"/>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0" name="Freeform 2330">
                <a:extLst>
                  <a:ext uri="{FF2B5EF4-FFF2-40B4-BE49-F238E27FC236}">
                    <a16:creationId xmlns:a16="http://schemas.microsoft.com/office/drawing/2014/main" id="{C7B31165-6B6D-4DEA-A4E0-89DEEE474354}"/>
                  </a:ext>
                </a:extLst>
              </p:cNvPr>
              <p:cNvSpPr>
                <a:spLocks/>
              </p:cNvSpPr>
              <p:nvPr/>
            </p:nvSpPr>
            <p:spPr bwMode="auto">
              <a:xfrm>
                <a:off x="7316" y="2372"/>
                <a:ext cx="14" cy="58"/>
              </a:xfrm>
              <a:custGeom>
                <a:avLst/>
                <a:gdLst>
                  <a:gd name="T0" fmla="*/ 3 w 3"/>
                  <a:gd name="T1" fmla="*/ 7 h 12"/>
                  <a:gd name="T2" fmla="*/ 3 w 3"/>
                  <a:gd name="T3" fmla="*/ 12 h 12"/>
                  <a:gd name="T4" fmla="*/ 1 w 3"/>
                  <a:gd name="T5" fmla="*/ 0 h 12"/>
                  <a:gd name="T6" fmla="*/ 1 w 3"/>
                  <a:gd name="T7" fmla="*/ 0 h 12"/>
                  <a:gd name="T8" fmla="*/ 3 w 3"/>
                  <a:gd name="T9" fmla="*/ 7 h 12"/>
                </a:gdLst>
                <a:ahLst/>
                <a:cxnLst>
                  <a:cxn ang="0">
                    <a:pos x="T0" y="T1"/>
                  </a:cxn>
                  <a:cxn ang="0">
                    <a:pos x="T2" y="T3"/>
                  </a:cxn>
                  <a:cxn ang="0">
                    <a:pos x="T4" y="T5"/>
                  </a:cxn>
                  <a:cxn ang="0">
                    <a:pos x="T6" y="T7"/>
                  </a:cxn>
                  <a:cxn ang="0">
                    <a:pos x="T8" y="T9"/>
                  </a:cxn>
                </a:cxnLst>
                <a:rect l="0" t="0" r="r" b="b"/>
                <a:pathLst>
                  <a:path w="3" h="12">
                    <a:moveTo>
                      <a:pt x="3" y="7"/>
                    </a:moveTo>
                    <a:cubicBezTo>
                      <a:pt x="3" y="9"/>
                      <a:pt x="3" y="12"/>
                      <a:pt x="3" y="12"/>
                    </a:cubicBezTo>
                    <a:cubicBezTo>
                      <a:pt x="2" y="12"/>
                      <a:pt x="0" y="1"/>
                      <a:pt x="1" y="0"/>
                    </a:cubicBezTo>
                    <a:cubicBezTo>
                      <a:pt x="1" y="0"/>
                      <a:pt x="1" y="0"/>
                      <a:pt x="1" y="0"/>
                    </a:cubicBezTo>
                    <a:cubicBezTo>
                      <a:pt x="1"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1" name="Freeform 2331">
                <a:extLst>
                  <a:ext uri="{FF2B5EF4-FFF2-40B4-BE49-F238E27FC236}">
                    <a16:creationId xmlns:a16="http://schemas.microsoft.com/office/drawing/2014/main" id="{3D390B5E-44DE-4847-8DDB-D6A70E9DF1DB}"/>
                  </a:ext>
                </a:extLst>
              </p:cNvPr>
              <p:cNvSpPr>
                <a:spLocks/>
              </p:cNvSpPr>
              <p:nvPr/>
            </p:nvSpPr>
            <p:spPr bwMode="auto">
              <a:xfrm>
                <a:off x="7316" y="2310"/>
                <a:ext cx="9" cy="62"/>
              </a:xfrm>
              <a:custGeom>
                <a:avLst/>
                <a:gdLst>
                  <a:gd name="T0" fmla="*/ 2 w 2"/>
                  <a:gd name="T1" fmla="*/ 8 h 13"/>
                  <a:gd name="T2" fmla="*/ 2 w 2"/>
                  <a:gd name="T3" fmla="*/ 13 h 13"/>
                  <a:gd name="T4" fmla="*/ 0 w 2"/>
                  <a:gd name="T5" fmla="*/ 0 h 13"/>
                  <a:gd name="T6" fmla="*/ 0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2" y="12"/>
                      <a:pt x="0" y="1"/>
                      <a:pt x="0" y="0"/>
                    </a:cubicBezTo>
                    <a:cubicBezTo>
                      <a:pt x="0" y="0"/>
                      <a:pt x="0" y="0"/>
                      <a:pt x="0" y="0"/>
                    </a:cubicBezTo>
                    <a:cubicBezTo>
                      <a:pt x="0" y="1"/>
                      <a:pt x="1"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2" name="Freeform 2332">
                <a:extLst>
                  <a:ext uri="{FF2B5EF4-FFF2-40B4-BE49-F238E27FC236}">
                    <a16:creationId xmlns:a16="http://schemas.microsoft.com/office/drawing/2014/main" id="{55830058-7761-4DC7-A508-5BFB1CF4E4BA}"/>
                  </a:ext>
                </a:extLst>
              </p:cNvPr>
              <p:cNvSpPr>
                <a:spLocks/>
              </p:cNvSpPr>
              <p:nvPr/>
            </p:nvSpPr>
            <p:spPr bwMode="auto">
              <a:xfrm>
                <a:off x="7330" y="2411"/>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8"/>
                      <a:pt x="2" y="12"/>
                      <a:pt x="2" y="13"/>
                    </a:cubicBezTo>
                    <a:cubicBezTo>
                      <a:pt x="2" y="12"/>
                      <a:pt x="0" y="0"/>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3" name="Freeform 2333">
                <a:extLst>
                  <a:ext uri="{FF2B5EF4-FFF2-40B4-BE49-F238E27FC236}">
                    <a16:creationId xmlns:a16="http://schemas.microsoft.com/office/drawing/2014/main" id="{301DC065-BCDA-40FE-81F2-08BF1BC99EC4}"/>
                  </a:ext>
                </a:extLst>
              </p:cNvPr>
              <p:cNvSpPr>
                <a:spLocks/>
              </p:cNvSpPr>
              <p:nvPr/>
            </p:nvSpPr>
            <p:spPr bwMode="auto">
              <a:xfrm>
                <a:off x="7325" y="2353"/>
                <a:ext cx="10" cy="58"/>
              </a:xfrm>
              <a:custGeom>
                <a:avLst/>
                <a:gdLst>
                  <a:gd name="T0" fmla="*/ 2 w 2"/>
                  <a:gd name="T1" fmla="*/ 11 h 12"/>
                  <a:gd name="T2" fmla="*/ 2 w 2"/>
                  <a:gd name="T3" fmla="*/ 12 h 12"/>
                  <a:gd name="T4" fmla="*/ 0 w 2"/>
                  <a:gd name="T5" fmla="*/ 0 h 12"/>
                  <a:gd name="T6" fmla="*/ 0 w 2"/>
                  <a:gd name="T7" fmla="*/ 0 h 12"/>
                  <a:gd name="T8" fmla="*/ 0 w 2"/>
                  <a:gd name="T9" fmla="*/ 0 h 12"/>
                  <a:gd name="T10" fmla="*/ 2 w 2"/>
                  <a:gd name="T11" fmla="*/ 11 h 12"/>
                  <a:gd name="T12" fmla="*/ 2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1"/>
                    </a:moveTo>
                    <a:cubicBezTo>
                      <a:pt x="2" y="12"/>
                      <a:pt x="2" y="12"/>
                      <a:pt x="2" y="12"/>
                    </a:cubicBezTo>
                    <a:cubicBezTo>
                      <a:pt x="2" y="12"/>
                      <a:pt x="0" y="0"/>
                      <a:pt x="0" y="0"/>
                    </a:cubicBezTo>
                    <a:cubicBezTo>
                      <a:pt x="0" y="0"/>
                      <a:pt x="0" y="0"/>
                      <a:pt x="0" y="0"/>
                    </a:cubicBezTo>
                    <a:cubicBezTo>
                      <a:pt x="0" y="0"/>
                      <a:pt x="0" y="0"/>
                      <a:pt x="0" y="0"/>
                    </a:cubicBezTo>
                    <a:cubicBezTo>
                      <a:pt x="2" y="11"/>
                      <a:pt x="2" y="11"/>
                      <a:pt x="2" y="11"/>
                    </a:cubicBezTo>
                    <a:cubicBezTo>
                      <a:pt x="2" y="11"/>
                      <a:pt x="2" y="11"/>
                      <a:pt x="2"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4" name="Freeform 2334">
                <a:extLst>
                  <a:ext uri="{FF2B5EF4-FFF2-40B4-BE49-F238E27FC236}">
                    <a16:creationId xmlns:a16="http://schemas.microsoft.com/office/drawing/2014/main" id="{5BE12057-22FE-4683-972D-291CA9F4F328}"/>
                  </a:ext>
                </a:extLst>
              </p:cNvPr>
              <p:cNvSpPr>
                <a:spLocks/>
              </p:cNvSpPr>
              <p:nvPr/>
            </p:nvSpPr>
            <p:spPr bwMode="auto">
              <a:xfrm>
                <a:off x="7345" y="2517"/>
                <a:ext cx="4" cy="58"/>
              </a:xfrm>
              <a:custGeom>
                <a:avLst/>
                <a:gdLst>
                  <a:gd name="T0" fmla="*/ 1 w 1"/>
                  <a:gd name="T1" fmla="*/ 7 h 12"/>
                  <a:gd name="T2" fmla="*/ 1 w 1"/>
                  <a:gd name="T3" fmla="*/ 12 h 12"/>
                  <a:gd name="T4" fmla="*/ 0 w 1"/>
                  <a:gd name="T5" fmla="*/ 0 h 12"/>
                  <a:gd name="T6" fmla="*/ 0 w 1"/>
                  <a:gd name="T7" fmla="*/ 0 h 12"/>
                  <a:gd name="T8" fmla="*/ 1 w 1"/>
                  <a:gd name="T9" fmla="*/ 7 h 12"/>
                </a:gdLst>
                <a:ahLst/>
                <a:cxnLst>
                  <a:cxn ang="0">
                    <a:pos x="T0" y="T1"/>
                  </a:cxn>
                  <a:cxn ang="0">
                    <a:pos x="T2" y="T3"/>
                  </a:cxn>
                  <a:cxn ang="0">
                    <a:pos x="T4" y="T5"/>
                  </a:cxn>
                  <a:cxn ang="0">
                    <a:pos x="T6" y="T7"/>
                  </a:cxn>
                  <a:cxn ang="0">
                    <a:pos x="T8" y="T9"/>
                  </a:cxn>
                </a:cxnLst>
                <a:rect l="0" t="0" r="r" b="b"/>
                <a:pathLst>
                  <a:path w="1" h="12">
                    <a:moveTo>
                      <a:pt x="1" y="7"/>
                    </a:moveTo>
                    <a:cubicBezTo>
                      <a:pt x="1" y="8"/>
                      <a:pt x="1" y="12"/>
                      <a:pt x="1" y="12"/>
                    </a:cubicBezTo>
                    <a:cubicBezTo>
                      <a:pt x="0" y="12"/>
                      <a:pt x="0" y="0"/>
                      <a:pt x="0" y="0"/>
                    </a:cubicBezTo>
                    <a:cubicBezTo>
                      <a:pt x="0" y="0"/>
                      <a:pt x="0" y="0"/>
                      <a:pt x="0" y="0"/>
                    </a:cubicBezTo>
                    <a:cubicBezTo>
                      <a:pt x="0" y="0"/>
                      <a:pt x="1"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5" name="Freeform 2335">
                <a:extLst>
                  <a:ext uri="{FF2B5EF4-FFF2-40B4-BE49-F238E27FC236}">
                    <a16:creationId xmlns:a16="http://schemas.microsoft.com/office/drawing/2014/main" id="{FF3CB351-CA40-4359-9B2D-328F7E89D25E}"/>
                  </a:ext>
                </a:extLst>
              </p:cNvPr>
              <p:cNvSpPr>
                <a:spLocks/>
              </p:cNvSpPr>
              <p:nvPr/>
            </p:nvSpPr>
            <p:spPr bwMode="auto">
              <a:xfrm>
                <a:off x="7340" y="2454"/>
                <a:ext cx="9" cy="58"/>
              </a:xfrm>
              <a:custGeom>
                <a:avLst/>
                <a:gdLst>
                  <a:gd name="T0" fmla="*/ 2 w 2"/>
                  <a:gd name="T1" fmla="*/ 12 h 12"/>
                  <a:gd name="T2" fmla="*/ 2 w 2"/>
                  <a:gd name="T3" fmla="*/ 12 h 12"/>
                  <a:gd name="T4" fmla="*/ 0 w 2"/>
                  <a:gd name="T5" fmla="*/ 0 h 12"/>
                  <a:gd name="T6" fmla="*/ 0 w 2"/>
                  <a:gd name="T7" fmla="*/ 0 h 12"/>
                  <a:gd name="T8" fmla="*/ 0 w 2"/>
                  <a:gd name="T9" fmla="*/ 0 h 12"/>
                  <a:gd name="T10" fmla="*/ 1 w 2"/>
                  <a:gd name="T11" fmla="*/ 12 h 12"/>
                  <a:gd name="T12" fmla="*/ 2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2"/>
                    </a:moveTo>
                    <a:cubicBezTo>
                      <a:pt x="2" y="12"/>
                      <a:pt x="2" y="12"/>
                      <a:pt x="2" y="12"/>
                    </a:cubicBezTo>
                    <a:cubicBezTo>
                      <a:pt x="1" y="12"/>
                      <a:pt x="0" y="0"/>
                      <a:pt x="0" y="0"/>
                    </a:cubicBezTo>
                    <a:cubicBezTo>
                      <a:pt x="0" y="0"/>
                      <a:pt x="0" y="0"/>
                      <a:pt x="0" y="0"/>
                    </a:cubicBezTo>
                    <a:cubicBezTo>
                      <a:pt x="0" y="0"/>
                      <a:pt x="0" y="0"/>
                      <a:pt x="0" y="0"/>
                    </a:cubicBezTo>
                    <a:cubicBezTo>
                      <a:pt x="1" y="12"/>
                      <a:pt x="1" y="12"/>
                      <a:pt x="1" y="12"/>
                    </a:cubicBezTo>
                    <a:cubicBezTo>
                      <a:pt x="2" y="12"/>
                      <a:pt x="2" y="12"/>
                      <a:pt x="2"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6" name="Freeform 2336">
                <a:extLst>
                  <a:ext uri="{FF2B5EF4-FFF2-40B4-BE49-F238E27FC236}">
                    <a16:creationId xmlns:a16="http://schemas.microsoft.com/office/drawing/2014/main" id="{F365335A-E999-4F55-B509-43DEC39D225F}"/>
                  </a:ext>
                </a:extLst>
              </p:cNvPr>
              <p:cNvSpPr>
                <a:spLocks/>
              </p:cNvSpPr>
              <p:nvPr/>
            </p:nvSpPr>
            <p:spPr bwMode="auto">
              <a:xfrm>
                <a:off x="7349" y="2575"/>
                <a:ext cx="5" cy="63"/>
              </a:xfrm>
              <a:custGeom>
                <a:avLst/>
                <a:gdLst>
                  <a:gd name="T0" fmla="*/ 1 w 1"/>
                  <a:gd name="T1" fmla="*/ 13 h 13"/>
                  <a:gd name="T2" fmla="*/ 0 w 1"/>
                  <a:gd name="T3" fmla="*/ 0 h 13"/>
                  <a:gd name="T4" fmla="*/ 1 w 1"/>
                  <a:gd name="T5" fmla="*/ 12 h 13"/>
                  <a:gd name="T6" fmla="*/ 1 w 1"/>
                  <a:gd name="T7" fmla="*/ 13 h 13"/>
                  <a:gd name="T8" fmla="*/ 1 w 1"/>
                  <a:gd name="T9" fmla="*/ 13 h 13"/>
                </a:gdLst>
                <a:ahLst/>
                <a:cxnLst>
                  <a:cxn ang="0">
                    <a:pos x="T0" y="T1"/>
                  </a:cxn>
                  <a:cxn ang="0">
                    <a:pos x="T2" y="T3"/>
                  </a:cxn>
                  <a:cxn ang="0">
                    <a:pos x="T4" y="T5"/>
                  </a:cxn>
                  <a:cxn ang="0">
                    <a:pos x="T6" y="T7"/>
                  </a:cxn>
                  <a:cxn ang="0">
                    <a:pos x="T8" y="T9"/>
                  </a:cxn>
                </a:cxnLst>
                <a:rect l="0" t="0" r="r" b="b"/>
                <a:pathLst>
                  <a:path w="1" h="13">
                    <a:moveTo>
                      <a:pt x="1" y="13"/>
                    </a:moveTo>
                    <a:cubicBezTo>
                      <a:pt x="1" y="11"/>
                      <a:pt x="0" y="1"/>
                      <a:pt x="0" y="0"/>
                    </a:cubicBezTo>
                    <a:cubicBezTo>
                      <a:pt x="1" y="12"/>
                      <a:pt x="1" y="12"/>
                      <a:pt x="1" y="12"/>
                    </a:cubicBezTo>
                    <a:cubicBezTo>
                      <a:pt x="1" y="13"/>
                      <a:pt x="1" y="13"/>
                      <a:pt x="1" y="13"/>
                    </a:cubicBezTo>
                    <a:cubicBezTo>
                      <a:pt x="1" y="13"/>
                      <a:pt x="1" y="13"/>
                      <a:pt x="1" y="1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7" name="Freeform 2337">
                <a:extLst>
                  <a:ext uri="{FF2B5EF4-FFF2-40B4-BE49-F238E27FC236}">
                    <a16:creationId xmlns:a16="http://schemas.microsoft.com/office/drawing/2014/main" id="{5B4BAAE2-6421-407F-B14F-9734259D8108}"/>
                  </a:ext>
                </a:extLst>
              </p:cNvPr>
              <p:cNvSpPr>
                <a:spLocks/>
              </p:cNvSpPr>
              <p:nvPr/>
            </p:nvSpPr>
            <p:spPr bwMode="auto">
              <a:xfrm>
                <a:off x="7258" y="2088"/>
                <a:ext cx="19" cy="58"/>
              </a:xfrm>
              <a:custGeom>
                <a:avLst/>
                <a:gdLst>
                  <a:gd name="T0" fmla="*/ 4 w 4"/>
                  <a:gd name="T1" fmla="*/ 11 h 12"/>
                  <a:gd name="T2" fmla="*/ 4 w 4"/>
                  <a:gd name="T3" fmla="*/ 12 h 12"/>
                  <a:gd name="T4" fmla="*/ 0 w 4"/>
                  <a:gd name="T5" fmla="*/ 0 h 12"/>
                  <a:gd name="T6" fmla="*/ 1 w 4"/>
                  <a:gd name="T7" fmla="*/ 0 h 12"/>
                  <a:gd name="T8" fmla="*/ 1 w 4"/>
                  <a:gd name="T9" fmla="*/ 0 h 12"/>
                  <a:gd name="T10" fmla="*/ 4 w 4"/>
                  <a:gd name="T11" fmla="*/ 11 h 12"/>
                  <a:gd name="T12" fmla="*/ 4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11"/>
                    </a:moveTo>
                    <a:cubicBezTo>
                      <a:pt x="4" y="12"/>
                      <a:pt x="4" y="12"/>
                      <a:pt x="4" y="12"/>
                    </a:cubicBezTo>
                    <a:cubicBezTo>
                      <a:pt x="4" y="11"/>
                      <a:pt x="1" y="0"/>
                      <a:pt x="0" y="0"/>
                    </a:cubicBezTo>
                    <a:cubicBezTo>
                      <a:pt x="0" y="0"/>
                      <a:pt x="1" y="0"/>
                      <a:pt x="1" y="0"/>
                    </a:cubicBezTo>
                    <a:cubicBezTo>
                      <a:pt x="1" y="0"/>
                      <a:pt x="1" y="0"/>
                      <a:pt x="1" y="0"/>
                    </a:cubicBezTo>
                    <a:cubicBezTo>
                      <a:pt x="4" y="11"/>
                      <a:pt x="4" y="11"/>
                      <a:pt x="4" y="11"/>
                    </a:cubicBezTo>
                    <a:cubicBezTo>
                      <a:pt x="4" y="11"/>
                      <a:pt x="4" y="11"/>
                      <a:pt x="4"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8" name="Freeform 2338">
                <a:extLst>
                  <a:ext uri="{FF2B5EF4-FFF2-40B4-BE49-F238E27FC236}">
                    <a16:creationId xmlns:a16="http://schemas.microsoft.com/office/drawing/2014/main" id="{BF7309C3-6596-491D-AA6D-F60354516994}"/>
                  </a:ext>
                </a:extLst>
              </p:cNvPr>
              <p:cNvSpPr>
                <a:spLocks/>
              </p:cNvSpPr>
              <p:nvPr/>
            </p:nvSpPr>
            <p:spPr bwMode="auto">
              <a:xfrm>
                <a:off x="7311" y="2445"/>
                <a:ext cx="14" cy="62"/>
              </a:xfrm>
              <a:custGeom>
                <a:avLst/>
                <a:gdLst>
                  <a:gd name="T0" fmla="*/ 3 w 3"/>
                  <a:gd name="T1" fmla="*/ 8 h 13"/>
                  <a:gd name="T2" fmla="*/ 3 w 3"/>
                  <a:gd name="T3" fmla="*/ 13 h 13"/>
                  <a:gd name="T4" fmla="*/ 2 w 3"/>
                  <a:gd name="T5" fmla="*/ 0 h 13"/>
                  <a:gd name="T6" fmla="*/ 2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3" y="13"/>
                    </a:cubicBezTo>
                    <a:cubicBezTo>
                      <a:pt x="1" y="12"/>
                      <a:pt x="0" y="0"/>
                      <a:pt x="2" y="0"/>
                    </a:cubicBezTo>
                    <a:cubicBezTo>
                      <a:pt x="2" y="0"/>
                      <a:pt x="2" y="0"/>
                      <a:pt x="2" y="0"/>
                    </a:cubicBezTo>
                    <a:cubicBezTo>
                      <a:pt x="2" y="1"/>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69" name="Freeform 2339">
                <a:extLst>
                  <a:ext uri="{FF2B5EF4-FFF2-40B4-BE49-F238E27FC236}">
                    <a16:creationId xmlns:a16="http://schemas.microsoft.com/office/drawing/2014/main" id="{4C3A0838-7559-46C0-9059-9B9EA824AA38}"/>
                  </a:ext>
                </a:extLst>
              </p:cNvPr>
              <p:cNvSpPr>
                <a:spLocks/>
              </p:cNvSpPr>
              <p:nvPr/>
            </p:nvSpPr>
            <p:spPr bwMode="auto">
              <a:xfrm>
                <a:off x="7301" y="2493"/>
                <a:ext cx="15" cy="63"/>
              </a:xfrm>
              <a:custGeom>
                <a:avLst/>
                <a:gdLst>
                  <a:gd name="T0" fmla="*/ 3 w 3"/>
                  <a:gd name="T1" fmla="*/ 8 h 13"/>
                  <a:gd name="T2" fmla="*/ 2 w 3"/>
                  <a:gd name="T3" fmla="*/ 13 h 13"/>
                  <a:gd name="T4" fmla="*/ 1 w 3"/>
                  <a:gd name="T5" fmla="*/ 0 h 13"/>
                  <a:gd name="T6" fmla="*/ 1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2" y="13"/>
                    </a:cubicBezTo>
                    <a:cubicBezTo>
                      <a:pt x="1" y="11"/>
                      <a:pt x="0" y="0"/>
                      <a:pt x="1" y="0"/>
                    </a:cubicBezTo>
                    <a:cubicBezTo>
                      <a:pt x="1" y="0"/>
                      <a:pt x="1" y="0"/>
                      <a:pt x="1" y="0"/>
                    </a:cubicBezTo>
                    <a:cubicBezTo>
                      <a:pt x="2" y="0"/>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0" name="Freeform 2340">
                <a:extLst>
                  <a:ext uri="{FF2B5EF4-FFF2-40B4-BE49-F238E27FC236}">
                    <a16:creationId xmlns:a16="http://schemas.microsoft.com/office/drawing/2014/main" id="{C271926E-C733-434F-8BA6-747D9B221170}"/>
                  </a:ext>
                </a:extLst>
              </p:cNvPr>
              <p:cNvSpPr>
                <a:spLocks/>
              </p:cNvSpPr>
              <p:nvPr/>
            </p:nvSpPr>
            <p:spPr bwMode="auto">
              <a:xfrm>
                <a:off x="7282" y="2527"/>
                <a:ext cx="14" cy="67"/>
              </a:xfrm>
              <a:custGeom>
                <a:avLst/>
                <a:gdLst>
                  <a:gd name="T0" fmla="*/ 3 w 3"/>
                  <a:gd name="T1" fmla="*/ 8 h 14"/>
                  <a:gd name="T2" fmla="*/ 2 w 3"/>
                  <a:gd name="T3" fmla="*/ 13 h 14"/>
                  <a:gd name="T4" fmla="*/ 1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2"/>
                      <a:pt x="3" y="14"/>
                      <a:pt x="2" y="13"/>
                    </a:cubicBezTo>
                    <a:cubicBezTo>
                      <a:pt x="0" y="11"/>
                      <a:pt x="0" y="0"/>
                      <a:pt x="1" y="0"/>
                    </a:cubicBezTo>
                    <a:cubicBezTo>
                      <a:pt x="1"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1" name="Freeform 2341">
                <a:extLst>
                  <a:ext uri="{FF2B5EF4-FFF2-40B4-BE49-F238E27FC236}">
                    <a16:creationId xmlns:a16="http://schemas.microsoft.com/office/drawing/2014/main" id="{66161CB9-8011-4609-ABD5-997DA4557A69}"/>
                  </a:ext>
                </a:extLst>
              </p:cNvPr>
              <p:cNvSpPr>
                <a:spLocks/>
              </p:cNvSpPr>
              <p:nvPr/>
            </p:nvSpPr>
            <p:spPr bwMode="auto">
              <a:xfrm>
                <a:off x="7272" y="2425"/>
                <a:ext cx="20" cy="68"/>
              </a:xfrm>
              <a:custGeom>
                <a:avLst/>
                <a:gdLst>
                  <a:gd name="T0" fmla="*/ 4 w 4"/>
                  <a:gd name="T1" fmla="*/ 8 h 14"/>
                  <a:gd name="T2" fmla="*/ 3 w 4"/>
                  <a:gd name="T3" fmla="*/ 13 h 14"/>
                  <a:gd name="T4" fmla="*/ 2 w 4"/>
                  <a:gd name="T5" fmla="*/ 1 h 14"/>
                  <a:gd name="T6" fmla="*/ 2 w 4"/>
                  <a:gd name="T7" fmla="*/ 1 h 14"/>
                  <a:gd name="T8" fmla="*/ 4 w 4"/>
                  <a:gd name="T9" fmla="*/ 8 h 14"/>
                </a:gdLst>
                <a:ahLst/>
                <a:cxnLst>
                  <a:cxn ang="0">
                    <a:pos x="T0" y="T1"/>
                  </a:cxn>
                  <a:cxn ang="0">
                    <a:pos x="T2" y="T3"/>
                  </a:cxn>
                  <a:cxn ang="0">
                    <a:pos x="T4" y="T5"/>
                  </a:cxn>
                  <a:cxn ang="0">
                    <a:pos x="T6" y="T7"/>
                  </a:cxn>
                  <a:cxn ang="0">
                    <a:pos x="T8" y="T9"/>
                  </a:cxn>
                </a:cxnLst>
                <a:rect l="0" t="0" r="r" b="b"/>
                <a:pathLst>
                  <a:path w="4" h="14">
                    <a:moveTo>
                      <a:pt x="4" y="8"/>
                    </a:moveTo>
                    <a:cubicBezTo>
                      <a:pt x="4" y="12"/>
                      <a:pt x="4" y="14"/>
                      <a:pt x="3" y="13"/>
                    </a:cubicBezTo>
                    <a:cubicBezTo>
                      <a:pt x="1" y="11"/>
                      <a:pt x="0" y="1"/>
                      <a:pt x="2" y="1"/>
                    </a:cubicBezTo>
                    <a:cubicBezTo>
                      <a:pt x="2" y="0"/>
                      <a:pt x="2" y="1"/>
                      <a:pt x="2" y="1"/>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2" name="Freeform 2342">
                <a:extLst>
                  <a:ext uri="{FF2B5EF4-FFF2-40B4-BE49-F238E27FC236}">
                    <a16:creationId xmlns:a16="http://schemas.microsoft.com/office/drawing/2014/main" id="{17F55823-E01C-41AF-868C-24E64DC62964}"/>
                  </a:ext>
                </a:extLst>
              </p:cNvPr>
              <p:cNvSpPr>
                <a:spLocks/>
              </p:cNvSpPr>
              <p:nvPr/>
            </p:nvSpPr>
            <p:spPr bwMode="auto">
              <a:xfrm>
                <a:off x="7292" y="2392"/>
                <a:ext cx="14" cy="62"/>
              </a:xfrm>
              <a:custGeom>
                <a:avLst/>
                <a:gdLst>
                  <a:gd name="T0" fmla="*/ 3 w 3"/>
                  <a:gd name="T1" fmla="*/ 7 h 13"/>
                  <a:gd name="T2" fmla="*/ 2 w 3"/>
                  <a:gd name="T3" fmla="*/ 12 h 13"/>
                  <a:gd name="T4" fmla="*/ 1 w 3"/>
                  <a:gd name="T5" fmla="*/ 0 h 13"/>
                  <a:gd name="T6" fmla="*/ 1 w 3"/>
                  <a:gd name="T7" fmla="*/ 0 h 13"/>
                  <a:gd name="T8" fmla="*/ 3 w 3"/>
                  <a:gd name="T9" fmla="*/ 7 h 13"/>
                </a:gdLst>
                <a:ahLst/>
                <a:cxnLst>
                  <a:cxn ang="0">
                    <a:pos x="T0" y="T1"/>
                  </a:cxn>
                  <a:cxn ang="0">
                    <a:pos x="T2" y="T3"/>
                  </a:cxn>
                  <a:cxn ang="0">
                    <a:pos x="T4" y="T5"/>
                  </a:cxn>
                  <a:cxn ang="0">
                    <a:pos x="T6" y="T7"/>
                  </a:cxn>
                  <a:cxn ang="0">
                    <a:pos x="T8" y="T9"/>
                  </a:cxn>
                </a:cxnLst>
                <a:rect l="0" t="0" r="r" b="b"/>
                <a:pathLst>
                  <a:path w="3" h="13">
                    <a:moveTo>
                      <a:pt x="3" y="7"/>
                    </a:moveTo>
                    <a:cubicBezTo>
                      <a:pt x="3" y="11"/>
                      <a:pt x="3" y="13"/>
                      <a:pt x="2" y="12"/>
                    </a:cubicBezTo>
                    <a:cubicBezTo>
                      <a:pt x="1"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3" name="Freeform 2343">
                <a:extLst>
                  <a:ext uri="{FF2B5EF4-FFF2-40B4-BE49-F238E27FC236}">
                    <a16:creationId xmlns:a16="http://schemas.microsoft.com/office/drawing/2014/main" id="{5DFFEF61-4372-494C-8130-09D7564CE4F6}"/>
                  </a:ext>
                </a:extLst>
              </p:cNvPr>
              <p:cNvSpPr>
                <a:spLocks/>
              </p:cNvSpPr>
              <p:nvPr/>
            </p:nvSpPr>
            <p:spPr bwMode="auto">
              <a:xfrm>
                <a:off x="7263" y="2339"/>
                <a:ext cx="24" cy="62"/>
              </a:xfrm>
              <a:custGeom>
                <a:avLst/>
                <a:gdLst>
                  <a:gd name="T0" fmla="*/ 4 w 5"/>
                  <a:gd name="T1" fmla="*/ 8 h 13"/>
                  <a:gd name="T2" fmla="*/ 3 w 5"/>
                  <a:gd name="T3" fmla="*/ 13 h 13"/>
                  <a:gd name="T4" fmla="*/ 2 w 5"/>
                  <a:gd name="T5" fmla="*/ 0 h 13"/>
                  <a:gd name="T6" fmla="*/ 2 w 5"/>
                  <a:gd name="T7" fmla="*/ 0 h 13"/>
                  <a:gd name="T8" fmla="*/ 4 w 5"/>
                  <a:gd name="T9" fmla="*/ 8 h 13"/>
                </a:gdLst>
                <a:ahLst/>
                <a:cxnLst>
                  <a:cxn ang="0">
                    <a:pos x="T0" y="T1"/>
                  </a:cxn>
                  <a:cxn ang="0">
                    <a:pos x="T2" y="T3"/>
                  </a:cxn>
                  <a:cxn ang="0">
                    <a:pos x="T4" y="T5"/>
                  </a:cxn>
                  <a:cxn ang="0">
                    <a:pos x="T6" y="T7"/>
                  </a:cxn>
                  <a:cxn ang="0">
                    <a:pos x="T8" y="T9"/>
                  </a:cxn>
                </a:cxnLst>
                <a:rect l="0" t="0" r="r" b="b"/>
                <a:pathLst>
                  <a:path w="5" h="13">
                    <a:moveTo>
                      <a:pt x="4" y="8"/>
                    </a:moveTo>
                    <a:cubicBezTo>
                      <a:pt x="5" y="11"/>
                      <a:pt x="4" y="13"/>
                      <a:pt x="3" y="13"/>
                    </a:cubicBezTo>
                    <a:cubicBezTo>
                      <a:pt x="2" y="11"/>
                      <a:pt x="0" y="1"/>
                      <a:pt x="2" y="0"/>
                    </a:cubicBezTo>
                    <a:cubicBezTo>
                      <a:pt x="2" y="0"/>
                      <a:pt x="2" y="0"/>
                      <a:pt x="2" y="0"/>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4" name="Freeform 2344">
                <a:extLst>
                  <a:ext uri="{FF2B5EF4-FFF2-40B4-BE49-F238E27FC236}">
                    <a16:creationId xmlns:a16="http://schemas.microsoft.com/office/drawing/2014/main" id="{D25A76D2-25E6-443E-9690-47598FD549E5}"/>
                  </a:ext>
                </a:extLst>
              </p:cNvPr>
              <p:cNvSpPr>
                <a:spLocks/>
              </p:cNvSpPr>
              <p:nvPr/>
            </p:nvSpPr>
            <p:spPr bwMode="auto">
              <a:xfrm>
                <a:off x="7272" y="2290"/>
                <a:ext cx="24" cy="58"/>
              </a:xfrm>
              <a:custGeom>
                <a:avLst/>
                <a:gdLst>
                  <a:gd name="T0" fmla="*/ 4 w 5"/>
                  <a:gd name="T1" fmla="*/ 7 h 12"/>
                  <a:gd name="T2" fmla="*/ 4 w 5"/>
                  <a:gd name="T3" fmla="*/ 12 h 12"/>
                  <a:gd name="T4" fmla="*/ 2 w 5"/>
                  <a:gd name="T5" fmla="*/ 0 h 12"/>
                  <a:gd name="T6" fmla="*/ 2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5" name="Freeform 2345">
                <a:extLst>
                  <a:ext uri="{FF2B5EF4-FFF2-40B4-BE49-F238E27FC236}">
                    <a16:creationId xmlns:a16="http://schemas.microsoft.com/office/drawing/2014/main" id="{9DB116A5-ACCF-445D-A84F-D60E01989950}"/>
                  </a:ext>
                </a:extLst>
              </p:cNvPr>
              <p:cNvSpPr>
                <a:spLocks/>
              </p:cNvSpPr>
              <p:nvPr/>
            </p:nvSpPr>
            <p:spPr bwMode="auto">
              <a:xfrm>
                <a:off x="7296" y="2339"/>
                <a:ext cx="20" cy="62"/>
              </a:xfrm>
              <a:custGeom>
                <a:avLst/>
                <a:gdLst>
                  <a:gd name="T0" fmla="*/ 4 w 4"/>
                  <a:gd name="T1" fmla="*/ 7 h 13"/>
                  <a:gd name="T2" fmla="*/ 3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0"/>
                      <a:pt x="4" y="13"/>
                      <a:pt x="3" y="12"/>
                    </a:cubicBezTo>
                    <a:cubicBezTo>
                      <a:pt x="2" y="11"/>
                      <a:pt x="0" y="0"/>
                      <a:pt x="2" y="0"/>
                    </a:cubicBezTo>
                    <a:cubicBezTo>
                      <a:pt x="2" y="0"/>
                      <a:pt x="2" y="0"/>
                      <a:pt x="2" y="0"/>
                    </a:cubicBezTo>
                    <a:cubicBezTo>
                      <a:pt x="2"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6" name="Freeform 2346">
                <a:extLst>
                  <a:ext uri="{FF2B5EF4-FFF2-40B4-BE49-F238E27FC236}">
                    <a16:creationId xmlns:a16="http://schemas.microsoft.com/office/drawing/2014/main" id="{1634AF17-9067-4F21-9962-959D350B1FB5}"/>
                  </a:ext>
                </a:extLst>
              </p:cNvPr>
              <p:cNvSpPr>
                <a:spLocks/>
              </p:cNvSpPr>
              <p:nvPr/>
            </p:nvSpPr>
            <p:spPr bwMode="auto">
              <a:xfrm>
                <a:off x="7089" y="3255"/>
                <a:ext cx="34" cy="62"/>
              </a:xfrm>
              <a:custGeom>
                <a:avLst/>
                <a:gdLst>
                  <a:gd name="T0" fmla="*/ 5 w 7"/>
                  <a:gd name="T1" fmla="*/ 7 h 13"/>
                  <a:gd name="T2" fmla="*/ 1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1"/>
                    </a:cubicBezTo>
                    <a:cubicBezTo>
                      <a:pt x="0" y="9"/>
                      <a:pt x="3" y="0"/>
                      <a:pt x="6" y="0"/>
                    </a:cubicBezTo>
                    <a:cubicBezTo>
                      <a:pt x="7"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7" name="Freeform 2347">
                <a:extLst>
                  <a:ext uri="{FF2B5EF4-FFF2-40B4-BE49-F238E27FC236}">
                    <a16:creationId xmlns:a16="http://schemas.microsoft.com/office/drawing/2014/main" id="{318BC1CD-1A8E-495B-B49B-99BEBCF2A2C0}"/>
                  </a:ext>
                </a:extLst>
              </p:cNvPr>
              <p:cNvSpPr>
                <a:spLocks/>
              </p:cNvSpPr>
              <p:nvPr/>
            </p:nvSpPr>
            <p:spPr bwMode="auto">
              <a:xfrm>
                <a:off x="7080" y="3202"/>
                <a:ext cx="33" cy="67"/>
              </a:xfrm>
              <a:custGeom>
                <a:avLst/>
                <a:gdLst>
                  <a:gd name="T0" fmla="*/ 6 w 7"/>
                  <a:gd name="T1" fmla="*/ 8 h 14"/>
                  <a:gd name="T2" fmla="*/ 1 w 7"/>
                  <a:gd name="T3" fmla="*/ 11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4" y="12"/>
                      <a:pt x="2" y="14"/>
                      <a:pt x="1" y="11"/>
                    </a:cubicBezTo>
                    <a:cubicBezTo>
                      <a:pt x="0" y="9"/>
                      <a:pt x="3"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8" name="Freeform 2348">
                <a:extLst>
                  <a:ext uri="{FF2B5EF4-FFF2-40B4-BE49-F238E27FC236}">
                    <a16:creationId xmlns:a16="http://schemas.microsoft.com/office/drawing/2014/main" id="{D9F89233-1D66-4B6A-BF97-9C7BFC35E07F}"/>
                  </a:ext>
                </a:extLst>
              </p:cNvPr>
              <p:cNvSpPr>
                <a:spLocks/>
              </p:cNvSpPr>
              <p:nvPr/>
            </p:nvSpPr>
            <p:spPr bwMode="auto">
              <a:xfrm>
                <a:off x="7027" y="3260"/>
                <a:ext cx="38" cy="62"/>
              </a:xfrm>
              <a:custGeom>
                <a:avLst/>
                <a:gdLst>
                  <a:gd name="T0" fmla="*/ 7 w 8"/>
                  <a:gd name="T1" fmla="*/ 7 h 13"/>
                  <a:gd name="T2" fmla="*/ 1 w 8"/>
                  <a:gd name="T3" fmla="*/ 11 h 13"/>
                  <a:gd name="T4" fmla="*/ 6 w 8"/>
                  <a:gd name="T5" fmla="*/ 0 h 13"/>
                  <a:gd name="T6" fmla="*/ 7 w 8"/>
                  <a:gd name="T7" fmla="*/ 7 h 13"/>
                </a:gdLst>
                <a:ahLst/>
                <a:cxnLst>
                  <a:cxn ang="0">
                    <a:pos x="T0" y="T1"/>
                  </a:cxn>
                  <a:cxn ang="0">
                    <a:pos x="T2" y="T3"/>
                  </a:cxn>
                  <a:cxn ang="0">
                    <a:pos x="T4" y="T5"/>
                  </a:cxn>
                  <a:cxn ang="0">
                    <a:pos x="T6" y="T7"/>
                  </a:cxn>
                </a:cxnLst>
                <a:rect l="0" t="0" r="r" b="b"/>
                <a:pathLst>
                  <a:path w="8" h="13">
                    <a:moveTo>
                      <a:pt x="7" y="7"/>
                    </a:moveTo>
                    <a:cubicBezTo>
                      <a:pt x="5" y="11"/>
                      <a:pt x="2" y="13"/>
                      <a:pt x="1" y="11"/>
                    </a:cubicBezTo>
                    <a:cubicBezTo>
                      <a:pt x="0" y="8"/>
                      <a:pt x="3" y="0"/>
                      <a:pt x="6" y="0"/>
                    </a:cubicBezTo>
                    <a:cubicBezTo>
                      <a:pt x="8"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79" name="Freeform 2349">
                <a:extLst>
                  <a:ext uri="{FF2B5EF4-FFF2-40B4-BE49-F238E27FC236}">
                    <a16:creationId xmlns:a16="http://schemas.microsoft.com/office/drawing/2014/main" id="{D05E6F5A-D8FB-4283-AB0C-E72F249A1977}"/>
                  </a:ext>
                </a:extLst>
              </p:cNvPr>
              <p:cNvSpPr>
                <a:spLocks/>
              </p:cNvSpPr>
              <p:nvPr/>
            </p:nvSpPr>
            <p:spPr bwMode="auto">
              <a:xfrm>
                <a:off x="6930" y="3356"/>
                <a:ext cx="44" cy="63"/>
              </a:xfrm>
              <a:custGeom>
                <a:avLst/>
                <a:gdLst>
                  <a:gd name="T0" fmla="*/ 7 w 9"/>
                  <a:gd name="T1" fmla="*/ 7 h 13"/>
                  <a:gd name="T2" fmla="*/ 1 w 9"/>
                  <a:gd name="T3" fmla="*/ 11 h 13"/>
                  <a:gd name="T4" fmla="*/ 7 w 9"/>
                  <a:gd name="T5" fmla="*/ 1 h 13"/>
                  <a:gd name="T6" fmla="*/ 7 w 9"/>
                  <a:gd name="T7" fmla="*/ 7 h 13"/>
                </a:gdLst>
                <a:ahLst/>
                <a:cxnLst>
                  <a:cxn ang="0">
                    <a:pos x="T0" y="T1"/>
                  </a:cxn>
                  <a:cxn ang="0">
                    <a:pos x="T2" y="T3"/>
                  </a:cxn>
                  <a:cxn ang="0">
                    <a:pos x="T4" y="T5"/>
                  </a:cxn>
                  <a:cxn ang="0">
                    <a:pos x="T6" y="T7"/>
                  </a:cxn>
                </a:cxnLst>
                <a:rect l="0" t="0" r="r" b="b"/>
                <a:pathLst>
                  <a:path w="9" h="13">
                    <a:moveTo>
                      <a:pt x="7" y="7"/>
                    </a:moveTo>
                    <a:cubicBezTo>
                      <a:pt x="5" y="11"/>
                      <a:pt x="2" y="13"/>
                      <a:pt x="1" y="11"/>
                    </a:cubicBezTo>
                    <a:cubicBezTo>
                      <a:pt x="0" y="7"/>
                      <a:pt x="4" y="0"/>
                      <a:pt x="7" y="1"/>
                    </a:cubicBezTo>
                    <a:cubicBezTo>
                      <a:pt x="9"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0" name="Freeform 2350">
                <a:extLst>
                  <a:ext uri="{FF2B5EF4-FFF2-40B4-BE49-F238E27FC236}">
                    <a16:creationId xmlns:a16="http://schemas.microsoft.com/office/drawing/2014/main" id="{C9BAC382-6153-45DC-9471-29A65358ED2C}"/>
                  </a:ext>
                </a:extLst>
              </p:cNvPr>
              <p:cNvSpPr>
                <a:spLocks/>
              </p:cNvSpPr>
              <p:nvPr/>
            </p:nvSpPr>
            <p:spPr bwMode="auto">
              <a:xfrm>
                <a:off x="6983" y="3351"/>
                <a:ext cx="39" cy="63"/>
              </a:xfrm>
              <a:custGeom>
                <a:avLst/>
                <a:gdLst>
                  <a:gd name="T0" fmla="*/ 6 w 8"/>
                  <a:gd name="T1" fmla="*/ 7 h 13"/>
                  <a:gd name="T2" fmla="*/ 0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1" y="13"/>
                      <a:pt x="0"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1" name="Freeform 2351">
                <a:extLst>
                  <a:ext uri="{FF2B5EF4-FFF2-40B4-BE49-F238E27FC236}">
                    <a16:creationId xmlns:a16="http://schemas.microsoft.com/office/drawing/2014/main" id="{33CDD0C9-BAAC-462F-A2EE-3A277D4B368A}"/>
                  </a:ext>
                </a:extLst>
              </p:cNvPr>
              <p:cNvSpPr>
                <a:spLocks/>
              </p:cNvSpPr>
              <p:nvPr/>
            </p:nvSpPr>
            <p:spPr bwMode="auto">
              <a:xfrm>
                <a:off x="6906" y="3510"/>
                <a:ext cx="44"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2" y="12"/>
                      <a:pt x="1" y="10"/>
                    </a:cubicBezTo>
                    <a:cubicBezTo>
                      <a:pt x="0" y="7"/>
                      <a:pt x="5" y="0"/>
                      <a:pt x="7" y="0"/>
                    </a:cubicBezTo>
                    <a:cubicBezTo>
                      <a:pt x="9"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2" name="Freeform 2352">
                <a:extLst>
                  <a:ext uri="{FF2B5EF4-FFF2-40B4-BE49-F238E27FC236}">
                    <a16:creationId xmlns:a16="http://schemas.microsoft.com/office/drawing/2014/main" id="{22509F54-1DCE-4432-AD02-F29398A0408D}"/>
                  </a:ext>
                </a:extLst>
              </p:cNvPr>
              <p:cNvSpPr>
                <a:spLocks/>
              </p:cNvSpPr>
              <p:nvPr/>
            </p:nvSpPr>
            <p:spPr bwMode="auto">
              <a:xfrm>
                <a:off x="7123" y="3125"/>
                <a:ext cx="34" cy="62"/>
              </a:xfrm>
              <a:custGeom>
                <a:avLst/>
                <a:gdLst>
                  <a:gd name="T0" fmla="*/ 6 w 7"/>
                  <a:gd name="T1" fmla="*/ 7 h 13"/>
                  <a:gd name="T2" fmla="*/ 2 w 7"/>
                  <a:gd name="T3" fmla="*/ 11 h 13"/>
                  <a:gd name="T4" fmla="*/ 6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2" y="13"/>
                      <a:pt x="2" y="11"/>
                    </a:cubicBezTo>
                    <a:cubicBezTo>
                      <a:pt x="0" y="9"/>
                      <a:pt x="3"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3" name="Freeform 2353">
                <a:extLst>
                  <a:ext uri="{FF2B5EF4-FFF2-40B4-BE49-F238E27FC236}">
                    <a16:creationId xmlns:a16="http://schemas.microsoft.com/office/drawing/2014/main" id="{568F0E56-CA0F-411B-9B5D-979A557F85BB}"/>
                  </a:ext>
                </a:extLst>
              </p:cNvPr>
              <p:cNvSpPr>
                <a:spLocks/>
              </p:cNvSpPr>
              <p:nvPr/>
            </p:nvSpPr>
            <p:spPr bwMode="auto">
              <a:xfrm>
                <a:off x="7070" y="3139"/>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5" y="11"/>
                      <a:pt x="2" y="13"/>
                      <a:pt x="1" y="11"/>
                    </a:cubicBezTo>
                    <a:cubicBezTo>
                      <a:pt x="0" y="8"/>
                      <a:pt x="3" y="0"/>
                      <a:pt x="6" y="0"/>
                    </a:cubicBezTo>
                    <a:cubicBezTo>
                      <a:pt x="8"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4" name="Freeform 2354">
                <a:extLst>
                  <a:ext uri="{FF2B5EF4-FFF2-40B4-BE49-F238E27FC236}">
                    <a16:creationId xmlns:a16="http://schemas.microsoft.com/office/drawing/2014/main" id="{849C27FB-16BD-4685-A11E-37AD6F1B5E8F}"/>
                  </a:ext>
                </a:extLst>
              </p:cNvPr>
              <p:cNvSpPr>
                <a:spLocks/>
              </p:cNvSpPr>
              <p:nvPr/>
            </p:nvSpPr>
            <p:spPr bwMode="auto">
              <a:xfrm>
                <a:off x="7017" y="3182"/>
                <a:ext cx="39" cy="68"/>
              </a:xfrm>
              <a:custGeom>
                <a:avLst/>
                <a:gdLst>
                  <a:gd name="T0" fmla="*/ 7 w 8"/>
                  <a:gd name="T1" fmla="*/ 8 h 14"/>
                  <a:gd name="T2" fmla="*/ 2 w 8"/>
                  <a:gd name="T3" fmla="*/ 11 h 14"/>
                  <a:gd name="T4" fmla="*/ 7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1"/>
                    </a:cubicBezTo>
                    <a:cubicBezTo>
                      <a:pt x="0" y="8"/>
                      <a:pt x="3" y="0"/>
                      <a:pt x="7"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5" name="Freeform 2355">
                <a:extLst>
                  <a:ext uri="{FF2B5EF4-FFF2-40B4-BE49-F238E27FC236}">
                    <a16:creationId xmlns:a16="http://schemas.microsoft.com/office/drawing/2014/main" id="{B0BBDB7A-014B-4AE0-B509-366A9F0A7B17}"/>
                  </a:ext>
                </a:extLst>
              </p:cNvPr>
              <p:cNvSpPr>
                <a:spLocks/>
              </p:cNvSpPr>
              <p:nvPr/>
            </p:nvSpPr>
            <p:spPr bwMode="auto">
              <a:xfrm>
                <a:off x="6974" y="3274"/>
                <a:ext cx="43" cy="63"/>
              </a:xfrm>
              <a:custGeom>
                <a:avLst/>
                <a:gdLst>
                  <a:gd name="T0" fmla="*/ 7 w 9"/>
                  <a:gd name="T1" fmla="*/ 7 h 13"/>
                  <a:gd name="T2" fmla="*/ 1 w 9"/>
                  <a:gd name="T3" fmla="*/ 11 h 13"/>
                  <a:gd name="T4" fmla="*/ 7 w 9"/>
                  <a:gd name="T5" fmla="*/ 0 h 13"/>
                  <a:gd name="T6" fmla="*/ 7 w 9"/>
                  <a:gd name="T7" fmla="*/ 7 h 13"/>
                </a:gdLst>
                <a:ahLst/>
                <a:cxnLst>
                  <a:cxn ang="0">
                    <a:pos x="T0" y="T1"/>
                  </a:cxn>
                  <a:cxn ang="0">
                    <a:pos x="T2" y="T3"/>
                  </a:cxn>
                  <a:cxn ang="0">
                    <a:pos x="T4" y="T5"/>
                  </a:cxn>
                  <a:cxn ang="0">
                    <a:pos x="T6" y="T7"/>
                  </a:cxn>
                </a:cxnLst>
                <a:rect l="0" t="0" r="r" b="b"/>
                <a:pathLst>
                  <a:path w="9" h="13">
                    <a:moveTo>
                      <a:pt x="7" y="7"/>
                    </a:moveTo>
                    <a:cubicBezTo>
                      <a:pt x="6" y="11"/>
                      <a:pt x="2" y="13"/>
                      <a:pt x="1" y="11"/>
                    </a:cubicBezTo>
                    <a:cubicBezTo>
                      <a:pt x="0" y="8"/>
                      <a:pt x="3"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6" name="Freeform 2356">
                <a:extLst>
                  <a:ext uri="{FF2B5EF4-FFF2-40B4-BE49-F238E27FC236}">
                    <a16:creationId xmlns:a16="http://schemas.microsoft.com/office/drawing/2014/main" id="{367E3A14-AF78-4A36-954B-75B2636599EA}"/>
                  </a:ext>
                </a:extLst>
              </p:cNvPr>
              <p:cNvSpPr>
                <a:spLocks/>
              </p:cNvSpPr>
              <p:nvPr/>
            </p:nvSpPr>
            <p:spPr bwMode="auto">
              <a:xfrm>
                <a:off x="6964" y="3207"/>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7" name="Freeform 2357">
                <a:extLst>
                  <a:ext uri="{FF2B5EF4-FFF2-40B4-BE49-F238E27FC236}">
                    <a16:creationId xmlns:a16="http://schemas.microsoft.com/office/drawing/2014/main" id="{FAA07E2C-CE4B-4C2B-81B4-6EBE7D960948}"/>
                  </a:ext>
                </a:extLst>
              </p:cNvPr>
              <p:cNvSpPr>
                <a:spLocks/>
              </p:cNvSpPr>
              <p:nvPr/>
            </p:nvSpPr>
            <p:spPr bwMode="auto">
              <a:xfrm>
                <a:off x="6868" y="3284"/>
                <a:ext cx="48" cy="62"/>
              </a:xfrm>
              <a:custGeom>
                <a:avLst/>
                <a:gdLst>
                  <a:gd name="T0" fmla="*/ 8 w 10"/>
                  <a:gd name="T1" fmla="*/ 7 h 13"/>
                  <a:gd name="T2" fmla="*/ 1 w 10"/>
                  <a:gd name="T3" fmla="*/ 10 h 13"/>
                  <a:gd name="T4" fmla="*/ 7 w 10"/>
                  <a:gd name="T5" fmla="*/ 0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2"/>
                      <a:pt x="3" y="13"/>
                      <a:pt x="1" y="10"/>
                    </a:cubicBezTo>
                    <a:cubicBezTo>
                      <a:pt x="0" y="7"/>
                      <a:pt x="4" y="0"/>
                      <a:pt x="7" y="0"/>
                    </a:cubicBezTo>
                    <a:cubicBezTo>
                      <a:pt x="9" y="1"/>
                      <a:pt x="10"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8" name="Freeform 2358">
                <a:extLst>
                  <a:ext uri="{FF2B5EF4-FFF2-40B4-BE49-F238E27FC236}">
                    <a16:creationId xmlns:a16="http://schemas.microsoft.com/office/drawing/2014/main" id="{6CCB676A-E491-4E83-9076-25C61CBD8696}"/>
                  </a:ext>
                </a:extLst>
              </p:cNvPr>
              <p:cNvSpPr>
                <a:spLocks/>
              </p:cNvSpPr>
              <p:nvPr/>
            </p:nvSpPr>
            <p:spPr bwMode="auto">
              <a:xfrm>
                <a:off x="6848" y="3216"/>
                <a:ext cx="49" cy="63"/>
              </a:xfrm>
              <a:custGeom>
                <a:avLst/>
                <a:gdLst>
                  <a:gd name="T0" fmla="*/ 9 w 10"/>
                  <a:gd name="T1" fmla="*/ 7 h 13"/>
                  <a:gd name="T2" fmla="*/ 2 w 10"/>
                  <a:gd name="T3" fmla="*/ 10 h 13"/>
                  <a:gd name="T4" fmla="*/ 7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3" y="0"/>
                      <a:pt x="7"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89" name="Freeform 2359">
                <a:extLst>
                  <a:ext uri="{FF2B5EF4-FFF2-40B4-BE49-F238E27FC236}">
                    <a16:creationId xmlns:a16="http://schemas.microsoft.com/office/drawing/2014/main" id="{86F4BB0F-FCC4-4297-88BC-69A36BDE5933}"/>
                  </a:ext>
                </a:extLst>
              </p:cNvPr>
              <p:cNvSpPr>
                <a:spLocks/>
              </p:cNvSpPr>
              <p:nvPr/>
            </p:nvSpPr>
            <p:spPr bwMode="auto">
              <a:xfrm>
                <a:off x="6911" y="3207"/>
                <a:ext cx="48" cy="67"/>
              </a:xfrm>
              <a:custGeom>
                <a:avLst/>
                <a:gdLst>
                  <a:gd name="T0" fmla="*/ 8 w 10"/>
                  <a:gd name="T1" fmla="*/ 8 h 14"/>
                  <a:gd name="T2" fmla="*/ 2 w 10"/>
                  <a:gd name="T3" fmla="*/ 11 h 14"/>
                  <a:gd name="T4" fmla="*/ 7 w 10"/>
                  <a:gd name="T5" fmla="*/ 1 h 14"/>
                  <a:gd name="T6" fmla="*/ 8 w 10"/>
                  <a:gd name="T7" fmla="*/ 8 h 14"/>
                </a:gdLst>
                <a:ahLst/>
                <a:cxnLst>
                  <a:cxn ang="0">
                    <a:pos x="T0" y="T1"/>
                  </a:cxn>
                  <a:cxn ang="0">
                    <a:pos x="T2" y="T3"/>
                  </a:cxn>
                  <a:cxn ang="0">
                    <a:pos x="T4" y="T5"/>
                  </a:cxn>
                  <a:cxn ang="0">
                    <a:pos x="T6" y="T7"/>
                  </a:cxn>
                </a:cxnLst>
                <a:rect l="0" t="0" r="r" b="b"/>
                <a:pathLst>
                  <a:path w="10" h="14">
                    <a:moveTo>
                      <a:pt x="8" y="8"/>
                    </a:moveTo>
                    <a:cubicBezTo>
                      <a:pt x="7" y="12"/>
                      <a:pt x="3" y="14"/>
                      <a:pt x="2" y="11"/>
                    </a:cubicBezTo>
                    <a:cubicBezTo>
                      <a:pt x="0" y="8"/>
                      <a:pt x="3" y="0"/>
                      <a:pt x="7" y="1"/>
                    </a:cubicBezTo>
                    <a:cubicBezTo>
                      <a:pt x="9" y="1"/>
                      <a:pt x="10"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0" name="Freeform 2360">
                <a:extLst>
                  <a:ext uri="{FF2B5EF4-FFF2-40B4-BE49-F238E27FC236}">
                    <a16:creationId xmlns:a16="http://schemas.microsoft.com/office/drawing/2014/main" id="{47B1F300-090E-463A-9708-6EB00DD0D8D6}"/>
                  </a:ext>
                </a:extLst>
              </p:cNvPr>
              <p:cNvSpPr>
                <a:spLocks/>
              </p:cNvSpPr>
              <p:nvPr/>
            </p:nvSpPr>
            <p:spPr bwMode="auto">
              <a:xfrm>
                <a:off x="6906" y="3134"/>
                <a:ext cx="44" cy="63"/>
              </a:xfrm>
              <a:custGeom>
                <a:avLst/>
                <a:gdLst>
                  <a:gd name="T0" fmla="*/ 8 w 9"/>
                  <a:gd name="T1" fmla="*/ 7 h 13"/>
                  <a:gd name="T2" fmla="*/ 1 w 9"/>
                  <a:gd name="T3" fmla="*/ 10 h 13"/>
                  <a:gd name="T4" fmla="*/ 6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1" y="10"/>
                    </a:cubicBezTo>
                    <a:cubicBezTo>
                      <a:pt x="0" y="7"/>
                      <a:pt x="3"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1" name="Freeform 2361">
                <a:extLst>
                  <a:ext uri="{FF2B5EF4-FFF2-40B4-BE49-F238E27FC236}">
                    <a16:creationId xmlns:a16="http://schemas.microsoft.com/office/drawing/2014/main" id="{4DB62414-CFC8-4840-B493-C395C62754BA}"/>
                  </a:ext>
                </a:extLst>
              </p:cNvPr>
              <p:cNvSpPr>
                <a:spLocks/>
              </p:cNvSpPr>
              <p:nvPr/>
            </p:nvSpPr>
            <p:spPr bwMode="auto">
              <a:xfrm>
                <a:off x="6839" y="3134"/>
                <a:ext cx="48" cy="68"/>
              </a:xfrm>
              <a:custGeom>
                <a:avLst/>
                <a:gdLst>
                  <a:gd name="T0" fmla="*/ 9 w 10"/>
                  <a:gd name="T1" fmla="*/ 8 h 14"/>
                  <a:gd name="T2" fmla="*/ 2 w 10"/>
                  <a:gd name="T3" fmla="*/ 11 h 14"/>
                  <a:gd name="T4" fmla="*/ 7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8"/>
                      <a:pt x="3" y="0"/>
                      <a:pt x="7"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2" name="Freeform 2362">
                <a:extLst>
                  <a:ext uri="{FF2B5EF4-FFF2-40B4-BE49-F238E27FC236}">
                    <a16:creationId xmlns:a16="http://schemas.microsoft.com/office/drawing/2014/main" id="{0C213C4B-088A-4EFC-92A5-3ACC4140E21F}"/>
                  </a:ext>
                </a:extLst>
              </p:cNvPr>
              <p:cNvSpPr>
                <a:spLocks/>
              </p:cNvSpPr>
              <p:nvPr/>
            </p:nvSpPr>
            <p:spPr bwMode="auto">
              <a:xfrm>
                <a:off x="6815" y="3072"/>
                <a:ext cx="48" cy="67"/>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3" y="14"/>
                      <a:pt x="2" y="10"/>
                    </a:cubicBezTo>
                    <a:cubicBezTo>
                      <a:pt x="0" y="7"/>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3" name="Freeform 2363">
                <a:extLst>
                  <a:ext uri="{FF2B5EF4-FFF2-40B4-BE49-F238E27FC236}">
                    <a16:creationId xmlns:a16="http://schemas.microsoft.com/office/drawing/2014/main" id="{A6B91256-EEA1-40E6-BD21-27F4319838C9}"/>
                  </a:ext>
                </a:extLst>
              </p:cNvPr>
              <p:cNvSpPr>
                <a:spLocks/>
              </p:cNvSpPr>
              <p:nvPr/>
            </p:nvSpPr>
            <p:spPr bwMode="auto">
              <a:xfrm>
                <a:off x="6882" y="3057"/>
                <a:ext cx="48" cy="68"/>
              </a:xfrm>
              <a:custGeom>
                <a:avLst/>
                <a:gdLst>
                  <a:gd name="T0" fmla="*/ 9 w 10"/>
                  <a:gd name="T1" fmla="*/ 8 h 14"/>
                  <a:gd name="T2" fmla="*/ 2 w 10"/>
                  <a:gd name="T3" fmla="*/ 11 h 14"/>
                  <a:gd name="T4" fmla="*/ 6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7"/>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4" name="Freeform 2364">
                <a:extLst>
                  <a:ext uri="{FF2B5EF4-FFF2-40B4-BE49-F238E27FC236}">
                    <a16:creationId xmlns:a16="http://schemas.microsoft.com/office/drawing/2014/main" id="{7FE4DA16-E2CE-4EB3-837A-0FC17B9E7FB4}"/>
                  </a:ext>
                </a:extLst>
              </p:cNvPr>
              <p:cNvSpPr>
                <a:spLocks/>
              </p:cNvSpPr>
              <p:nvPr/>
            </p:nvSpPr>
            <p:spPr bwMode="auto">
              <a:xfrm>
                <a:off x="6892" y="2970"/>
                <a:ext cx="48" cy="68"/>
              </a:xfrm>
              <a:custGeom>
                <a:avLst/>
                <a:gdLst>
                  <a:gd name="T0" fmla="*/ 9 w 10"/>
                  <a:gd name="T1" fmla="*/ 7 h 14"/>
                  <a:gd name="T2" fmla="*/ 2 w 10"/>
                  <a:gd name="T3" fmla="*/ 11 h 14"/>
                  <a:gd name="T4" fmla="*/ 7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1"/>
                    </a:cubicBezTo>
                    <a:cubicBezTo>
                      <a:pt x="0" y="7"/>
                      <a:pt x="3" y="0"/>
                      <a:pt x="7" y="0"/>
                    </a:cubicBezTo>
                    <a:cubicBezTo>
                      <a:pt x="10" y="1"/>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5" name="Freeform 2365">
                <a:extLst>
                  <a:ext uri="{FF2B5EF4-FFF2-40B4-BE49-F238E27FC236}">
                    <a16:creationId xmlns:a16="http://schemas.microsoft.com/office/drawing/2014/main" id="{D2F3B3CF-384B-46B1-B27F-EF3DA6C058EA}"/>
                  </a:ext>
                </a:extLst>
              </p:cNvPr>
              <p:cNvSpPr>
                <a:spLocks/>
              </p:cNvSpPr>
              <p:nvPr/>
            </p:nvSpPr>
            <p:spPr bwMode="auto">
              <a:xfrm>
                <a:off x="6829" y="2985"/>
                <a:ext cx="53" cy="67"/>
              </a:xfrm>
              <a:custGeom>
                <a:avLst/>
                <a:gdLst>
                  <a:gd name="T0" fmla="*/ 10 w 11"/>
                  <a:gd name="T1" fmla="*/ 8 h 14"/>
                  <a:gd name="T2" fmla="*/ 2 w 11"/>
                  <a:gd name="T3" fmla="*/ 11 h 14"/>
                  <a:gd name="T4" fmla="*/ 7 w 11"/>
                  <a:gd name="T5" fmla="*/ 0 h 14"/>
                  <a:gd name="T6" fmla="*/ 10 w 11"/>
                  <a:gd name="T7" fmla="*/ 8 h 14"/>
                </a:gdLst>
                <a:ahLst/>
                <a:cxnLst>
                  <a:cxn ang="0">
                    <a:pos x="T0" y="T1"/>
                  </a:cxn>
                  <a:cxn ang="0">
                    <a:pos x="T2" y="T3"/>
                  </a:cxn>
                  <a:cxn ang="0">
                    <a:pos x="T4" y="T5"/>
                  </a:cxn>
                  <a:cxn ang="0">
                    <a:pos x="T6" y="T7"/>
                  </a:cxn>
                </a:cxnLst>
                <a:rect l="0" t="0" r="r" b="b"/>
                <a:pathLst>
                  <a:path w="11" h="14">
                    <a:moveTo>
                      <a:pt x="10" y="8"/>
                    </a:moveTo>
                    <a:cubicBezTo>
                      <a:pt x="9" y="12"/>
                      <a:pt x="4" y="14"/>
                      <a:pt x="2" y="11"/>
                    </a:cubicBezTo>
                    <a:cubicBezTo>
                      <a:pt x="0" y="7"/>
                      <a:pt x="3" y="0"/>
                      <a:pt x="7" y="0"/>
                    </a:cubicBezTo>
                    <a:cubicBezTo>
                      <a:pt x="10" y="1"/>
                      <a:pt x="11" y="4"/>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6" name="Freeform 2366">
                <a:extLst>
                  <a:ext uri="{FF2B5EF4-FFF2-40B4-BE49-F238E27FC236}">
                    <a16:creationId xmlns:a16="http://schemas.microsoft.com/office/drawing/2014/main" id="{7E19206D-1476-4AEB-AA4A-4111672C0E13}"/>
                  </a:ext>
                </a:extLst>
              </p:cNvPr>
              <p:cNvSpPr>
                <a:spLocks/>
              </p:cNvSpPr>
              <p:nvPr/>
            </p:nvSpPr>
            <p:spPr bwMode="auto">
              <a:xfrm>
                <a:off x="6848" y="2893"/>
                <a:ext cx="49" cy="72"/>
              </a:xfrm>
              <a:custGeom>
                <a:avLst/>
                <a:gdLst>
                  <a:gd name="T0" fmla="*/ 10 w 10"/>
                  <a:gd name="T1" fmla="*/ 8 h 15"/>
                  <a:gd name="T2" fmla="*/ 2 w 10"/>
                  <a:gd name="T3" fmla="*/ 11 h 15"/>
                  <a:gd name="T4" fmla="*/ 7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8" y="13"/>
                      <a:pt x="4" y="15"/>
                      <a:pt x="2" y="11"/>
                    </a:cubicBezTo>
                    <a:cubicBezTo>
                      <a:pt x="0" y="8"/>
                      <a:pt x="2" y="0"/>
                      <a:pt x="7"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7" name="Freeform 2367">
                <a:extLst>
                  <a:ext uri="{FF2B5EF4-FFF2-40B4-BE49-F238E27FC236}">
                    <a16:creationId xmlns:a16="http://schemas.microsoft.com/office/drawing/2014/main" id="{9DD01929-CC24-48DD-9844-3DA19BC4C114}"/>
                  </a:ext>
                </a:extLst>
              </p:cNvPr>
              <p:cNvSpPr>
                <a:spLocks/>
              </p:cNvSpPr>
              <p:nvPr/>
            </p:nvSpPr>
            <p:spPr bwMode="auto">
              <a:xfrm>
                <a:off x="6776" y="2965"/>
                <a:ext cx="48" cy="68"/>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0"/>
                    </a:cubicBezTo>
                    <a:cubicBezTo>
                      <a:pt x="0" y="6"/>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8" name="Freeform 2368">
                <a:extLst>
                  <a:ext uri="{FF2B5EF4-FFF2-40B4-BE49-F238E27FC236}">
                    <a16:creationId xmlns:a16="http://schemas.microsoft.com/office/drawing/2014/main" id="{B97E1ACF-82BF-4999-A289-CC419959B8CC}"/>
                  </a:ext>
                </a:extLst>
              </p:cNvPr>
              <p:cNvSpPr>
                <a:spLocks/>
              </p:cNvSpPr>
              <p:nvPr/>
            </p:nvSpPr>
            <p:spPr bwMode="auto">
              <a:xfrm>
                <a:off x="6752" y="3047"/>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599" name="Freeform 2369">
                <a:extLst>
                  <a:ext uri="{FF2B5EF4-FFF2-40B4-BE49-F238E27FC236}">
                    <a16:creationId xmlns:a16="http://schemas.microsoft.com/office/drawing/2014/main" id="{99CAADD7-4B58-45BF-A899-2904B7D0D9A8}"/>
                  </a:ext>
                </a:extLst>
              </p:cNvPr>
              <p:cNvSpPr>
                <a:spLocks/>
              </p:cNvSpPr>
              <p:nvPr/>
            </p:nvSpPr>
            <p:spPr bwMode="auto">
              <a:xfrm>
                <a:off x="6685" y="3023"/>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0" name="Freeform 2370">
                <a:extLst>
                  <a:ext uri="{FF2B5EF4-FFF2-40B4-BE49-F238E27FC236}">
                    <a16:creationId xmlns:a16="http://schemas.microsoft.com/office/drawing/2014/main" id="{24ABEDA3-6827-4A8E-85F0-862E17FE1B97}"/>
                  </a:ext>
                </a:extLst>
              </p:cNvPr>
              <p:cNvSpPr>
                <a:spLocks/>
              </p:cNvSpPr>
              <p:nvPr/>
            </p:nvSpPr>
            <p:spPr bwMode="auto">
              <a:xfrm>
                <a:off x="6689" y="3115"/>
                <a:ext cx="53" cy="63"/>
              </a:xfrm>
              <a:custGeom>
                <a:avLst/>
                <a:gdLst>
                  <a:gd name="T0" fmla="*/ 10 w 11"/>
                  <a:gd name="T1" fmla="*/ 7 h 13"/>
                  <a:gd name="T2" fmla="*/ 2 w 11"/>
                  <a:gd name="T3" fmla="*/ 10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8" y="11"/>
                      <a:pt x="3" y="13"/>
                      <a:pt x="2" y="10"/>
                    </a:cubicBezTo>
                    <a:cubicBezTo>
                      <a:pt x="0" y="6"/>
                      <a:pt x="2"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1" name="Freeform 2371">
                <a:extLst>
                  <a:ext uri="{FF2B5EF4-FFF2-40B4-BE49-F238E27FC236}">
                    <a16:creationId xmlns:a16="http://schemas.microsoft.com/office/drawing/2014/main" id="{36871E0A-A44B-43A3-99E0-F684BA8B7E11}"/>
                  </a:ext>
                </a:extLst>
              </p:cNvPr>
              <p:cNvSpPr>
                <a:spLocks/>
              </p:cNvSpPr>
              <p:nvPr/>
            </p:nvSpPr>
            <p:spPr bwMode="auto">
              <a:xfrm>
                <a:off x="6622" y="3096"/>
                <a:ext cx="53" cy="67"/>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6"/>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2" name="Freeform 2372">
                <a:extLst>
                  <a:ext uri="{FF2B5EF4-FFF2-40B4-BE49-F238E27FC236}">
                    <a16:creationId xmlns:a16="http://schemas.microsoft.com/office/drawing/2014/main" id="{EC76C17E-661D-423F-B615-A60A56A74F46}"/>
                  </a:ext>
                </a:extLst>
              </p:cNvPr>
              <p:cNvSpPr>
                <a:spLocks/>
              </p:cNvSpPr>
              <p:nvPr/>
            </p:nvSpPr>
            <p:spPr bwMode="auto">
              <a:xfrm>
                <a:off x="6579" y="3033"/>
                <a:ext cx="57"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6"/>
                      <a:pt x="3"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3" name="Freeform 2373">
                <a:extLst>
                  <a:ext uri="{FF2B5EF4-FFF2-40B4-BE49-F238E27FC236}">
                    <a16:creationId xmlns:a16="http://schemas.microsoft.com/office/drawing/2014/main" id="{EDAB5B93-9C99-453F-AF7A-6D4D3D27B411}"/>
                  </a:ext>
                </a:extLst>
              </p:cNvPr>
              <p:cNvSpPr>
                <a:spLocks/>
              </p:cNvSpPr>
              <p:nvPr/>
            </p:nvSpPr>
            <p:spPr bwMode="auto">
              <a:xfrm>
                <a:off x="6545" y="3120"/>
                <a:ext cx="53" cy="62"/>
              </a:xfrm>
              <a:custGeom>
                <a:avLst/>
                <a:gdLst>
                  <a:gd name="T0" fmla="*/ 10 w 11"/>
                  <a:gd name="T1" fmla="*/ 7 h 13"/>
                  <a:gd name="T2" fmla="*/ 2 w 11"/>
                  <a:gd name="T3" fmla="*/ 9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9" y="11"/>
                      <a:pt x="4" y="13"/>
                      <a:pt x="2" y="9"/>
                    </a:cubicBezTo>
                    <a:cubicBezTo>
                      <a:pt x="0" y="6"/>
                      <a:pt x="3" y="0"/>
                      <a:pt x="7" y="0"/>
                    </a:cubicBezTo>
                    <a:cubicBezTo>
                      <a:pt x="10" y="0"/>
                      <a:pt x="11" y="3"/>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4" name="Freeform 2374">
                <a:extLst>
                  <a:ext uri="{FF2B5EF4-FFF2-40B4-BE49-F238E27FC236}">
                    <a16:creationId xmlns:a16="http://schemas.microsoft.com/office/drawing/2014/main" id="{6B277DE5-F2A9-44D6-8893-FA3180AE0D69}"/>
                  </a:ext>
                </a:extLst>
              </p:cNvPr>
              <p:cNvSpPr>
                <a:spLocks/>
              </p:cNvSpPr>
              <p:nvPr/>
            </p:nvSpPr>
            <p:spPr bwMode="auto">
              <a:xfrm>
                <a:off x="6497" y="3052"/>
                <a:ext cx="57"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7"/>
                      <a:pt x="2" y="0"/>
                      <a:pt x="7" y="0"/>
                    </a:cubicBezTo>
                    <a:cubicBezTo>
                      <a:pt x="10"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5" name="Freeform 2375">
                <a:extLst>
                  <a:ext uri="{FF2B5EF4-FFF2-40B4-BE49-F238E27FC236}">
                    <a16:creationId xmlns:a16="http://schemas.microsoft.com/office/drawing/2014/main" id="{3C00ABDE-E926-46D2-B69D-D316819D26CA}"/>
                  </a:ext>
                </a:extLst>
              </p:cNvPr>
              <p:cNvSpPr>
                <a:spLocks/>
              </p:cNvSpPr>
              <p:nvPr/>
            </p:nvSpPr>
            <p:spPr bwMode="auto">
              <a:xfrm>
                <a:off x="6530" y="2970"/>
                <a:ext cx="53" cy="68"/>
              </a:xfrm>
              <a:custGeom>
                <a:avLst/>
                <a:gdLst>
                  <a:gd name="T0" fmla="*/ 11 w 11"/>
                  <a:gd name="T1" fmla="*/ 7 h 14"/>
                  <a:gd name="T2" fmla="*/ 2 w 11"/>
                  <a:gd name="T3" fmla="*/ 10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9" y="12"/>
                      <a:pt x="4" y="14"/>
                      <a:pt x="2" y="10"/>
                    </a:cubicBezTo>
                    <a:cubicBezTo>
                      <a:pt x="0" y="7"/>
                      <a:pt x="2" y="0"/>
                      <a:pt x="7" y="0"/>
                    </a:cubicBezTo>
                    <a:cubicBezTo>
                      <a:pt x="10" y="1"/>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6" name="Freeform 2376">
                <a:extLst>
                  <a:ext uri="{FF2B5EF4-FFF2-40B4-BE49-F238E27FC236}">
                    <a16:creationId xmlns:a16="http://schemas.microsoft.com/office/drawing/2014/main" id="{31818084-FC22-4D94-B8C2-02BEEEE4AD6F}"/>
                  </a:ext>
                </a:extLst>
              </p:cNvPr>
              <p:cNvSpPr>
                <a:spLocks/>
              </p:cNvSpPr>
              <p:nvPr/>
            </p:nvSpPr>
            <p:spPr bwMode="auto">
              <a:xfrm>
                <a:off x="6511" y="2883"/>
                <a:ext cx="58"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3" y="11"/>
                    </a:cubicBezTo>
                    <a:cubicBezTo>
                      <a:pt x="0" y="7"/>
                      <a:pt x="3"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7" name="Freeform 2377">
                <a:extLst>
                  <a:ext uri="{FF2B5EF4-FFF2-40B4-BE49-F238E27FC236}">
                    <a16:creationId xmlns:a16="http://schemas.microsoft.com/office/drawing/2014/main" id="{3B5846ED-09EB-43CD-A144-C700D3D6ED0B}"/>
                  </a:ext>
                </a:extLst>
              </p:cNvPr>
              <p:cNvSpPr>
                <a:spLocks/>
              </p:cNvSpPr>
              <p:nvPr/>
            </p:nvSpPr>
            <p:spPr bwMode="auto">
              <a:xfrm>
                <a:off x="6434" y="2869"/>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2" y="10"/>
                    </a:cubicBezTo>
                    <a:cubicBezTo>
                      <a:pt x="0" y="7"/>
                      <a:pt x="2"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8" name="Freeform 2378">
                <a:extLst>
                  <a:ext uri="{FF2B5EF4-FFF2-40B4-BE49-F238E27FC236}">
                    <a16:creationId xmlns:a16="http://schemas.microsoft.com/office/drawing/2014/main" id="{2E744D8B-468F-424C-AB1E-E5511A0CE898}"/>
                  </a:ext>
                </a:extLst>
              </p:cNvPr>
              <p:cNvSpPr>
                <a:spLocks/>
              </p:cNvSpPr>
              <p:nvPr/>
            </p:nvSpPr>
            <p:spPr bwMode="auto">
              <a:xfrm>
                <a:off x="6434" y="2773"/>
                <a:ext cx="63" cy="72"/>
              </a:xfrm>
              <a:custGeom>
                <a:avLst/>
                <a:gdLst>
                  <a:gd name="T0" fmla="*/ 12 w 13"/>
                  <a:gd name="T1" fmla="*/ 8 h 15"/>
                  <a:gd name="T2" fmla="*/ 3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1" y="13"/>
                      <a:pt x="6" y="15"/>
                      <a:pt x="3" y="11"/>
                    </a:cubicBezTo>
                    <a:cubicBezTo>
                      <a:pt x="0" y="7"/>
                      <a:pt x="2" y="0"/>
                      <a:pt x="7" y="0"/>
                    </a:cubicBezTo>
                    <a:cubicBezTo>
                      <a:pt x="11" y="1"/>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09" name="Freeform 2379">
                <a:extLst>
                  <a:ext uri="{FF2B5EF4-FFF2-40B4-BE49-F238E27FC236}">
                    <a16:creationId xmlns:a16="http://schemas.microsoft.com/office/drawing/2014/main" id="{3F4DBDAE-B58C-4426-A38B-6EF0807EC254}"/>
                  </a:ext>
                </a:extLst>
              </p:cNvPr>
              <p:cNvSpPr>
                <a:spLocks/>
              </p:cNvSpPr>
              <p:nvPr/>
            </p:nvSpPr>
            <p:spPr bwMode="auto">
              <a:xfrm>
                <a:off x="6506" y="2676"/>
                <a:ext cx="63"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1" y="13"/>
                      <a:pt x="6" y="15"/>
                      <a:pt x="3" y="11"/>
                    </a:cubicBezTo>
                    <a:cubicBezTo>
                      <a:pt x="0" y="7"/>
                      <a:pt x="2" y="0"/>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0" name="Freeform 2380">
                <a:extLst>
                  <a:ext uri="{FF2B5EF4-FFF2-40B4-BE49-F238E27FC236}">
                    <a16:creationId xmlns:a16="http://schemas.microsoft.com/office/drawing/2014/main" id="{FF15B8D4-7990-43CE-804C-E52F0255EAA4}"/>
                  </a:ext>
                </a:extLst>
              </p:cNvPr>
              <p:cNvSpPr>
                <a:spLocks/>
              </p:cNvSpPr>
              <p:nvPr/>
            </p:nvSpPr>
            <p:spPr bwMode="auto">
              <a:xfrm>
                <a:off x="6453" y="2956"/>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1" name="Freeform 2381">
                <a:extLst>
                  <a:ext uri="{FF2B5EF4-FFF2-40B4-BE49-F238E27FC236}">
                    <a16:creationId xmlns:a16="http://schemas.microsoft.com/office/drawing/2014/main" id="{B843E95F-4B61-4037-9643-9E603891F682}"/>
                  </a:ext>
                </a:extLst>
              </p:cNvPr>
              <p:cNvSpPr>
                <a:spLocks/>
              </p:cNvSpPr>
              <p:nvPr/>
            </p:nvSpPr>
            <p:spPr bwMode="auto">
              <a:xfrm>
                <a:off x="6718" y="2941"/>
                <a:ext cx="53" cy="68"/>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2" name="Freeform 2382">
                <a:extLst>
                  <a:ext uri="{FF2B5EF4-FFF2-40B4-BE49-F238E27FC236}">
                    <a16:creationId xmlns:a16="http://schemas.microsoft.com/office/drawing/2014/main" id="{93E0A623-C15F-4A5A-A86C-E1A6B15FE4E6}"/>
                  </a:ext>
                </a:extLst>
              </p:cNvPr>
              <p:cNvSpPr>
                <a:spLocks/>
              </p:cNvSpPr>
              <p:nvPr/>
            </p:nvSpPr>
            <p:spPr bwMode="auto">
              <a:xfrm>
                <a:off x="6641" y="2965"/>
                <a:ext cx="53" cy="68"/>
              </a:xfrm>
              <a:custGeom>
                <a:avLst/>
                <a:gdLst>
                  <a:gd name="T0" fmla="*/ 10 w 11"/>
                  <a:gd name="T1" fmla="*/ 7 h 14"/>
                  <a:gd name="T2" fmla="*/ 2 w 11"/>
                  <a:gd name="T3" fmla="*/ 11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7"/>
                      <a:pt x="2" y="0"/>
                      <a:pt x="7" y="0"/>
                    </a:cubicBezTo>
                    <a:cubicBezTo>
                      <a:pt x="10" y="1"/>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3" name="Freeform 2383">
                <a:extLst>
                  <a:ext uri="{FF2B5EF4-FFF2-40B4-BE49-F238E27FC236}">
                    <a16:creationId xmlns:a16="http://schemas.microsoft.com/office/drawing/2014/main" id="{E9893B47-976A-44FA-9334-B5813AA41E9E}"/>
                  </a:ext>
                </a:extLst>
              </p:cNvPr>
              <p:cNvSpPr>
                <a:spLocks/>
              </p:cNvSpPr>
              <p:nvPr/>
            </p:nvSpPr>
            <p:spPr bwMode="auto">
              <a:xfrm>
                <a:off x="6583" y="2908"/>
                <a:ext cx="58" cy="72"/>
              </a:xfrm>
              <a:custGeom>
                <a:avLst/>
                <a:gdLst>
                  <a:gd name="T0" fmla="*/ 11 w 12"/>
                  <a:gd name="T1" fmla="*/ 8 h 15"/>
                  <a:gd name="T2" fmla="*/ 2 w 12"/>
                  <a:gd name="T3" fmla="*/ 11 h 15"/>
                  <a:gd name="T4" fmla="*/ 7 w 12"/>
                  <a:gd name="T5" fmla="*/ 1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5" y="15"/>
                      <a:pt x="2" y="11"/>
                    </a:cubicBezTo>
                    <a:cubicBezTo>
                      <a:pt x="0" y="7"/>
                      <a:pt x="2" y="0"/>
                      <a:pt x="7" y="1"/>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4" name="Freeform 2384">
                <a:extLst>
                  <a:ext uri="{FF2B5EF4-FFF2-40B4-BE49-F238E27FC236}">
                    <a16:creationId xmlns:a16="http://schemas.microsoft.com/office/drawing/2014/main" id="{50563735-6B22-4B83-B1ED-1CE6C527E423}"/>
                  </a:ext>
                </a:extLst>
              </p:cNvPr>
              <p:cNvSpPr>
                <a:spLocks/>
              </p:cNvSpPr>
              <p:nvPr/>
            </p:nvSpPr>
            <p:spPr bwMode="auto">
              <a:xfrm>
                <a:off x="6574" y="2821"/>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5" name="Freeform 2385">
                <a:extLst>
                  <a:ext uri="{FF2B5EF4-FFF2-40B4-BE49-F238E27FC236}">
                    <a16:creationId xmlns:a16="http://schemas.microsoft.com/office/drawing/2014/main" id="{11F9DD15-00BA-4B7A-A2BD-2A50961875C5}"/>
                  </a:ext>
                </a:extLst>
              </p:cNvPr>
              <p:cNvSpPr>
                <a:spLocks/>
              </p:cNvSpPr>
              <p:nvPr/>
            </p:nvSpPr>
            <p:spPr bwMode="auto">
              <a:xfrm>
                <a:off x="6506" y="2782"/>
                <a:ext cx="58" cy="73"/>
              </a:xfrm>
              <a:custGeom>
                <a:avLst/>
                <a:gdLst>
                  <a:gd name="T0" fmla="*/ 12 w 12"/>
                  <a:gd name="T1" fmla="*/ 8 h 15"/>
                  <a:gd name="T2" fmla="*/ 3 w 12"/>
                  <a:gd name="T3" fmla="*/ 11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1"/>
                    </a:cubicBezTo>
                    <a:cubicBezTo>
                      <a:pt x="0" y="7"/>
                      <a:pt x="3" y="0"/>
                      <a:pt x="7" y="0"/>
                    </a:cubicBezTo>
                    <a:cubicBezTo>
                      <a:pt x="11" y="1"/>
                      <a:pt x="12"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6" name="Freeform 2386">
                <a:extLst>
                  <a:ext uri="{FF2B5EF4-FFF2-40B4-BE49-F238E27FC236}">
                    <a16:creationId xmlns:a16="http://schemas.microsoft.com/office/drawing/2014/main" id="{59B61078-1DB4-458A-A60B-0B3B3294C1B2}"/>
                  </a:ext>
                </a:extLst>
              </p:cNvPr>
              <p:cNvSpPr>
                <a:spLocks/>
              </p:cNvSpPr>
              <p:nvPr/>
            </p:nvSpPr>
            <p:spPr bwMode="auto">
              <a:xfrm>
                <a:off x="6583" y="2609"/>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7" name="Freeform 2387">
                <a:extLst>
                  <a:ext uri="{FF2B5EF4-FFF2-40B4-BE49-F238E27FC236}">
                    <a16:creationId xmlns:a16="http://schemas.microsoft.com/office/drawing/2014/main" id="{E60635E8-B11A-449D-B653-B9BF060029B3}"/>
                  </a:ext>
                </a:extLst>
              </p:cNvPr>
              <p:cNvSpPr>
                <a:spLocks/>
              </p:cNvSpPr>
              <p:nvPr/>
            </p:nvSpPr>
            <p:spPr bwMode="auto">
              <a:xfrm>
                <a:off x="6598" y="2517"/>
                <a:ext cx="58" cy="68"/>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8" name="Freeform 2388">
                <a:extLst>
                  <a:ext uri="{FF2B5EF4-FFF2-40B4-BE49-F238E27FC236}">
                    <a16:creationId xmlns:a16="http://schemas.microsoft.com/office/drawing/2014/main" id="{5EEC3992-C9DB-44D9-8133-E02EBF1E486B}"/>
                  </a:ext>
                </a:extLst>
              </p:cNvPr>
              <p:cNvSpPr>
                <a:spLocks/>
              </p:cNvSpPr>
              <p:nvPr/>
            </p:nvSpPr>
            <p:spPr bwMode="auto">
              <a:xfrm>
                <a:off x="6598" y="2425"/>
                <a:ext cx="58" cy="73"/>
              </a:xfrm>
              <a:custGeom>
                <a:avLst/>
                <a:gdLst>
                  <a:gd name="T0" fmla="*/ 11 w 12"/>
                  <a:gd name="T1" fmla="*/ 8 h 15"/>
                  <a:gd name="T2" fmla="*/ 3 w 12"/>
                  <a:gd name="T3" fmla="*/ 11 h 15"/>
                  <a:gd name="T4" fmla="*/ 6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1" y="13"/>
                      <a:pt x="6" y="15"/>
                      <a:pt x="3" y="11"/>
                    </a:cubicBezTo>
                    <a:cubicBezTo>
                      <a:pt x="0" y="8"/>
                      <a:pt x="1" y="0"/>
                      <a:pt x="6" y="0"/>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19" name="Freeform 2389">
                <a:extLst>
                  <a:ext uri="{FF2B5EF4-FFF2-40B4-BE49-F238E27FC236}">
                    <a16:creationId xmlns:a16="http://schemas.microsoft.com/office/drawing/2014/main" id="{FD77735E-DD38-4473-9BFB-E1E3A9DD78F1}"/>
                  </a:ext>
                </a:extLst>
              </p:cNvPr>
              <p:cNvSpPr>
                <a:spLocks/>
              </p:cNvSpPr>
              <p:nvPr/>
            </p:nvSpPr>
            <p:spPr bwMode="auto">
              <a:xfrm>
                <a:off x="6665" y="2397"/>
                <a:ext cx="53" cy="67"/>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6" y="14"/>
                      <a:pt x="3"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0" name="Freeform 2390">
                <a:extLst>
                  <a:ext uri="{FF2B5EF4-FFF2-40B4-BE49-F238E27FC236}">
                    <a16:creationId xmlns:a16="http://schemas.microsoft.com/office/drawing/2014/main" id="{13E42EE2-5A5D-4881-BA00-6839C5880B63}"/>
                  </a:ext>
                </a:extLst>
              </p:cNvPr>
              <p:cNvSpPr>
                <a:spLocks/>
              </p:cNvSpPr>
              <p:nvPr/>
            </p:nvSpPr>
            <p:spPr bwMode="auto">
              <a:xfrm>
                <a:off x="6660" y="2570"/>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1" name="Freeform 2391">
                <a:extLst>
                  <a:ext uri="{FF2B5EF4-FFF2-40B4-BE49-F238E27FC236}">
                    <a16:creationId xmlns:a16="http://schemas.microsoft.com/office/drawing/2014/main" id="{E352FD5B-E553-4B28-A1F8-D31079F75E18}"/>
                  </a:ext>
                </a:extLst>
              </p:cNvPr>
              <p:cNvSpPr>
                <a:spLocks/>
              </p:cNvSpPr>
              <p:nvPr/>
            </p:nvSpPr>
            <p:spPr bwMode="auto">
              <a:xfrm>
                <a:off x="6641" y="2667"/>
                <a:ext cx="58" cy="72"/>
              </a:xfrm>
              <a:custGeom>
                <a:avLst/>
                <a:gdLst>
                  <a:gd name="T0" fmla="*/ 11 w 12"/>
                  <a:gd name="T1" fmla="*/ 8 h 15"/>
                  <a:gd name="T2" fmla="*/ 3 w 12"/>
                  <a:gd name="T3" fmla="*/ 11 h 15"/>
                  <a:gd name="T4" fmla="*/ 7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6" y="15"/>
                      <a:pt x="3" y="11"/>
                    </a:cubicBezTo>
                    <a:cubicBezTo>
                      <a:pt x="0" y="7"/>
                      <a:pt x="2" y="0"/>
                      <a:pt x="7" y="0"/>
                    </a:cubicBezTo>
                    <a:cubicBezTo>
                      <a:pt x="10" y="1"/>
                      <a:pt x="12"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2" name="Freeform 2392">
                <a:extLst>
                  <a:ext uri="{FF2B5EF4-FFF2-40B4-BE49-F238E27FC236}">
                    <a16:creationId xmlns:a16="http://schemas.microsoft.com/office/drawing/2014/main" id="{6E0350D2-BEE3-436A-9916-874D40ED2355}"/>
                  </a:ext>
                </a:extLst>
              </p:cNvPr>
              <p:cNvSpPr>
                <a:spLocks/>
              </p:cNvSpPr>
              <p:nvPr/>
            </p:nvSpPr>
            <p:spPr bwMode="auto">
              <a:xfrm>
                <a:off x="6709" y="2676"/>
                <a:ext cx="53" cy="68"/>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3"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3" name="Freeform 2393">
                <a:extLst>
                  <a:ext uri="{FF2B5EF4-FFF2-40B4-BE49-F238E27FC236}">
                    <a16:creationId xmlns:a16="http://schemas.microsoft.com/office/drawing/2014/main" id="{0562F72A-4692-410F-A592-6A2C754225A8}"/>
                  </a:ext>
                </a:extLst>
              </p:cNvPr>
              <p:cNvSpPr>
                <a:spLocks/>
              </p:cNvSpPr>
              <p:nvPr/>
            </p:nvSpPr>
            <p:spPr bwMode="auto">
              <a:xfrm>
                <a:off x="6728" y="2580"/>
                <a:ext cx="53" cy="72"/>
              </a:xfrm>
              <a:custGeom>
                <a:avLst/>
                <a:gdLst>
                  <a:gd name="T0" fmla="*/ 11 w 11"/>
                  <a:gd name="T1" fmla="*/ 8 h 15"/>
                  <a:gd name="T2" fmla="*/ 3 w 11"/>
                  <a:gd name="T3" fmla="*/ 11 h 15"/>
                  <a:gd name="T4" fmla="*/ 6 w 11"/>
                  <a:gd name="T5" fmla="*/ 0 h 15"/>
                  <a:gd name="T6" fmla="*/ 11 w 11"/>
                  <a:gd name="T7" fmla="*/ 8 h 15"/>
                </a:gdLst>
                <a:ahLst/>
                <a:cxnLst>
                  <a:cxn ang="0">
                    <a:pos x="T0" y="T1"/>
                  </a:cxn>
                  <a:cxn ang="0">
                    <a:pos x="T2" y="T3"/>
                  </a:cxn>
                  <a:cxn ang="0">
                    <a:pos x="T4" y="T5"/>
                  </a:cxn>
                  <a:cxn ang="0">
                    <a:pos x="T6" y="T7"/>
                  </a:cxn>
                </a:cxnLst>
                <a:rect l="0" t="0" r="r" b="b"/>
                <a:pathLst>
                  <a:path w="11" h="15">
                    <a:moveTo>
                      <a:pt x="11" y="8"/>
                    </a:moveTo>
                    <a:cubicBezTo>
                      <a:pt x="10" y="13"/>
                      <a:pt x="6" y="15"/>
                      <a:pt x="3" y="11"/>
                    </a:cubicBezTo>
                    <a:cubicBezTo>
                      <a:pt x="0" y="8"/>
                      <a:pt x="2" y="0"/>
                      <a:pt x="6" y="0"/>
                    </a:cubicBezTo>
                    <a:cubicBezTo>
                      <a:pt x="10" y="1"/>
                      <a:pt x="11"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4" name="Freeform 2394">
                <a:extLst>
                  <a:ext uri="{FF2B5EF4-FFF2-40B4-BE49-F238E27FC236}">
                    <a16:creationId xmlns:a16="http://schemas.microsoft.com/office/drawing/2014/main" id="{DAA052C5-3E3A-4C9B-B73E-7C9120830DAA}"/>
                  </a:ext>
                </a:extLst>
              </p:cNvPr>
              <p:cNvSpPr>
                <a:spLocks/>
              </p:cNvSpPr>
              <p:nvPr/>
            </p:nvSpPr>
            <p:spPr bwMode="auto">
              <a:xfrm>
                <a:off x="6670" y="2488"/>
                <a:ext cx="58" cy="72"/>
              </a:xfrm>
              <a:custGeom>
                <a:avLst/>
                <a:gdLst>
                  <a:gd name="T0" fmla="*/ 11 w 12"/>
                  <a:gd name="T1" fmla="*/ 7 h 15"/>
                  <a:gd name="T2" fmla="*/ 4 w 12"/>
                  <a:gd name="T3" fmla="*/ 11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2"/>
                      <a:pt x="7" y="15"/>
                      <a:pt x="4" y="11"/>
                    </a:cubicBezTo>
                    <a:cubicBezTo>
                      <a:pt x="0" y="7"/>
                      <a:pt x="2"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5" name="Freeform 2395">
                <a:extLst>
                  <a:ext uri="{FF2B5EF4-FFF2-40B4-BE49-F238E27FC236}">
                    <a16:creationId xmlns:a16="http://schemas.microsoft.com/office/drawing/2014/main" id="{3BB92B17-F408-455B-9747-9C2BCF1416CF}"/>
                  </a:ext>
                </a:extLst>
              </p:cNvPr>
              <p:cNvSpPr>
                <a:spLocks/>
              </p:cNvSpPr>
              <p:nvPr/>
            </p:nvSpPr>
            <p:spPr bwMode="auto">
              <a:xfrm>
                <a:off x="6742" y="2493"/>
                <a:ext cx="53" cy="67"/>
              </a:xfrm>
              <a:custGeom>
                <a:avLst/>
                <a:gdLst>
                  <a:gd name="T0" fmla="*/ 10 w 11"/>
                  <a:gd name="T1" fmla="*/ 7 h 14"/>
                  <a:gd name="T2" fmla="*/ 3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10" y="12"/>
                      <a:pt x="6" y="14"/>
                      <a:pt x="3" y="11"/>
                    </a:cubicBezTo>
                    <a:cubicBezTo>
                      <a:pt x="0" y="7"/>
                      <a:pt x="1"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6" name="Freeform 2396">
                <a:extLst>
                  <a:ext uri="{FF2B5EF4-FFF2-40B4-BE49-F238E27FC236}">
                    <a16:creationId xmlns:a16="http://schemas.microsoft.com/office/drawing/2014/main" id="{E40137EA-6BCF-459D-87CD-78F30BC8AE41}"/>
                  </a:ext>
                </a:extLst>
              </p:cNvPr>
              <p:cNvSpPr>
                <a:spLocks/>
              </p:cNvSpPr>
              <p:nvPr/>
            </p:nvSpPr>
            <p:spPr bwMode="auto">
              <a:xfrm>
                <a:off x="6506" y="2575"/>
                <a:ext cx="63" cy="72"/>
              </a:xfrm>
              <a:custGeom>
                <a:avLst/>
                <a:gdLst>
                  <a:gd name="T0" fmla="*/ 12 w 13"/>
                  <a:gd name="T1" fmla="*/ 8 h 15"/>
                  <a:gd name="T2" fmla="*/ 4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2" y="13"/>
                      <a:pt x="7" y="15"/>
                      <a:pt x="4" y="11"/>
                    </a:cubicBezTo>
                    <a:cubicBezTo>
                      <a:pt x="0" y="7"/>
                      <a:pt x="2" y="0"/>
                      <a:pt x="7" y="0"/>
                    </a:cubicBezTo>
                    <a:cubicBezTo>
                      <a:pt x="11" y="0"/>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7" name="Freeform 2397">
                <a:extLst>
                  <a:ext uri="{FF2B5EF4-FFF2-40B4-BE49-F238E27FC236}">
                    <a16:creationId xmlns:a16="http://schemas.microsoft.com/office/drawing/2014/main" id="{1E292B04-4495-44FA-AC22-CF8AAC013F4E}"/>
                  </a:ext>
                </a:extLst>
              </p:cNvPr>
              <p:cNvSpPr>
                <a:spLocks/>
              </p:cNvSpPr>
              <p:nvPr/>
            </p:nvSpPr>
            <p:spPr bwMode="auto">
              <a:xfrm>
                <a:off x="6526" y="2479"/>
                <a:ext cx="57"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8" name="Freeform 2398">
                <a:extLst>
                  <a:ext uri="{FF2B5EF4-FFF2-40B4-BE49-F238E27FC236}">
                    <a16:creationId xmlns:a16="http://schemas.microsoft.com/office/drawing/2014/main" id="{957B753A-6D23-4471-B230-2E9F19A8EBC1}"/>
                  </a:ext>
                </a:extLst>
              </p:cNvPr>
              <p:cNvSpPr>
                <a:spLocks/>
              </p:cNvSpPr>
              <p:nvPr/>
            </p:nvSpPr>
            <p:spPr bwMode="auto">
              <a:xfrm>
                <a:off x="6448" y="2527"/>
                <a:ext cx="58" cy="72"/>
              </a:xfrm>
              <a:custGeom>
                <a:avLst/>
                <a:gdLst>
                  <a:gd name="T0" fmla="*/ 12 w 12"/>
                  <a:gd name="T1" fmla="*/ 8 h 15"/>
                  <a:gd name="T2" fmla="*/ 3 w 12"/>
                  <a:gd name="T3" fmla="*/ 12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2"/>
                    </a:cubicBezTo>
                    <a:cubicBezTo>
                      <a:pt x="0" y="8"/>
                      <a:pt x="1" y="0"/>
                      <a:pt x="7" y="0"/>
                    </a:cubicBezTo>
                    <a:cubicBezTo>
                      <a:pt x="10" y="1"/>
                      <a:pt x="12" y="5"/>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629" name="Freeform 2399">
                <a:extLst>
                  <a:ext uri="{FF2B5EF4-FFF2-40B4-BE49-F238E27FC236}">
                    <a16:creationId xmlns:a16="http://schemas.microsoft.com/office/drawing/2014/main" id="{6EAE9283-6B06-4286-8587-56268AB5C0EB}"/>
                  </a:ext>
                </a:extLst>
              </p:cNvPr>
              <p:cNvSpPr>
                <a:spLocks/>
              </p:cNvSpPr>
              <p:nvPr/>
            </p:nvSpPr>
            <p:spPr bwMode="auto">
              <a:xfrm>
                <a:off x="6574" y="2339"/>
                <a:ext cx="58" cy="67"/>
              </a:xfrm>
              <a:custGeom>
                <a:avLst/>
                <a:gdLst>
                  <a:gd name="T0" fmla="*/ 11 w 12"/>
                  <a:gd name="T1" fmla="*/ 7 h 14"/>
                  <a:gd name="T2" fmla="*/ 4 w 12"/>
                  <a:gd name="T3" fmla="*/ 11 h 14"/>
                  <a:gd name="T4" fmla="*/ 6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1" y="12"/>
                      <a:pt x="7" y="14"/>
                      <a:pt x="4" y="11"/>
                    </a:cubicBezTo>
                    <a:cubicBezTo>
                      <a:pt x="0" y="7"/>
                      <a:pt x="1" y="0"/>
                      <a:pt x="6" y="0"/>
                    </a:cubicBezTo>
                    <a:cubicBezTo>
                      <a:pt x="6" y="0"/>
                      <a:pt x="6"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grpSp>
          <p:nvGrpSpPr>
            <p:cNvPr id="1137" name="Group 2601">
              <a:extLst>
                <a:ext uri="{FF2B5EF4-FFF2-40B4-BE49-F238E27FC236}">
                  <a16:creationId xmlns:a16="http://schemas.microsoft.com/office/drawing/2014/main" id="{5FF222F6-7250-4B8C-A346-969B2CEC5681}"/>
                </a:ext>
              </a:extLst>
            </p:cNvPr>
            <p:cNvGrpSpPr>
              <a:grpSpLocks/>
            </p:cNvGrpSpPr>
            <p:nvPr/>
          </p:nvGrpSpPr>
          <p:grpSpPr bwMode="auto">
            <a:xfrm>
              <a:off x="6130" y="970"/>
              <a:ext cx="1186" cy="2217"/>
              <a:chOff x="6130" y="970"/>
              <a:chExt cx="1186" cy="2217"/>
            </a:xfrm>
          </p:grpSpPr>
          <p:sp>
            <p:nvSpPr>
              <p:cNvPr id="1230" name="Freeform 2401">
                <a:extLst>
                  <a:ext uri="{FF2B5EF4-FFF2-40B4-BE49-F238E27FC236}">
                    <a16:creationId xmlns:a16="http://schemas.microsoft.com/office/drawing/2014/main" id="{039751D8-3E9D-4C23-A7C0-740DF66903D3}"/>
                  </a:ext>
                </a:extLst>
              </p:cNvPr>
              <p:cNvSpPr>
                <a:spLocks/>
              </p:cNvSpPr>
              <p:nvPr/>
            </p:nvSpPr>
            <p:spPr bwMode="auto">
              <a:xfrm>
                <a:off x="6636" y="2300"/>
                <a:ext cx="53" cy="68"/>
              </a:xfrm>
              <a:custGeom>
                <a:avLst/>
                <a:gdLst>
                  <a:gd name="T0" fmla="*/ 11 w 11"/>
                  <a:gd name="T1" fmla="*/ 7 h 14"/>
                  <a:gd name="T2" fmla="*/ 4 w 11"/>
                  <a:gd name="T3" fmla="*/ 11 h 14"/>
                  <a:gd name="T4" fmla="*/ 6 w 11"/>
                  <a:gd name="T5" fmla="*/ 0 h 14"/>
                  <a:gd name="T6" fmla="*/ 6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1"/>
                    </a:cubicBezTo>
                    <a:cubicBezTo>
                      <a:pt x="0" y="7"/>
                      <a:pt x="1" y="0"/>
                      <a:pt x="6" y="0"/>
                    </a:cubicBezTo>
                    <a:cubicBezTo>
                      <a:pt x="6" y="0"/>
                      <a:pt x="6"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1" name="Freeform 2402">
                <a:extLst>
                  <a:ext uri="{FF2B5EF4-FFF2-40B4-BE49-F238E27FC236}">
                    <a16:creationId xmlns:a16="http://schemas.microsoft.com/office/drawing/2014/main" id="{C1EF0770-7343-4F9F-9D9F-382551216C06}"/>
                  </a:ext>
                </a:extLst>
              </p:cNvPr>
              <p:cNvSpPr>
                <a:spLocks/>
              </p:cNvSpPr>
              <p:nvPr/>
            </p:nvSpPr>
            <p:spPr bwMode="auto">
              <a:xfrm>
                <a:off x="6627" y="2199"/>
                <a:ext cx="53" cy="67"/>
              </a:xfrm>
              <a:custGeom>
                <a:avLst/>
                <a:gdLst>
                  <a:gd name="T0" fmla="*/ 11 w 11"/>
                  <a:gd name="T1" fmla="*/ 7 h 14"/>
                  <a:gd name="T2" fmla="*/ 4 w 11"/>
                  <a:gd name="T3" fmla="*/ 10 h 14"/>
                  <a:gd name="T4" fmla="*/ 5 w 11"/>
                  <a:gd name="T5" fmla="*/ 0 h 14"/>
                  <a:gd name="T6" fmla="*/ 5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0"/>
                    </a:cubicBezTo>
                    <a:cubicBezTo>
                      <a:pt x="0" y="7"/>
                      <a:pt x="1" y="0"/>
                      <a:pt x="5" y="0"/>
                    </a:cubicBezTo>
                    <a:cubicBezTo>
                      <a:pt x="5" y="0"/>
                      <a:pt x="5" y="0"/>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2" name="Freeform 2403">
                <a:extLst>
                  <a:ext uri="{FF2B5EF4-FFF2-40B4-BE49-F238E27FC236}">
                    <a16:creationId xmlns:a16="http://schemas.microsoft.com/office/drawing/2014/main" id="{3E5E0D78-FEB6-4020-B228-ECC9AA6EE274}"/>
                  </a:ext>
                </a:extLst>
              </p:cNvPr>
              <p:cNvSpPr>
                <a:spLocks/>
              </p:cNvSpPr>
              <p:nvPr/>
            </p:nvSpPr>
            <p:spPr bwMode="auto">
              <a:xfrm>
                <a:off x="6545" y="2127"/>
                <a:ext cx="58" cy="62"/>
              </a:xfrm>
              <a:custGeom>
                <a:avLst/>
                <a:gdLst>
                  <a:gd name="T0" fmla="*/ 11 w 12"/>
                  <a:gd name="T1" fmla="*/ 6 h 13"/>
                  <a:gd name="T2" fmla="*/ 4 w 12"/>
                  <a:gd name="T3" fmla="*/ 10 h 13"/>
                  <a:gd name="T4" fmla="*/ 5 w 12"/>
                  <a:gd name="T5" fmla="*/ 0 h 13"/>
                  <a:gd name="T6" fmla="*/ 6 w 12"/>
                  <a:gd name="T7" fmla="*/ 0 h 13"/>
                  <a:gd name="T8" fmla="*/ 11 w 12"/>
                  <a:gd name="T9" fmla="*/ 6 h 13"/>
                </a:gdLst>
                <a:ahLst/>
                <a:cxnLst>
                  <a:cxn ang="0">
                    <a:pos x="T0" y="T1"/>
                  </a:cxn>
                  <a:cxn ang="0">
                    <a:pos x="T2" y="T3"/>
                  </a:cxn>
                  <a:cxn ang="0">
                    <a:pos x="T4" y="T5"/>
                  </a:cxn>
                  <a:cxn ang="0">
                    <a:pos x="T6" y="T7"/>
                  </a:cxn>
                  <a:cxn ang="0">
                    <a:pos x="T8" y="T9"/>
                  </a:cxn>
                </a:cxnLst>
                <a:rect l="0" t="0" r="r" b="b"/>
                <a:pathLst>
                  <a:path w="12" h="13">
                    <a:moveTo>
                      <a:pt x="11" y="6"/>
                    </a:moveTo>
                    <a:cubicBezTo>
                      <a:pt x="12" y="11"/>
                      <a:pt x="7" y="13"/>
                      <a:pt x="4" y="10"/>
                    </a:cubicBezTo>
                    <a:cubicBezTo>
                      <a:pt x="0" y="6"/>
                      <a:pt x="1" y="0"/>
                      <a:pt x="5" y="0"/>
                    </a:cubicBezTo>
                    <a:cubicBezTo>
                      <a:pt x="5" y="0"/>
                      <a:pt x="6"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3" name="Freeform 2404">
                <a:extLst>
                  <a:ext uri="{FF2B5EF4-FFF2-40B4-BE49-F238E27FC236}">
                    <a16:creationId xmlns:a16="http://schemas.microsoft.com/office/drawing/2014/main" id="{862B1B0F-E23C-4936-BB0E-8960DC00D278}"/>
                  </a:ext>
                </a:extLst>
              </p:cNvPr>
              <p:cNvSpPr>
                <a:spLocks/>
              </p:cNvSpPr>
              <p:nvPr/>
            </p:nvSpPr>
            <p:spPr bwMode="auto">
              <a:xfrm>
                <a:off x="6554" y="2030"/>
                <a:ext cx="58" cy="68"/>
              </a:xfrm>
              <a:custGeom>
                <a:avLst/>
                <a:gdLst>
                  <a:gd name="T0" fmla="*/ 11 w 12"/>
                  <a:gd name="T1" fmla="*/ 7 h 14"/>
                  <a:gd name="T2" fmla="*/ 4 w 12"/>
                  <a:gd name="T3" fmla="*/ 11 h 14"/>
                  <a:gd name="T4" fmla="*/ 5 w 12"/>
                  <a:gd name="T5" fmla="*/ 0 h 14"/>
                  <a:gd name="T6" fmla="*/ 5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4" y="11"/>
                    </a:cubicBezTo>
                    <a:cubicBezTo>
                      <a:pt x="0" y="7"/>
                      <a:pt x="1" y="1"/>
                      <a:pt x="5" y="0"/>
                    </a:cubicBezTo>
                    <a:cubicBezTo>
                      <a:pt x="5" y="0"/>
                      <a:pt x="5" y="0"/>
                      <a:pt x="5" y="0"/>
                    </a:cubicBezTo>
                    <a:cubicBezTo>
                      <a:pt x="9" y="1"/>
                      <a:pt x="11" y="4"/>
                      <a:pt x="11"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4" name="Freeform 2405">
                <a:extLst>
                  <a:ext uri="{FF2B5EF4-FFF2-40B4-BE49-F238E27FC236}">
                    <a16:creationId xmlns:a16="http://schemas.microsoft.com/office/drawing/2014/main" id="{2177EE14-7BB2-4ACC-BBC2-FC5871E0CC85}"/>
                  </a:ext>
                </a:extLst>
              </p:cNvPr>
              <p:cNvSpPr>
                <a:spLocks/>
              </p:cNvSpPr>
              <p:nvPr/>
            </p:nvSpPr>
            <p:spPr bwMode="auto">
              <a:xfrm>
                <a:off x="6617" y="2107"/>
                <a:ext cx="58" cy="68"/>
              </a:xfrm>
              <a:custGeom>
                <a:avLst/>
                <a:gdLst>
                  <a:gd name="T0" fmla="*/ 11 w 12"/>
                  <a:gd name="T1" fmla="*/ 7 h 14"/>
                  <a:gd name="T2" fmla="*/ 5 w 12"/>
                  <a:gd name="T3" fmla="*/ 11 h 14"/>
                  <a:gd name="T4" fmla="*/ 5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5" y="11"/>
                    </a:cubicBezTo>
                    <a:cubicBezTo>
                      <a:pt x="0" y="8"/>
                      <a:pt x="1" y="1"/>
                      <a:pt x="5" y="0"/>
                    </a:cubicBezTo>
                    <a:cubicBezTo>
                      <a:pt x="5" y="0"/>
                      <a:pt x="5" y="0"/>
                      <a:pt x="6" y="0"/>
                    </a:cubicBezTo>
                    <a:cubicBezTo>
                      <a:pt x="9" y="1"/>
                      <a:pt x="11" y="4"/>
                      <a:pt x="11"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5" name="Freeform 2406">
                <a:extLst>
                  <a:ext uri="{FF2B5EF4-FFF2-40B4-BE49-F238E27FC236}">
                    <a16:creationId xmlns:a16="http://schemas.microsoft.com/office/drawing/2014/main" id="{DB45C0F4-AC03-4A68-969D-38D3F8D6EB55}"/>
                  </a:ext>
                </a:extLst>
              </p:cNvPr>
              <p:cNvSpPr>
                <a:spLocks/>
              </p:cNvSpPr>
              <p:nvPr/>
            </p:nvSpPr>
            <p:spPr bwMode="auto">
              <a:xfrm>
                <a:off x="6627" y="2016"/>
                <a:ext cx="53" cy="67"/>
              </a:xfrm>
              <a:custGeom>
                <a:avLst/>
                <a:gdLst>
                  <a:gd name="T0" fmla="*/ 10 w 11"/>
                  <a:gd name="T1" fmla="*/ 7 h 14"/>
                  <a:gd name="T2" fmla="*/ 4 w 11"/>
                  <a:gd name="T3" fmla="*/ 11 h 14"/>
                  <a:gd name="T4" fmla="*/ 4 w 11"/>
                  <a:gd name="T5" fmla="*/ 0 h 14"/>
                  <a:gd name="T6" fmla="*/ 4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4" y="0"/>
                      <a:pt x="4" y="0"/>
                      <a:pt x="4"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6" name="Freeform 2407">
                <a:extLst>
                  <a:ext uri="{FF2B5EF4-FFF2-40B4-BE49-F238E27FC236}">
                    <a16:creationId xmlns:a16="http://schemas.microsoft.com/office/drawing/2014/main" id="{426CF94E-9219-498B-9470-0EA183C3F4F5}"/>
                  </a:ext>
                </a:extLst>
              </p:cNvPr>
              <p:cNvSpPr>
                <a:spLocks/>
              </p:cNvSpPr>
              <p:nvPr/>
            </p:nvSpPr>
            <p:spPr bwMode="auto">
              <a:xfrm>
                <a:off x="6699" y="2069"/>
                <a:ext cx="53" cy="62"/>
              </a:xfrm>
              <a:custGeom>
                <a:avLst/>
                <a:gdLst>
                  <a:gd name="T0" fmla="*/ 10 w 11"/>
                  <a:gd name="T1" fmla="*/ 7 h 13"/>
                  <a:gd name="T2" fmla="*/ 4 w 11"/>
                  <a:gd name="T3" fmla="*/ 10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7" y="13"/>
                      <a:pt x="4" y="10"/>
                    </a:cubicBezTo>
                    <a:cubicBezTo>
                      <a:pt x="0" y="7"/>
                      <a:pt x="0" y="0"/>
                      <a:pt x="4" y="0"/>
                    </a:cubicBezTo>
                    <a:cubicBezTo>
                      <a:pt x="4" y="0"/>
                      <a:pt x="5" y="0"/>
                      <a:pt x="5" y="0"/>
                    </a:cubicBezTo>
                    <a:cubicBezTo>
                      <a:pt x="8" y="0"/>
                      <a:pt x="10" y="4"/>
                      <a:pt x="10"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7" name="Freeform 2408">
                <a:extLst>
                  <a:ext uri="{FF2B5EF4-FFF2-40B4-BE49-F238E27FC236}">
                    <a16:creationId xmlns:a16="http://schemas.microsoft.com/office/drawing/2014/main" id="{0B0E4B2B-0F5C-40BF-A0DC-289637286CC7}"/>
                  </a:ext>
                </a:extLst>
              </p:cNvPr>
              <p:cNvSpPr>
                <a:spLocks/>
              </p:cNvSpPr>
              <p:nvPr/>
            </p:nvSpPr>
            <p:spPr bwMode="auto">
              <a:xfrm>
                <a:off x="6752" y="2030"/>
                <a:ext cx="48" cy="63"/>
              </a:xfrm>
              <a:custGeom>
                <a:avLst/>
                <a:gdLst>
                  <a:gd name="T0" fmla="*/ 10 w 10"/>
                  <a:gd name="T1" fmla="*/ 7 h 13"/>
                  <a:gd name="T2" fmla="*/ 4 w 10"/>
                  <a:gd name="T3" fmla="*/ 10 h 13"/>
                  <a:gd name="T4" fmla="*/ 3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7" y="13"/>
                      <a:pt x="4" y="10"/>
                    </a:cubicBezTo>
                    <a:cubicBezTo>
                      <a:pt x="0" y="7"/>
                      <a:pt x="0" y="0"/>
                      <a:pt x="3" y="0"/>
                    </a:cubicBezTo>
                    <a:cubicBezTo>
                      <a:pt x="3"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8" name="Freeform 2409">
                <a:extLst>
                  <a:ext uri="{FF2B5EF4-FFF2-40B4-BE49-F238E27FC236}">
                    <a16:creationId xmlns:a16="http://schemas.microsoft.com/office/drawing/2014/main" id="{A725DEC0-EF30-40B3-8AAC-3A1F77A5922B}"/>
                  </a:ext>
                </a:extLst>
              </p:cNvPr>
              <p:cNvSpPr>
                <a:spLocks/>
              </p:cNvSpPr>
              <p:nvPr/>
            </p:nvSpPr>
            <p:spPr bwMode="auto">
              <a:xfrm>
                <a:off x="6738" y="1939"/>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9" y="4"/>
                      <a:pt x="10"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39" name="Freeform 2410">
                <a:extLst>
                  <a:ext uri="{FF2B5EF4-FFF2-40B4-BE49-F238E27FC236}">
                    <a16:creationId xmlns:a16="http://schemas.microsoft.com/office/drawing/2014/main" id="{93EF920E-3C94-4E8D-8452-F094BF79E196}"/>
                  </a:ext>
                </a:extLst>
              </p:cNvPr>
              <p:cNvSpPr>
                <a:spLocks/>
              </p:cNvSpPr>
              <p:nvPr/>
            </p:nvSpPr>
            <p:spPr bwMode="auto">
              <a:xfrm>
                <a:off x="6800" y="198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4" y="0"/>
                    </a:cubicBezTo>
                    <a:cubicBezTo>
                      <a:pt x="4" y="0"/>
                      <a:pt x="4" y="0"/>
                      <a:pt x="4"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0" name="Freeform 2411">
                <a:extLst>
                  <a:ext uri="{FF2B5EF4-FFF2-40B4-BE49-F238E27FC236}">
                    <a16:creationId xmlns:a16="http://schemas.microsoft.com/office/drawing/2014/main" id="{B8EDF682-E3B8-46C8-94B3-99302FB71D7C}"/>
                  </a:ext>
                </a:extLst>
              </p:cNvPr>
              <p:cNvSpPr>
                <a:spLocks/>
              </p:cNvSpPr>
              <p:nvPr/>
            </p:nvSpPr>
            <p:spPr bwMode="auto">
              <a:xfrm>
                <a:off x="6839" y="1948"/>
                <a:ext cx="53" cy="63"/>
              </a:xfrm>
              <a:custGeom>
                <a:avLst/>
                <a:gdLst>
                  <a:gd name="T0" fmla="*/ 10 w 11"/>
                  <a:gd name="T1" fmla="*/ 7 h 13"/>
                  <a:gd name="T2" fmla="*/ 6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1" name="Freeform 2412">
                <a:extLst>
                  <a:ext uri="{FF2B5EF4-FFF2-40B4-BE49-F238E27FC236}">
                    <a16:creationId xmlns:a16="http://schemas.microsoft.com/office/drawing/2014/main" id="{65667870-DDCE-4197-8B4C-D536A39A0EF6}"/>
                  </a:ext>
                </a:extLst>
              </p:cNvPr>
              <p:cNvSpPr>
                <a:spLocks/>
              </p:cNvSpPr>
              <p:nvPr/>
            </p:nvSpPr>
            <p:spPr bwMode="auto">
              <a:xfrm>
                <a:off x="6897" y="2001"/>
                <a:ext cx="48" cy="63"/>
              </a:xfrm>
              <a:custGeom>
                <a:avLst/>
                <a:gdLst>
                  <a:gd name="T0" fmla="*/ 10 w 10"/>
                  <a:gd name="T1" fmla="*/ 7 h 13"/>
                  <a:gd name="T2" fmla="*/ 6 w 10"/>
                  <a:gd name="T3" fmla="*/ 11 h 13"/>
                  <a:gd name="T4" fmla="*/ 4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9" y="13"/>
                      <a:pt x="6" y="11"/>
                    </a:cubicBezTo>
                    <a:cubicBezTo>
                      <a:pt x="2" y="8"/>
                      <a:pt x="0" y="1"/>
                      <a:pt x="4" y="0"/>
                    </a:cubicBezTo>
                    <a:cubicBezTo>
                      <a:pt x="4" y="0"/>
                      <a:pt x="4" y="0"/>
                      <a:pt x="4" y="0"/>
                    </a:cubicBezTo>
                    <a:cubicBezTo>
                      <a:pt x="7" y="0"/>
                      <a:pt x="9" y="4"/>
                      <a:pt x="10"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2" name="Freeform 2413">
                <a:extLst>
                  <a:ext uri="{FF2B5EF4-FFF2-40B4-BE49-F238E27FC236}">
                    <a16:creationId xmlns:a16="http://schemas.microsoft.com/office/drawing/2014/main" id="{8D160758-B3CB-47E5-9F66-66BC57D235C9}"/>
                  </a:ext>
                </a:extLst>
              </p:cNvPr>
              <p:cNvSpPr>
                <a:spLocks/>
              </p:cNvSpPr>
              <p:nvPr/>
            </p:nvSpPr>
            <p:spPr bwMode="auto">
              <a:xfrm>
                <a:off x="6950" y="2064"/>
                <a:ext cx="48" cy="63"/>
              </a:xfrm>
              <a:custGeom>
                <a:avLst/>
                <a:gdLst>
                  <a:gd name="T0" fmla="*/ 9 w 10"/>
                  <a:gd name="T1" fmla="*/ 7 h 13"/>
                  <a:gd name="T2" fmla="*/ 6 w 10"/>
                  <a:gd name="T3" fmla="*/ 11 h 13"/>
                  <a:gd name="T4" fmla="*/ 4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8"/>
                      <a:pt x="0" y="1"/>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3" name="Freeform 2414">
                <a:extLst>
                  <a:ext uri="{FF2B5EF4-FFF2-40B4-BE49-F238E27FC236}">
                    <a16:creationId xmlns:a16="http://schemas.microsoft.com/office/drawing/2014/main" id="{D02FF101-4001-4232-BF6D-0A47684CBBC4}"/>
                  </a:ext>
                </a:extLst>
              </p:cNvPr>
              <p:cNvSpPr>
                <a:spLocks/>
              </p:cNvSpPr>
              <p:nvPr/>
            </p:nvSpPr>
            <p:spPr bwMode="auto">
              <a:xfrm>
                <a:off x="7007" y="2122"/>
                <a:ext cx="44" cy="62"/>
              </a:xfrm>
              <a:custGeom>
                <a:avLst/>
                <a:gdLst>
                  <a:gd name="T0" fmla="*/ 9 w 9"/>
                  <a:gd name="T1" fmla="*/ 7 h 13"/>
                  <a:gd name="T2" fmla="*/ 5 w 9"/>
                  <a:gd name="T3" fmla="*/ 12 h 13"/>
                  <a:gd name="T4" fmla="*/ 4 w 9"/>
                  <a:gd name="T5" fmla="*/ 0 h 13"/>
                  <a:gd name="T6" fmla="*/ 4 w 9"/>
                  <a:gd name="T7" fmla="*/ 0 h 13"/>
                  <a:gd name="T8" fmla="*/ 9 w 9"/>
                  <a:gd name="T9" fmla="*/ 7 h 13"/>
                </a:gdLst>
                <a:ahLst/>
                <a:cxnLst>
                  <a:cxn ang="0">
                    <a:pos x="T0" y="T1"/>
                  </a:cxn>
                  <a:cxn ang="0">
                    <a:pos x="T2" y="T3"/>
                  </a:cxn>
                  <a:cxn ang="0">
                    <a:pos x="T4" y="T5"/>
                  </a:cxn>
                  <a:cxn ang="0">
                    <a:pos x="T6" y="T7"/>
                  </a:cxn>
                  <a:cxn ang="0">
                    <a:pos x="T8" y="T9"/>
                  </a:cxn>
                </a:cxnLst>
                <a:rect l="0" t="0" r="r" b="b"/>
                <a:pathLst>
                  <a:path w="9" h="13">
                    <a:moveTo>
                      <a:pt x="9" y="7"/>
                    </a:moveTo>
                    <a:cubicBezTo>
                      <a:pt x="9" y="11"/>
                      <a:pt x="7" y="13"/>
                      <a:pt x="5" y="12"/>
                    </a:cubicBezTo>
                    <a:cubicBezTo>
                      <a:pt x="2" y="9"/>
                      <a:pt x="0" y="1"/>
                      <a:pt x="4" y="0"/>
                    </a:cubicBezTo>
                    <a:cubicBezTo>
                      <a:pt x="4"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4" name="Freeform 2415">
                <a:extLst>
                  <a:ext uri="{FF2B5EF4-FFF2-40B4-BE49-F238E27FC236}">
                    <a16:creationId xmlns:a16="http://schemas.microsoft.com/office/drawing/2014/main" id="{D79ADEAF-4807-4E55-8C0B-131A4CE3BF68}"/>
                  </a:ext>
                </a:extLst>
              </p:cNvPr>
              <p:cNvSpPr>
                <a:spLocks/>
              </p:cNvSpPr>
              <p:nvPr/>
            </p:nvSpPr>
            <p:spPr bwMode="auto">
              <a:xfrm>
                <a:off x="7007" y="2199"/>
                <a:ext cx="39" cy="63"/>
              </a:xfrm>
              <a:custGeom>
                <a:avLst/>
                <a:gdLst>
                  <a:gd name="T0" fmla="*/ 8 w 8"/>
                  <a:gd name="T1" fmla="*/ 7 h 13"/>
                  <a:gd name="T2" fmla="*/ 4 w 8"/>
                  <a:gd name="T3" fmla="*/ 11 h 13"/>
                  <a:gd name="T4" fmla="*/ 3 w 8"/>
                  <a:gd name="T5" fmla="*/ 0 h 13"/>
                  <a:gd name="T6" fmla="*/ 3 w 8"/>
                  <a:gd name="T7" fmla="*/ 0 h 13"/>
                  <a:gd name="T8" fmla="*/ 8 w 8"/>
                  <a:gd name="T9" fmla="*/ 7 h 13"/>
                </a:gdLst>
                <a:ahLst/>
                <a:cxnLst>
                  <a:cxn ang="0">
                    <a:pos x="T0" y="T1"/>
                  </a:cxn>
                  <a:cxn ang="0">
                    <a:pos x="T2" y="T3"/>
                  </a:cxn>
                  <a:cxn ang="0">
                    <a:pos x="T4" y="T5"/>
                  </a:cxn>
                  <a:cxn ang="0">
                    <a:pos x="T6" y="T7"/>
                  </a:cxn>
                  <a:cxn ang="0">
                    <a:pos x="T8" y="T9"/>
                  </a:cxn>
                </a:cxnLst>
                <a:rect l="0" t="0" r="r" b="b"/>
                <a:pathLst>
                  <a:path w="8" h="13">
                    <a:moveTo>
                      <a:pt x="8" y="7"/>
                    </a:moveTo>
                    <a:cubicBezTo>
                      <a:pt x="8" y="11"/>
                      <a:pt x="6" y="13"/>
                      <a:pt x="4" y="11"/>
                    </a:cubicBezTo>
                    <a:cubicBezTo>
                      <a:pt x="0" y="9"/>
                      <a:pt x="0" y="0"/>
                      <a:pt x="3" y="0"/>
                    </a:cubicBezTo>
                    <a:cubicBezTo>
                      <a:pt x="3" y="0"/>
                      <a:pt x="3" y="0"/>
                      <a:pt x="3" y="0"/>
                    </a:cubicBezTo>
                    <a:cubicBezTo>
                      <a:pt x="6"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5" name="Freeform 2416">
                <a:extLst>
                  <a:ext uri="{FF2B5EF4-FFF2-40B4-BE49-F238E27FC236}">
                    <a16:creationId xmlns:a16="http://schemas.microsoft.com/office/drawing/2014/main" id="{A37B8DCA-5C76-410E-9A99-B3D52D3A7870}"/>
                  </a:ext>
                </a:extLst>
              </p:cNvPr>
              <p:cNvSpPr>
                <a:spLocks/>
              </p:cNvSpPr>
              <p:nvPr/>
            </p:nvSpPr>
            <p:spPr bwMode="auto">
              <a:xfrm>
                <a:off x="6882" y="2127"/>
                <a:ext cx="48" cy="62"/>
              </a:xfrm>
              <a:custGeom>
                <a:avLst/>
                <a:gdLst>
                  <a:gd name="T0" fmla="*/ 10 w 10"/>
                  <a:gd name="T1" fmla="*/ 7 h 13"/>
                  <a:gd name="T2" fmla="*/ 5 w 10"/>
                  <a:gd name="T3" fmla="*/ 11 h 13"/>
                  <a:gd name="T4" fmla="*/ 4 w 10"/>
                  <a:gd name="T5" fmla="*/ 0 h 13"/>
                  <a:gd name="T6" fmla="*/ 5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8" y="13"/>
                      <a:pt x="5" y="11"/>
                    </a:cubicBezTo>
                    <a:cubicBezTo>
                      <a:pt x="1" y="8"/>
                      <a:pt x="0" y="0"/>
                      <a:pt x="4" y="0"/>
                    </a:cubicBezTo>
                    <a:cubicBezTo>
                      <a:pt x="4" y="0"/>
                      <a:pt x="4" y="0"/>
                      <a:pt x="5"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6" name="Freeform 2417">
                <a:extLst>
                  <a:ext uri="{FF2B5EF4-FFF2-40B4-BE49-F238E27FC236}">
                    <a16:creationId xmlns:a16="http://schemas.microsoft.com/office/drawing/2014/main" id="{ABA0CD74-5224-46FF-BF0E-A10F3F410573}"/>
                  </a:ext>
                </a:extLst>
              </p:cNvPr>
              <p:cNvSpPr>
                <a:spLocks/>
              </p:cNvSpPr>
              <p:nvPr/>
            </p:nvSpPr>
            <p:spPr bwMode="auto">
              <a:xfrm>
                <a:off x="7152" y="2151"/>
                <a:ext cx="34" cy="62"/>
              </a:xfrm>
              <a:custGeom>
                <a:avLst/>
                <a:gdLst>
                  <a:gd name="T0" fmla="*/ 6 w 7"/>
                  <a:gd name="T1" fmla="*/ 8 h 13"/>
                  <a:gd name="T2" fmla="*/ 5 w 7"/>
                  <a:gd name="T3" fmla="*/ 12 h 13"/>
                  <a:gd name="T4" fmla="*/ 2 w 7"/>
                  <a:gd name="T5" fmla="*/ 0 h 13"/>
                  <a:gd name="T6" fmla="*/ 2 w 7"/>
                  <a:gd name="T7" fmla="*/ 0 h 13"/>
                  <a:gd name="T8" fmla="*/ 6 w 7"/>
                  <a:gd name="T9" fmla="*/ 8 h 13"/>
                </a:gdLst>
                <a:ahLst/>
                <a:cxnLst>
                  <a:cxn ang="0">
                    <a:pos x="T0" y="T1"/>
                  </a:cxn>
                  <a:cxn ang="0">
                    <a:pos x="T2" y="T3"/>
                  </a:cxn>
                  <a:cxn ang="0">
                    <a:pos x="T4" y="T5"/>
                  </a:cxn>
                  <a:cxn ang="0">
                    <a:pos x="T6" y="T7"/>
                  </a:cxn>
                  <a:cxn ang="0">
                    <a:pos x="T8" y="T9"/>
                  </a:cxn>
                </a:cxnLst>
                <a:rect l="0" t="0" r="r" b="b"/>
                <a:pathLst>
                  <a:path w="7" h="13">
                    <a:moveTo>
                      <a:pt x="6" y="8"/>
                    </a:moveTo>
                    <a:cubicBezTo>
                      <a:pt x="7" y="11"/>
                      <a:pt x="6" y="13"/>
                      <a:pt x="5" y="12"/>
                    </a:cubicBezTo>
                    <a:cubicBezTo>
                      <a:pt x="2" y="10"/>
                      <a:pt x="0" y="1"/>
                      <a:pt x="2" y="0"/>
                    </a:cubicBezTo>
                    <a:cubicBezTo>
                      <a:pt x="2" y="0"/>
                      <a:pt x="2" y="0"/>
                      <a:pt x="2" y="0"/>
                    </a:cubicBezTo>
                    <a:cubicBezTo>
                      <a:pt x="4" y="1"/>
                      <a:pt x="6" y="5"/>
                      <a:pt x="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7" name="Freeform 2418">
                <a:extLst>
                  <a:ext uri="{FF2B5EF4-FFF2-40B4-BE49-F238E27FC236}">
                    <a16:creationId xmlns:a16="http://schemas.microsoft.com/office/drawing/2014/main" id="{3C2A6A4F-D7AC-489C-BF39-0B55CC5093E6}"/>
                  </a:ext>
                </a:extLst>
              </p:cNvPr>
              <p:cNvSpPr>
                <a:spLocks/>
              </p:cNvSpPr>
              <p:nvPr/>
            </p:nvSpPr>
            <p:spPr bwMode="auto">
              <a:xfrm>
                <a:off x="7181" y="2233"/>
                <a:ext cx="34" cy="62"/>
              </a:xfrm>
              <a:custGeom>
                <a:avLst/>
                <a:gdLst>
                  <a:gd name="T0" fmla="*/ 6 w 7"/>
                  <a:gd name="T1" fmla="*/ 7 h 13"/>
                  <a:gd name="T2" fmla="*/ 4 w 7"/>
                  <a:gd name="T3" fmla="*/ 12 h 13"/>
                  <a:gd name="T4" fmla="*/ 2 w 7"/>
                  <a:gd name="T5" fmla="*/ 0 h 13"/>
                  <a:gd name="T6" fmla="*/ 3 w 7"/>
                  <a:gd name="T7" fmla="*/ 0 h 13"/>
                  <a:gd name="T8" fmla="*/ 6 w 7"/>
                  <a:gd name="T9" fmla="*/ 7 h 13"/>
                </a:gdLst>
                <a:ahLst/>
                <a:cxnLst>
                  <a:cxn ang="0">
                    <a:pos x="T0" y="T1"/>
                  </a:cxn>
                  <a:cxn ang="0">
                    <a:pos x="T2" y="T3"/>
                  </a:cxn>
                  <a:cxn ang="0">
                    <a:pos x="T4" y="T5"/>
                  </a:cxn>
                  <a:cxn ang="0">
                    <a:pos x="T6" y="T7"/>
                  </a:cxn>
                  <a:cxn ang="0">
                    <a:pos x="T8" y="T9"/>
                  </a:cxn>
                </a:cxnLst>
                <a:rect l="0" t="0" r="r" b="b"/>
                <a:pathLst>
                  <a:path w="7" h="13">
                    <a:moveTo>
                      <a:pt x="6" y="7"/>
                    </a:moveTo>
                    <a:cubicBezTo>
                      <a:pt x="7" y="10"/>
                      <a:pt x="6" y="13"/>
                      <a:pt x="4" y="12"/>
                    </a:cubicBezTo>
                    <a:cubicBezTo>
                      <a:pt x="2" y="10"/>
                      <a:pt x="0" y="0"/>
                      <a:pt x="2" y="0"/>
                    </a:cubicBezTo>
                    <a:cubicBezTo>
                      <a:pt x="2" y="0"/>
                      <a:pt x="3" y="0"/>
                      <a:pt x="3" y="0"/>
                    </a:cubicBezTo>
                    <a:cubicBezTo>
                      <a:pt x="4"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8" name="Freeform 2419">
                <a:extLst>
                  <a:ext uri="{FF2B5EF4-FFF2-40B4-BE49-F238E27FC236}">
                    <a16:creationId xmlns:a16="http://schemas.microsoft.com/office/drawing/2014/main" id="{E6FE1368-E83F-42F6-A208-F88644CD410D}"/>
                  </a:ext>
                </a:extLst>
              </p:cNvPr>
              <p:cNvSpPr>
                <a:spLocks/>
              </p:cNvSpPr>
              <p:nvPr/>
            </p:nvSpPr>
            <p:spPr bwMode="auto">
              <a:xfrm>
                <a:off x="7215" y="2237"/>
                <a:ext cx="28" cy="63"/>
              </a:xfrm>
              <a:custGeom>
                <a:avLst/>
                <a:gdLst>
                  <a:gd name="T0" fmla="*/ 5 w 6"/>
                  <a:gd name="T1" fmla="*/ 7 h 13"/>
                  <a:gd name="T2" fmla="*/ 4 w 6"/>
                  <a:gd name="T3" fmla="*/ 12 h 13"/>
                  <a:gd name="T4" fmla="*/ 2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5" y="13"/>
                      <a:pt x="4" y="12"/>
                    </a:cubicBezTo>
                    <a:cubicBezTo>
                      <a:pt x="2" y="10"/>
                      <a:pt x="0" y="0"/>
                      <a:pt x="2" y="0"/>
                    </a:cubicBezTo>
                    <a:cubicBezTo>
                      <a:pt x="2" y="0"/>
                      <a:pt x="2" y="0"/>
                      <a:pt x="2" y="0"/>
                    </a:cubicBezTo>
                    <a:cubicBezTo>
                      <a:pt x="3"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49" name="Freeform 2420">
                <a:extLst>
                  <a:ext uri="{FF2B5EF4-FFF2-40B4-BE49-F238E27FC236}">
                    <a16:creationId xmlns:a16="http://schemas.microsoft.com/office/drawing/2014/main" id="{54F46033-8753-482B-917C-A53489099C94}"/>
                  </a:ext>
                </a:extLst>
              </p:cNvPr>
              <p:cNvSpPr>
                <a:spLocks/>
              </p:cNvSpPr>
              <p:nvPr/>
            </p:nvSpPr>
            <p:spPr bwMode="auto">
              <a:xfrm>
                <a:off x="7186" y="2146"/>
                <a:ext cx="29" cy="63"/>
              </a:xfrm>
              <a:custGeom>
                <a:avLst/>
                <a:gdLst>
                  <a:gd name="T0" fmla="*/ 5 w 6"/>
                  <a:gd name="T1" fmla="*/ 7 h 13"/>
                  <a:gd name="T2" fmla="*/ 4 w 6"/>
                  <a:gd name="T3" fmla="*/ 12 h 13"/>
                  <a:gd name="T4" fmla="*/ 1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6" y="13"/>
                      <a:pt x="4" y="12"/>
                    </a:cubicBezTo>
                    <a:cubicBezTo>
                      <a:pt x="2" y="11"/>
                      <a:pt x="0" y="1"/>
                      <a:pt x="1" y="0"/>
                    </a:cubicBezTo>
                    <a:cubicBezTo>
                      <a:pt x="2" y="0"/>
                      <a:pt x="2" y="0"/>
                      <a:pt x="2" y="0"/>
                    </a:cubicBezTo>
                    <a:cubicBezTo>
                      <a:pt x="3" y="1"/>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0" name="Freeform 2421">
                <a:extLst>
                  <a:ext uri="{FF2B5EF4-FFF2-40B4-BE49-F238E27FC236}">
                    <a16:creationId xmlns:a16="http://schemas.microsoft.com/office/drawing/2014/main" id="{9042C016-676C-4D67-B48A-E71279D6F803}"/>
                  </a:ext>
                </a:extLst>
              </p:cNvPr>
              <p:cNvSpPr>
                <a:spLocks/>
              </p:cNvSpPr>
              <p:nvPr/>
            </p:nvSpPr>
            <p:spPr bwMode="auto">
              <a:xfrm>
                <a:off x="7215" y="2156"/>
                <a:ext cx="28" cy="62"/>
              </a:xfrm>
              <a:custGeom>
                <a:avLst/>
                <a:gdLst>
                  <a:gd name="T0" fmla="*/ 5 w 6"/>
                  <a:gd name="T1" fmla="*/ 8 h 13"/>
                  <a:gd name="T2" fmla="*/ 5 w 6"/>
                  <a:gd name="T3" fmla="*/ 12 h 13"/>
                  <a:gd name="T4" fmla="*/ 2 w 6"/>
                  <a:gd name="T5" fmla="*/ 0 h 13"/>
                  <a:gd name="T6" fmla="*/ 2 w 6"/>
                  <a:gd name="T7" fmla="*/ 0 h 13"/>
                  <a:gd name="T8" fmla="*/ 5 w 6"/>
                  <a:gd name="T9" fmla="*/ 8 h 13"/>
                </a:gdLst>
                <a:ahLst/>
                <a:cxnLst>
                  <a:cxn ang="0">
                    <a:pos x="T0" y="T1"/>
                  </a:cxn>
                  <a:cxn ang="0">
                    <a:pos x="T2" y="T3"/>
                  </a:cxn>
                  <a:cxn ang="0">
                    <a:pos x="T4" y="T5"/>
                  </a:cxn>
                  <a:cxn ang="0">
                    <a:pos x="T6" y="T7"/>
                  </a:cxn>
                  <a:cxn ang="0">
                    <a:pos x="T8" y="T9"/>
                  </a:cxn>
                </a:cxnLst>
                <a:rect l="0" t="0" r="r" b="b"/>
                <a:pathLst>
                  <a:path w="6" h="13">
                    <a:moveTo>
                      <a:pt x="5" y="8"/>
                    </a:moveTo>
                    <a:cubicBezTo>
                      <a:pt x="6" y="11"/>
                      <a:pt x="6" y="13"/>
                      <a:pt x="5" y="12"/>
                    </a:cubicBezTo>
                    <a:cubicBezTo>
                      <a:pt x="3" y="11"/>
                      <a:pt x="0" y="1"/>
                      <a:pt x="2" y="0"/>
                    </a:cubicBezTo>
                    <a:cubicBezTo>
                      <a:pt x="2" y="0"/>
                      <a:pt x="2" y="0"/>
                      <a:pt x="2" y="0"/>
                    </a:cubicBezTo>
                    <a:cubicBezTo>
                      <a:pt x="3"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1" name="Freeform 2422">
                <a:extLst>
                  <a:ext uri="{FF2B5EF4-FFF2-40B4-BE49-F238E27FC236}">
                    <a16:creationId xmlns:a16="http://schemas.microsoft.com/office/drawing/2014/main" id="{9B646997-D31A-450F-9343-3AE840ED378E}"/>
                  </a:ext>
                </a:extLst>
              </p:cNvPr>
              <p:cNvSpPr>
                <a:spLocks/>
              </p:cNvSpPr>
              <p:nvPr/>
            </p:nvSpPr>
            <p:spPr bwMode="auto">
              <a:xfrm>
                <a:off x="7248" y="2189"/>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1" y="0"/>
                    </a:cubicBezTo>
                    <a:cubicBezTo>
                      <a:pt x="1" y="0"/>
                      <a:pt x="1" y="0"/>
                      <a:pt x="1" y="0"/>
                    </a:cubicBezTo>
                    <a:cubicBezTo>
                      <a:pt x="2"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2" name="Freeform 2423">
                <a:extLst>
                  <a:ext uri="{FF2B5EF4-FFF2-40B4-BE49-F238E27FC236}">
                    <a16:creationId xmlns:a16="http://schemas.microsoft.com/office/drawing/2014/main" id="{14C810C4-68B9-430E-88AC-D228E337BC18}"/>
                  </a:ext>
                </a:extLst>
              </p:cNvPr>
              <p:cNvSpPr>
                <a:spLocks/>
              </p:cNvSpPr>
              <p:nvPr/>
            </p:nvSpPr>
            <p:spPr bwMode="auto">
              <a:xfrm>
                <a:off x="7277" y="2233"/>
                <a:ext cx="19" cy="57"/>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4" y="10"/>
                      <a:pt x="4" y="12"/>
                      <a:pt x="3" y="12"/>
                    </a:cubicBezTo>
                    <a:cubicBezTo>
                      <a:pt x="2"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3" name="Freeform 2424">
                <a:extLst>
                  <a:ext uri="{FF2B5EF4-FFF2-40B4-BE49-F238E27FC236}">
                    <a16:creationId xmlns:a16="http://schemas.microsoft.com/office/drawing/2014/main" id="{9C6D3B6D-E63D-4EE9-B340-5BF265E8DDAC}"/>
                  </a:ext>
                </a:extLst>
              </p:cNvPr>
              <p:cNvSpPr>
                <a:spLocks/>
              </p:cNvSpPr>
              <p:nvPr/>
            </p:nvSpPr>
            <p:spPr bwMode="auto">
              <a:xfrm>
                <a:off x="7253" y="2136"/>
                <a:ext cx="19" cy="58"/>
              </a:xfrm>
              <a:custGeom>
                <a:avLst/>
                <a:gdLst>
                  <a:gd name="T0" fmla="*/ 4 w 4"/>
                  <a:gd name="T1" fmla="*/ 7 h 12"/>
                  <a:gd name="T2" fmla="*/ 4 w 4"/>
                  <a:gd name="T3" fmla="*/ 12 h 12"/>
                  <a:gd name="T4" fmla="*/ 1 w 4"/>
                  <a:gd name="T5" fmla="*/ 0 h 12"/>
                  <a:gd name="T6" fmla="*/ 1 w 4"/>
                  <a:gd name="T7" fmla="*/ 0 h 12"/>
                  <a:gd name="T8" fmla="*/ 4 w 4"/>
                  <a:gd name="T9" fmla="*/ 7 h 12"/>
                </a:gdLst>
                <a:ahLst/>
                <a:cxnLst>
                  <a:cxn ang="0">
                    <a:pos x="T0" y="T1"/>
                  </a:cxn>
                  <a:cxn ang="0">
                    <a:pos x="T2" y="T3"/>
                  </a:cxn>
                  <a:cxn ang="0">
                    <a:pos x="T4" y="T5"/>
                  </a:cxn>
                  <a:cxn ang="0">
                    <a:pos x="T6" y="T7"/>
                  </a:cxn>
                  <a:cxn ang="0">
                    <a:pos x="T8" y="T9"/>
                  </a:cxn>
                </a:cxnLst>
                <a:rect l="0" t="0" r="r" b="b"/>
                <a:pathLst>
                  <a:path w="4" h="12">
                    <a:moveTo>
                      <a:pt x="4" y="7"/>
                    </a:moveTo>
                    <a:cubicBezTo>
                      <a:pt x="4" y="10"/>
                      <a:pt x="4" y="12"/>
                      <a:pt x="4" y="12"/>
                    </a:cubicBezTo>
                    <a:cubicBezTo>
                      <a:pt x="3" y="11"/>
                      <a:pt x="0" y="0"/>
                      <a:pt x="1" y="0"/>
                    </a:cubicBezTo>
                    <a:cubicBezTo>
                      <a:pt x="1" y="0"/>
                      <a:pt x="1" y="0"/>
                      <a:pt x="1" y="0"/>
                    </a:cubicBezTo>
                    <a:cubicBezTo>
                      <a:pt x="1"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4" name="Freeform 2425">
                <a:extLst>
                  <a:ext uri="{FF2B5EF4-FFF2-40B4-BE49-F238E27FC236}">
                    <a16:creationId xmlns:a16="http://schemas.microsoft.com/office/drawing/2014/main" id="{C78CEA05-0317-43DE-8D3D-7B353DE6277A}"/>
                  </a:ext>
                </a:extLst>
              </p:cNvPr>
              <p:cNvSpPr>
                <a:spLocks/>
              </p:cNvSpPr>
              <p:nvPr/>
            </p:nvSpPr>
            <p:spPr bwMode="auto">
              <a:xfrm>
                <a:off x="7224" y="2049"/>
                <a:ext cx="24" cy="53"/>
              </a:xfrm>
              <a:custGeom>
                <a:avLst/>
                <a:gdLst>
                  <a:gd name="T0" fmla="*/ 4 w 5"/>
                  <a:gd name="T1" fmla="*/ 6 h 11"/>
                  <a:gd name="T2" fmla="*/ 5 w 5"/>
                  <a:gd name="T3" fmla="*/ 11 h 11"/>
                  <a:gd name="T4" fmla="*/ 1 w 5"/>
                  <a:gd name="T5" fmla="*/ 0 h 11"/>
                  <a:gd name="T6" fmla="*/ 1 w 5"/>
                  <a:gd name="T7" fmla="*/ 0 h 11"/>
                  <a:gd name="T8" fmla="*/ 4 w 5"/>
                  <a:gd name="T9" fmla="*/ 6 h 11"/>
                </a:gdLst>
                <a:ahLst/>
                <a:cxnLst>
                  <a:cxn ang="0">
                    <a:pos x="T0" y="T1"/>
                  </a:cxn>
                  <a:cxn ang="0">
                    <a:pos x="T2" y="T3"/>
                  </a:cxn>
                  <a:cxn ang="0">
                    <a:pos x="T4" y="T5"/>
                  </a:cxn>
                  <a:cxn ang="0">
                    <a:pos x="T6" y="T7"/>
                  </a:cxn>
                  <a:cxn ang="0">
                    <a:pos x="T8" y="T9"/>
                  </a:cxn>
                </a:cxnLst>
                <a:rect l="0" t="0" r="r" b="b"/>
                <a:pathLst>
                  <a:path w="5" h="11">
                    <a:moveTo>
                      <a:pt x="4" y="6"/>
                    </a:moveTo>
                    <a:cubicBezTo>
                      <a:pt x="5" y="9"/>
                      <a:pt x="5" y="11"/>
                      <a:pt x="5" y="11"/>
                    </a:cubicBezTo>
                    <a:cubicBezTo>
                      <a:pt x="4" y="11"/>
                      <a:pt x="0" y="0"/>
                      <a:pt x="1" y="0"/>
                    </a:cubicBezTo>
                    <a:cubicBezTo>
                      <a:pt x="1" y="0"/>
                      <a:pt x="1" y="0"/>
                      <a:pt x="1" y="0"/>
                    </a:cubicBezTo>
                    <a:cubicBezTo>
                      <a:pt x="2"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5" name="Freeform 2426">
                <a:extLst>
                  <a:ext uri="{FF2B5EF4-FFF2-40B4-BE49-F238E27FC236}">
                    <a16:creationId xmlns:a16="http://schemas.microsoft.com/office/drawing/2014/main" id="{24AA63B1-0340-4CEC-BEAA-EA203BABAE19}"/>
                  </a:ext>
                </a:extLst>
              </p:cNvPr>
              <p:cNvSpPr>
                <a:spLocks/>
              </p:cNvSpPr>
              <p:nvPr/>
            </p:nvSpPr>
            <p:spPr bwMode="auto">
              <a:xfrm>
                <a:off x="7253" y="2102"/>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4" y="8"/>
                      <a:pt x="5" y="11"/>
                      <a:pt x="4" y="12"/>
                    </a:cubicBezTo>
                    <a:cubicBezTo>
                      <a:pt x="4" y="12"/>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6" name="Freeform 2427">
                <a:extLst>
                  <a:ext uri="{FF2B5EF4-FFF2-40B4-BE49-F238E27FC236}">
                    <a16:creationId xmlns:a16="http://schemas.microsoft.com/office/drawing/2014/main" id="{BE7491DD-2773-493D-B27F-8943502B0DAA}"/>
                  </a:ext>
                </a:extLst>
              </p:cNvPr>
              <p:cNvSpPr>
                <a:spLocks/>
              </p:cNvSpPr>
              <p:nvPr/>
            </p:nvSpPr>
            <p:spPr bwMode="auto">
              <a:xfrm>
                <a:off x="7296" y="2276"/>
                <a:ext cx="20" cy="58"/>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3" y="8"/>
                      <a:pt x="4" y="11"/>
                      <a:pt x="3" y="12"/>
                    </a:cubicBezTo>
                    <a:cubicBezTo>
                      <a:pt x="3" y="12"/>
                      <a:pt x="0" y="0"/>
                      <a:pt x="1" y="0"/>
                    </a:cubicBezTo>
                    <a:cubicBezTo>
                      <a:pt x="1" y="0"/>
                      <a:pt x="1" y="0"/>
                      <a:pt x="1" y="0"/>
                    </a:cubicBezTo>
                    <a:cubicBezTo>
                      <a:pt x="2"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7" name="Freeform 2428">
                <a:extLst>
                  <a:ext uri="{FF2B5EF4-FFF2-40B4-BE49-F238E27FC236}">
                    <a16:creationId xmlns:a16="http://schemas.microsoft.com/office/drawing/2014/main" id="{86C3E8CB-EA46-4112-8F6F-70AC71E791AE}"/>
                  </a:ext>
                </a:extLst>
              </p:cNvPr>
              <p:cNvSpPr>
                <a:spLocks/>
              </p:cNvSpPr>
              <p:nvPr/>
            </p:nvSpPr>
            <p:spPr bwMode="auto">
              <a:xfrm>
                <a:off x="7282" y="2189"/>
                <a:ext cx="19" cy="58"/>
              </a:xfrm>
              <a:custGeom>
                <a:avLst/>
                <a:gdLst>
                  <a:gd name="T0" fmla="*/ 3 w 4"/>
                  <a:gd name="T1" fmla="*/ 8 h 12"/>
                  <a:gd name="T2" fmla="*/ 4 w 4"/>
                  <a:gd name="T3" fmla="*/ 12 h 12"/>
                  <a:gd name="T4" fmla="*/ 1 w 4"/>
                  <a:gd name="T5" fmla="*/ 0 h 12"/>
                  <a:gd name="T6" fmla="*/ 1 w 4"/>
                  <a:gd name="T7" fmla="*/ 0 h 12"/>
                  <a:gd name="T8" fmla="*/ 3 w 4"/>
                  <a:gd name="T9" fmla="*/ 8 h 12"/>
                </a:gdLst>
                <a:ahLst/>
                <a:cxnLst>
                  <a:cxn ang="0">
                    <a:pos x="T0" y="T1"/>
                  </a:cxn>
                  <a:cxn ang="0">
                    <a:pos x="T2" y="T3"/>
                  </a:cxn>
                  <a:cxn ang="0">
                    <a:pos x="T4" y="T5"/>
                  </a:cxn>
                  <a:cxn ang="0">
                    <a:pos x="T6" y="T7"/>
                  </a:cxn>
                  <a:cxn ang="0">
                    <a:pos x="T8" y="T9"/>
                  </a:cxn>
                </a:cxnLst>
                <a:rect l="0" t="0" r="r" b="b"/>
                <a:pathLst>
                  <a:path w="4" h="12">
                    <a:moveTo>
                      <a:pt x="3" y="8"/>
                    </a:moveTo>
                    <a:cubicBezTo>
                      <a:pt x="3" y="9"/>
                      <a:pt x="4" y="12"/>
                      <a:pt x="4" y="12"/>
                    </a:cubicBezTo>
                    <a:cubicBezTo>
                      <a:pt x="3" y="12"/>
                      <a:pt x="0" y="1"/>
                      <a:pt x="1" y="0"/>
                    </a:cubicBezTo>
                    <a:cubicBezTo>
                      <a:pt x="1" y="0"/>
                      <a:pt x="1" y="0"/>
                      <a:pt x="1" y="0"/>
                    </a:cubicBezTo>
                    <a:cubicBezTo>
                      <a:pt x="1" y="1"/>
                      <a:pt x="2"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8" name="Freeform 2429">
                <a:extLst>
                  <a:ext uri="{FF2B5EF4-FFF2-40B4-BE49-F238E27FC236}">
                    <a16:creationId xmlns:a16="http://schemas.microsoft.com/office/drawing/2014/main" id="{A3FB7361-A232-4982-B9DF-FEBB7293BC5A}"/>
                  </a:ext>
                </a:extLst>
              </p:cNvPr>
              <p:cNvSpPr>
                <a:spLocks/>
              </p:cNvSpPr>
              <p:nvPr/>
            </p:nvSpPr>
            <p:spPr bwMode="auto">
              <a:xfrm>
                <a:off x="7224" y="2006"/>
                <a:ext cx="24" cy="58"/>
              </a:xfrm>
              <a:custGeom>
                <a:avLst/>
                <a:gdLst>
                  <a:gd name="T0" fmla="*/ 3 w 5"/>
                  <a:gd name="T1" fmla="*/ 7 h 12"/>
                  <a:gd name="T2" fmla="*/ 4 w 5"/>
                  <a:gd name="T3" fmla="*/ 12 h 12"/>
                  <a:gd name="T4" fmla="*/ 0 w 5"/>
                  <a:gd name="T5" fmla="*/ 0 h 12"/>
                  <a:gd name="T6" fmla="*/ 0 w 5"/>
                  <a:gd name="T7" fmla="*/ 1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8"/>
                      <a:pt x="5" y="12"/>
                      <a:pt x="4" y="12"/>
                    </a:cubicBezTo>
                    <a:cubicBezTo>
                      <a:pt x="4" y="12"/>
                      <a:pt x="0" y="1"/>
                      <a:pt x="0" y="0"/>
                    </a:cubicBezTo>
                    <a:cubicBezTo>
                      <a:pt x="0" y="1"/>
                      <a:pt x="0" y="1"/>
                      <a:pt x="0" y="1"/>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59" name="Freeform 2430">
                <a:extLst>
                  <a:ext uri="{FF2B5EF4-FFF2-40B4-BE49-F238E27FC236}">
                    <a16:creationId xmlns:a16="http://schemas.microsoft.com/office/drawing/2014/main" id="{0213343C-BB97-4835-B6FC-BBE81D4873B5}"/>
                  </a:ext>
                </a:extLst>
              </p:cNvPr>
              <p:cNvSpPr>
                <a:spLocks/>
              </p:cNvSpPr>
              <p:nvPr/>
            </p:nvSpPr>
            <p:spPr bwMode="auto">
              <a:xfrm>
                <a:off x="7186" y="1924"/>
                <a:ext cx="29" cy="53"/>
              </a:xfrm>
              <a:custGeom>
                <a:avLst/>
                <a:gdLst>
                  <a:gd name="T0" fmla="*/ 4 w 6"/>
                  <a:gd name="T1" fmla="*/ 6 h 11"/>
                  <a:gd name="T2" fmla="*/ 5 w 6"/>
                  <a:gd name="T3" fmla="*/ 11 h 11"/>
                  <a:gd name="T4" fmla="*/ 1 w 6"/>
                  <a:gd name="T5" fmla="*/ 0 h 11"/>
                  <a:gd name="T6" fmla="*/ 1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1"/>
                      <a:pt x="5" y="11"/>
                    </a:cubicBezTo>
                    <a:cubicBezTo>
                      <a:pt x="5" y="11"/>
                      <a:pt x="0" y="0"/>
                      <a:pt x="1" y="0"/>
                    </a:cubicBezTo>
                    <a:cubicBezTo>
                      <a:pt x="1" y="0"/>
                      <a:pt x="1" y="0"/>
                      <a:pt x="1"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0" name="Freeform 2431">
                <a:extLst>
                  <a:ext uri="{FF2B5EF4-FFF2-40B4-BE49-F238E27FC236}">
                    <a16:creationId xmlns:a16="http://schemas.microsoft.com/office/drawing/2014/main" id="{ED11B87D-C3F2-48B6-9611-CE6E7A2DDEDF}"/>
                  </a:ext>
                </a:extLst>
              </p:cNvPr>
              <p:cNvSpPr>
                <a:spLocks/>
              </p:cNvSpPr>
              <p:nvPr/>
            </p:nvSpPr>
            <p:spPr bwMode="auto">
              <a:xfrm>
                <a:off x="7152" y="1861"/>
                <a:ext cx="29" cy="53"/>
              </a:xfrm>
              <a:custGeom>
                <a:avLst/>
                <a:gdLst>
                  <a:gd name="T0" fmla="*/ 4 w 6"/>
                  <a:gd name="T1" fmla="*/ 7 h 11"/>
                  <a:gd name="T2" fmla="*/ 5 w 6"/>
                  <a:gd name="T3" fmla="*/ 11 h 11"/>
                  <a:gd name="T4" fmla="*/ 0 w 6"/>
                  <a:gd name="T5" fmla="*/ 0 h 11"/>
                  <a:gd name="T6" fmla="*/ 0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5" y="8"/>
                      <a:pt x="6" y="11"/>
                      <a:pt x="5" y="11"/>
                    </a:cubicBezTo>
                    <a:cubicBezTo>
                      <a:pt x="4" y="11"/>
                      <a:pt x="0" y="1"/>
                      <a:pt x="0" y="0"/>
                    </a:cubicBezTo>
                    <a:cubicBezTo>
                      <a:pt x="0" y="0"/>
                      <a:pt x="0" y="0"/>
                      <a:pt x="0"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1" name="Freeform 2432">
                <a:extLst>
                  <a:ext uri="{FF2B5EF4-FFF2-40B4-BE49-F238E27FC236}">
                    <a16:creationId xmlns:a16="http://schemas.microsoft.com/office/drawing/2014/main" id="{AA7F91FB-6E05-43A1-B8F0-5682BB39868C}"/>
                  </a:ext>
                </a:extLst>
              </p:cNvPr>
              <p:cNvSpPr>
                <a:spLocks/>
              </p:cNvSpPr>
              <p:nvPr/>
            </p:nvSpPr>
            <p:spPr bwMode="auto">
              <a:xfrm>
                <a:off x="7099" y="1775"/>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6"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2" name="Freeform 2433">
                <a:extLst>
                  <a:ext uri="{FF2B5EF4-FFF2-40B4-BE49-F238E27FC236}">
                    <a16:creationId xmlns:a16="http://schemas.microsoft.com/office/drawing/2014/main" id="{B36E5AAF-24F8-4EAF-978C-05C8936F3972}"/>
                  </a:ext>
                </a:extLst>
              </p:cNvPr>
              <p:cNvSpPr>
                <a:spLocks/>
              </p:cNvSpPr>
              <p:nvPr/>
            </p:nvSpPr>
            <p:spPr bwMode="auto">
              <a:xfrm>
                <a:off x="7046" y="1698"/>
                <a:ext cx="38" cy="53"/>
              </a:xfrm>
              <a:custGeom>
                <a:avLst/>
                <a:gdLst>
                  <a:gd name="T0" fmla="*/ 6 w 8"/>
                  <a:gd name="T1" fmla="*/ 7 h 11"/>
                  <a:gd name="T2" fmla="*/ 7 w 8"/>
                  <a:gd name="T3" fmla="*/ 11 h 11"/>
                  <a:gd name="T4" fmla="*/ 1 w 8"/>
                  <a:gd name="T5" fmla="*/ 1 h 11"/>
                  <a:gd name="T6" fmla="*/ 1 w 8"/>
                  <a:gd name="T7" fmla="*/ 1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9"/>
                      <a:pt x="8" y="11"/>
                      <a:pt x="7" y="11"/>
                    </a:cubicBezTo>
                    <a:cubicBezTo>
                      <a:pt x="6" y="10"/>
                      <a:pt x="0" y="1"/>
                      <a:pt x="1" y="1"/>
                    </a:cubicBezTo>
                    <a:cubicBezTo>
                      <a:pt x="1" y="0"/>
                      <a:pt x="1" y="1"/>
                      <a:pt x="1" y="1"/>
                    </a:cubicBezTo>
                    <a:cubicBezTo>
                      <a:pt x="2" y="1"/>
                      <a:pt x="4"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3" name="Freeform 2434">
                <a:extLst>
                  <a:ext uri="{FF2B5EF4-FFF2-40B4-BE49-F238E27FC236}">
                    <a16:creationId xmlns:a16="http://schemas.microsoft.com/office/drawing/2014/main" id="{F6AB9F5C-D92C-4302-B369-185CD14715E4}"/>
                  </a:ext>
                </a:extLst>
              </p:cNvPr>
              <p:cNvSpPr>
                <a:spLocks/>
              </p:cNvSpPr>
              <p:nvPr/>
            </p:nvSpPr>
            <p:spPr bwMode="auto">
              <a:xfrm>
                <a:off x="7123" y="1794"/>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5" y="11"/>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4" name="Freeform 2435">
                <a:extLst>
                  <a:ext uri="{FF2B5EF4-FFF2-40B4-BE49-F238E27FC236}">
                    <a16:creationId xmlns:a16="http://schemas.microsoft.com/office/drawing/2014/main" id="{F21AC56F-5A58-4A36-9CAA-C80E41E5913D}"/>
                  </a:ext>
                </a:extLst>
              </p:cNvPr>
              <p:cNvSpPr>
                <a:spLocks/>
              </p:cNvSpPr>
              <p:nvPr/>
            </p:nvSpPr>
            <p:spPr bwMode="auto">
              <a:xfrm>
                <a:off x="7157" y="1852"/>
                <a:ext cx="29" cy="53"/>
              </a:xfrm>
              <a:custGeom>
                <a:avLst/>
                <a:gdLst>
                  <a:gd name="T0" fmla="*/ 4 w 6"/>
                  <a:gd name="T1" fmla="*/ 7 h 11"/>
                  <a:gd name="T2" fmla="*/ 6 w 6"/>
                  <a:gd name="T3" fmla="*/ 11 h 11"/>
                  <a:gd name="T4" fmla="*/ 1 w 6"/>
                  <a:gd name="T5" fmla="*/ 0 h 11"/>
                  <a:gd name="T6" fmla="*/ 1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4" y="7"/>
                      <a:pt x="6" y="11"/>
                      <a:pt x="6" y="11"/>
                    </a:cubicBezTo>
                    <a:cubicBezTo>
                      <a:pt x="5" y="11"/>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5" name="Freeform 2436">
                <a:extLst>
                  <a:ext uri="{FF2B5EF4-FFF2-40B4-BE49-F238E27FC236}">
                    <a16:creationId xmlns:a16="http://schemas.microsoft.com/office/drawing/2014/main" id="{DBBC5843-1260-43A7-BC11-71D545552FAD}"/>
                  </a:ext>
                </a:extLst>
              </p:cNvPr>
              <p:cNvSpPr>
                <a:spLocks/>
              </p:cNvSpPr>
              <p:nvPr/>
            </p:nvSpPr>
            <p:spPr bwMode="auto">
              <a:xfrm>
                <a:off x="7200" y="1939"/>
                <a:ext cx="24" cy="53"/>
              </a:xfrm>
              <a:custGeom>
                <a:avLst/>
                <a:gdLst>
                  <a:gd name="T0" fmla="*/ 3 w 5"/>
                  <a:gd name="T1" fmla="*/ 7 h 11"/>
                  <a:gd name="T2" fmla="*/ 5 w 5"/>
                  <a:gd name="T3" fmla="*/ 11 h 11"/>
                  <a:gd name="T4" fmla="*/ 0 w 5"/>
                  <a:gd name="T5" fmla="*/ 0 h 11"/>
                  <a:gd name="T6" fmla="*/ 0 w 5"/>
                  <a:gd name="T7" fmla="*/ 0 h 11"/>
                  <a:gd name="T8" fmla="*/ 3 w 5"/>
                  <a:gd name="T9" fmla="*/ 7 h 11"/>
                </a:gdLst>
                <a:ahLst/>
                <a:cxnLst>
                  <a:cxn ang="0">
                    <a:pos x="T0" y="T1"/>
                  </a:cxn>
                  <a:cxn ang="0">
                    <a:pos x="T2" y="T3"/>
                  </a:cxn>
                  <a:cxn ang="0">
                    <a:pos x="T4" y="T5"/>
                  </a:cxn>
                  <a:cxn ang="0">
                    <a:pos x="T6" y="T7"/>
                  </a:cxn>
                  <a:cxn ang="0">
                    <a:pos x="T8" y="T9"/>
                  </a:cxn>
                </a:cxnLst>
                <a:rect l="0" t="0" r="r" b="b"/>
                <a:pathLst>
                  <a:path w="5" h="11">
                    <a:moveTo>
                      <a:pt x="3" y="7"/>
                    </a:moveTo>
                    <a:cubicBezTo>
                      <a:pt x="4" y="8"/>
                      <a:pt x="5" y="11"/>
                      <a:pt x="5" y="11"/>
                    </a:cubicBezTo>
                    <a:cubicBezTo>
                      <a:pt x="4" y="11"/>
                      <a:pt x="0" y="0"/>
                      <a:pt x="0" y="0"/>
                    </a:cubicBezTo>
                    <a:cubicBezTo>
                      <a:pt x="0" y="0"/>
                      <a:pt x="0" y="0"/>
                      <a:pt x="0" y="0"/>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6" name="Freeform 2437">
                <a:extLst>
                  <a:ext uri="{FF2B5EF4-FFF2-40B4-BE49-F238E27FC236}">
                    <a16:creationId xmlns:a16="http://schemas.microsoft.com/office/drawing/2014/main" id="{A35ED3D0-DF40-4C9F-81F1-79EEF32F46C7}"/>
                  </a:ext>
                </a:extLst>
              </p:cNvPr>
              <p:cNvSpPr>
                <a:spLocks/>
              </p:cNvSpPr>
              <p:nvPr/>
            </p:nvSpPr>
            <p:spPr bwMode="auto">
              <a:xfrm>
                <a:off x="7200" y="1934"/>
                <a:ext cx="24" cy="53"/>
              </a:xfrm>
              <a:custGeom>
                <a:avLst/>
                <a:gdLst>
                  <a:gd name="T0" fmla="*/ 5 w 5"/>
                  <a:gd name="T1" fmla="*/ 11 h 11"/>
                  <a:gd name="T2" fmla="*/ 0 w 5"/>
                  <a:gd name="T3" fmla="*/ 0 h 11"/>
                  <a:gd name="T4" fmla="*/ 5 w 5"/>
                  <a:gd name="T5" fmla="*/ 11 h 11"/>
                  <a:gd name="T6" fmla="*/ 5 w 5"/>
                  <a:gd name="T7" fmla="*/ 11 h 11"/>
                </a:gdLst>
                <a:ahLst/>
                <a:cxnLst>
                  <a:cxn ang="0">
                    <a:pos x="T0" y="T1"/>
                  </a:cxn>
                  <a:cxn ang="0">
                    <a:pos x="T2" y="T3"/>
                  </a:cxn>
                  <a:cxn ang="0">
                    <a:pos x="T4" y="T5"/>
                  </a:cxn>
                  <a:cxn ang="0">
                    <a:pos x="T6" y="T7"/>
                  </a:cxn>
                </a:cxnLst>
                <a:rect l="0" t="0" r="r" b="b"/>
                <a:pathLst>
                  <a:path w="5" h="11">
                    <a:moveTo>
                      <a:pt x="5" y="11"/>
                    </a:moveTo>
                    <a:cubicBezTo>
                      <a:pt x="5" y="11"/>
                      <a:pt x="0" y="0"/>
                      <a:pt x="0" y="0"/>
                    </a:cubicBezTo>
                    <a:cubicBezTo>
                      <a:pt x="5" y="11"/>
                      <a:pt x="5" y="11"/>
                      <a:pt x="5" y="11"/>
                    </a:cubicBezTo>
                    <a:cubicBezTo>
                      <a:pt x="5" y="11"/>
                      <a:pt x="5" y="11"/>
                      <a:pt x="5"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7" name="Freeform 2438">
                <a:extLst>
                  <a:ext uri="{FF2B5EF4-FFF2-40B4-BE49-F238E27FC236}">
                    <a16:creationId xmlns:a16="http://schemas.microsoft.com/office/drawing/2014/main" id="{5B215E74-DF8B-40FA-9C31-60333331AB10}"/>
                  </a:ext>
                </a:extLst>
              </p:cNvPr>
              <p:cNvSpPr>
                <a:spLocks/>
              </p:cNvSpPr>
              <p:nvPr/>
            </p:nvSpPr>
            <p:spPr bwMode="auto">
              <a:xfrm>
                <a:off x="7157" y="1842"/>
                <a:ext cx="24" cy="53"/>
              </a:xfrm>
              <a:custGeom>
                <a:avLst/>
                <a:gdLst>
                  <a:gd name="T0" fmla="*/ 4 w 5"/>
                  <a:gd name="T1" fmla="*/ 8 h 11"/>
                  <a:gd name="T2" fmla="*/ 5 w 5"/>
                  <a:gd name="T3" fmla="*/ 11 h 11"/>
                  <a:gd name="T4" fmla="*/ 0 w 5"/>
                  <a:gd name="T5" fmla="*/ 0 h 11"/>
                  <a:gd name="T6" fmla="*/ 0 w 5"/>
                  <a:gd name="T7" fmla="*/ 0 h 11"/>
                  <a:gd name="T8" fmla="*/ 1 w 5"/>
                  <a:gd name="T9" fmla="*/ 2 h 11"/>
                  <a:gd name="T10" fmla="*/ 4 w 5"/>
                  <a:gd name="T11" fmla="*/ 8 h 11"/>
                  <a:gd name="T12" fmla="*/ 4 w 5"/>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4" y="8"/>
                    </a:moveTo>
                    <a:cubicBezTo>
                      <a:pt x="5" y="10"/>
                      <a:pt x="5" y="11"/>
                      <a:pt x="5" y="11"/>
                    </a:cubicBezTo>
                    <a:cubicBezTo>
                      <a:pt x="5" y="10"/>
                      <a:pt x="0" y="0"/>
                      <a:pt x="0" y="0"/>
                    </a:cubicBezTo>
                    <a:cubicBezTo>
                      <a:pt x="0" y="0"/>
                      <a:pt x="0" y="0"/>
                      <a:pt x="0" y="0"/>
                    </a:cubicBezTo>
                    <a:cubicBezTo>
                      <a:pt x="0" y="0"/>
                      <a:pt x="1" y="1"/>
                      <a:pt x="1" y="2"/>
                    </a:cubicBezTo>
                    <a:cubicBezTo>
                      <a:pt x="4" y="8"/>
                      <a:pt x="4" y="8"/>
                      <a:pt x="4" y="8"/>
                    </a:cubicBezTo>
                    <a:cubicBezTo>
                      <a:pt x="4" y="8"/>
                      <a:pt x="4" y="8"/>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8" name="Freeform 2439">
                <a:extLst>
                  <a:ext uri="{FF2B5EF4-FFF2-40B4-BE49-F238E27FC236}">
                    <a16:creationId xmlns:a16="http://schemas.microsoft.com/office/drawing/2014/main" id="{CAA68637-1759-4828-8675-091AB6CE81B7}"/>
                  </a:ext>
                </a:extLst>
              </p:cNvPr>
              <p:cNvSpPr>
                <a:spLocks/>
              </p:cNvSpPr>
              <p:nvPr/>
            </p:nvSpPr>
            <p:spPr bwMode="auto">
              <a:xfrm>
                <a:off x="7113" y="1765"/>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6" y="10"/>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69" name="Freeform 2440">
                <a:extLst>
                  <a:ext uri="{FF2B5EF4-FFF2-40B4-BE49-F238E27FC236}">
                    <a16:creationId xmlns:a16="http://schemas.microsoft.com/office/drawing/2014/main" id="{600ECFC1-1BA7-412B-BDA3-DB098FCCE1C9}"/>
                  </a:ext>
                </a:extLst>
              </p:cNvPr>
              <p:cNvSpPr>
                <a:spLocks/>
              </p:cNvSpPr>
              <p:nvPr/>
            </p:nvSpPr>
            <p:spPr bwMode="auto">
              <a:xfrm>
                <a:off x="7118" y="1765"/>
                <a:ext cx="29" cy="53"/>
              </a:xfrm>
              <a:custGeom>
                <a:avLst/>
                <a:gdLst>
                  <a:gd name="T0" fmla="*/ 6 w 6"/>
                  <a:gd name="T1" fmla="*/ 11 h 11"/>
                  <a:gd name="T2" fmla="*/ 0 w 6"/>
                  <a:gd name="T3" fmla="*/ 0 h 11"/>
                  <a:gd name="T4" fmla="*/ 4 w 6"/>
                  <a:gd name="T5" fmla="*/ 7 h 11"/>
                  <a:gd name="T6" fmla="*/ 6 w 6"/>
                  <a:gd name="T7" fmla="*/ 11 h 11"/>
                  <a:gd name="T8" fmla="*/ 6 w 6"/>
                  <a:gd name="T9" fmla="*/ 11 h 11"/>
                </a:gdLst>
                <a:ahLst/>
                <a:cxnLst>
                  <a:cxn ang="0">
                    <a:pos x="T0" y="T1"/>
                  </a:cxn>
                  <a:cxn ang="0">
                    <a:pos x="T2" y="T3"/>
                  </a:cxn>
                  <a:cxn ang="0">
                    <a:pos x="T4" y="T5"/>
                  </a:cxn>
                  <a:cxn ang="0">
                    <a:pos x="T6" y="T7"/>
                  </a:cxn>
                  <a:cxn ang="0">
                    <a:pos x="T8" y="T9"/>
                  </a:cxn>
                </a:cxnLst>
                <a:rect l="0" t="0" r="r" b="b"/>
                <a:pathLst>
                  <a:path w="6" h="11">
                    <a:moveTo>
                      <a:pt x="6" y="11"/>
                    </a:moveTo>
                    <a:cubicBezTo>
                      <a:pt x="5" y="10"/>
                      <a:pt x="1" y="2"/>
                      <a:pt x="0" y="0"/>
                    </a:cubicBezTo>
                    <a:cubicBezTo>
                      <a:pt x="4" y="7"/>
                      <a:pt x="4" y="7"/>
                      <a:pt x="4" y="7"/>
                    </a:cubicBezTo>
                    <a:cubicBezTo>
                      <a:pt x="6" y="11"/>
                      <a:pt x="6" y="11"/>
                      <a:pt x="6" y="11"/>
                    </a:cubicBezTo>
                    <a:cubicBezTo>
                      <a:pt x="6" y="11"/>
                      <a:pt x="6" y="11"/>
                      <a:pt x="6"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0" name="Freeform 2441">
                <a:extLst>
                  <a:ext uri="{FF2B5EF4-FFF2-40B4-BE49-F238E27FC236}">
                    <a16:creationId xmlns:a16="http://schemas.microsoft.com/office/drawing/2014/main" id="{690FFB50-5785-43EB-975F-38BFCCFD73C9}"/>
                  </a:ext>
                </a:extLst>
              </p:cNvPr>
              <p:cNvSpPr>
                <a:spLocks/>
              </p:cNvSpPr>
              <p:nvPr/>
            </p:nvSpPr>
            <p:spPr bwMode="auto">
              <a:xfrm>
                <a:off x="7056" y="1673"/>
                <a:ext cx="33" cy="53"/>
              </a:xfrm>
              <a:custGeom>
                <a:avLst/>
                <a:gdLst>
                  <a:gd name="T0" fmla="*/ 5 w 7"/>
                  <a:gd name="T1" fmla="*/ 6 h 11"/>
                  <a:gd name="T2" fmla="*/ 7 w 7"/>
                  <a:gd name="T3" fmla="*/ 11 h 11"/>
                  <a:gd name="T4" fmla="*/ 0 w 7"/>
                  <a:gd name="T5" fmla="*/ 0 h 11"/>
                  <a:gd name="T6" fmla="*/ 0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5" y="7"/>
                      <a:pt x="7" y="10"/>
                      <a:pt x="7" y="11"/>
                    </a:cubicBezTo>
                    <a:cubicBezTo>
                      <a:pt x="6"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1" name="Freeform 2442">
                <a:extLst>
                  <a:ext uri="{FF2B5EF4-FFF2-40B4-BE49-F238E27FC236}">
                    <a16:creationId xmlns:a16="http://schemas.microsoft.com/office/drawing/2014/main" id="{E3C696E5-E51C-4B03-824B-CA74F3E563DF}"/>
                  </a:ext>
                </a:extLst>
              </p:cNvPr>
              <p:cNvSpPr>
                <a:spLocks/>
              </p:cNvSpPr>
              <p:nvPr/>
            </p:nvSpPr>
            <p:spPr bwMode="auto">
              <a:xfrm>
                <a:off x="6983" y="1620"/>
                <a:ext cx="44" cy="49"/>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8" y="9"/>
                      <a:pt x="9" y="10"/>
                      <a:pt x="8" y="10"/>
                    </a:cubicBezTo>
                    <a:cubicBezTo>
                      <a:pt x="6" y="10"/>
                      <a:pt x="0" y="1"/>
                      <a:pt x="1" y="0"/>
                    </a:cubicBezTo>
                    <a:cubicBezTo>
                      <a:pt x="2" y="0"/>
                      <a:pt x="2" y="0"/>
                      <a:pt x="2" y="0"/>
                    </a:cubicBezTo>
                    <a:cubicBezTo>
                      <a:pt x="3" y="1"/>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2" name="Freeform 2443">
                <a:extLst>
                  <a:ext uri="{FF2B5EF4-FFF2-40B4-BE49-F238E27FC236}">
                    <a16:creationId xmlns:a16="http://schemas.microsoft.com/office/drawing/2014/main" id="{C314ED8D-0A41-4BB2-996D-69B5369A13DA}"/>
                  </a:ext>
                </a:extLst>
              </p:cNvPr>
              <p:cNvSpPr>
                <a:spLocks/>
              </p:cNvSpPr>
              <p:nvPr/>
            </p:nvSpPr>
            <p:spPr bwMode="auto">
              <a:xfrm>
                <a:off x="6916" y="1534"/>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6"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3" name="Freeform 2444">
                <a:extLst>
                  <a:ext uri="{FF2B5EF4-FFF2-40B4-BE49-F238E27FC236}">
                    <a16:creationId xmlns:a16="http://schemas.microsoft.com/office/drawing/2014/main" id="{57F965E5-32EA-4812-93D6-8296EC27D4AD}"/>
                  </a:ext>
                </a:extLst>
              </p:cNvPr>
              <p:cNvSpPr>
                <a:spLocks/>
              </p:cNvSpPr>
              <p:nvPr/>
            </p:nvSpPr>
            <p:spPr bwMode="auto">
              <a:xfrm>
                <a:off x="6805" y="1481"/>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8" y="9"/>
                    </a:cubicBezTo>
                    <a:cubicBezTo>
                      <a:pt x="5" y="8"/>
                      <a:pt x="0" y="1"/>
                      <a:pt x="1" y="0"/>
                    </a:cubicBezTo>
                    <a:cubicBezTo>
                      <a:pt x="1" y="0"/>
                      <a:pt x="1" y="0"/>
                      <a:pt x="1" y="0"/>
                    </a:cubicBezTo>
                    <a:cubicBezTo>
                      <a:pt x="3" y="0"/>
                      <a:pt x="6"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4" name="Freeform 2445">
                <a:extLst>
                  <a:ext uri="{FF2B5EF4-FFF2-40B4-BE49-F238E27FC236}">
                    <a16:creationId xmlns:a16="http://schemas.microsoft.com/office/drawing/2014/main" id="{ECC47A65-463A-4AEB-8937-DB63A1A777CA}"/>
                  </a:ext>
                </a:extLst>
              </p:cNvPr>
              <p:cNvSpPr>
                <a:spLocks/>
              </p:cNvSpPr>
              <p:nvPr/>
            </p:nvSpPr>
            <p:spPr bwMode="auto">
              <a:xfrm>
                <a:off x="6762" y="1408"/>
                <a:ext cx="48" cy="44"/>
              </a:xfrm>
              <a:custGeom>
                <a:avLst/>
                <a:gdLst>
                  <a:gd name="T0" fmla="*/ 8 w 10"/>
                  <a:gd name="T1" fmla="*/ 6 h 9"/>
                  <a:gd name="T2" fmla="*/ 9 w 10"/>
                  <a:gd name="T3" fmla="*/ 9 h 9"/>
                  <a:gd name="T4" fmla="*/ 1 w 10"/>
                  <a:gd name="T5" fmla="*/ 0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9" y="8"/>
                      <a:pt x="10" y="9"/>
                      <a:pt x="9" y="9"/>
                    </a:cubicBezTo>
                    <a:cubicBezTo>
                      <a:pt x="6" y="9"/>
                      <a:pt x="0" y="1"/>
                      <a:pt x="1" y="0"/>
                    </a:cubicBezTo>
                    <a:cubicBezTo>
                      <a:pt x="1" y="0"/>
                      <a:pt x="1"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5" name="Freeform 2446">
                <a:extLst>
                  <a:ext uri="{FF2B5EF4-FFF2-40B4-BE49-F238E27FC236}">
                    <a16:creationId xmlns:a16="http://schemas.microsoft.com/office/drawing/2014/main" id="{F8AF18FD-B358-41A2-A9D0-FDBB91E16D9E}"/>
                  </a:ext>
                </a:extLst>
              </p:cNvPr>
              <p:cNvSpPr>
                <a:spLocks/>
              </p:cNvSpPr>
              <p:nvPr/>
            </p:nvSpPr>
            <p:spPr bwMode="auto">
              <a:xfrm>
                <a:off x="6651" y="1321"/>
                <a:ext cx="53" cy="39"/>
              </a:xfrm>
              <a:custGeom>
                <a:avLst/>
                <a:gdLst>
                  <a:gd name="T0" fmla="*/ 8 w 11"/>
                  <a:gd name="T1" fmla="*/ 5 h 8"/>
                  <a:gd name="T2" fmla="*/ 10 w 11"/>
                  <a:gd name="T3" fmla="*/ 8 h 8"/>
                  <a:gd name="T4" fmla="*/ 2 w 11"/>
                  <a:gd name="T5" fmla="*/ 0 h 8"/>
                  <a:gd name="T6" fmla="*/ 2 w 11"/>
                  <a:gd name="T7" fmla="*/ 0 h 8"/>
                  <a:gd name="T8" fmla="*/ 8 w 11"/>
                  <a:gd name="T9" fmla="*/ 5 h 8"/>
                </a:gdLst>
                <a:ahLst/>
                <a:cxnLst>
                  <a:cxn ang="0">
                    <a:pos x="T0" y="T1"/>
                  </a:cxn>
                  <a:cxn ang="0">
                    <a:pos x="T2" y="T3"/>
                  </a:cxn>
                  <a:cxn ang="0">
                    <a:pos x="T4" y="T5"/>
                  </a:cxn>
                  <a:cxn ang="0">
                    <a:pos x="T6" y="T7"/>
                  </a:cxn>
                  <a:cxn ang="0">
                    <a:pos x="T8" y="T9"/>
                  </a:cxn>
                </a:cxnLst>
                <a:rect l="0" t="0" r="r" b="b"/>
                <a:pathLst>
                  <a:path w="11" h="8">
                    <a:moveTo>
                      <a:pt x="8" y="5"/>
                    </a:moveTo>
                    <a:cubicBezTo>
                      <a:pt x="10" y="7"/>
                      <a:pt x="11" y="8"/>
                      <a:pt x="10" y="8"/>
                    </a:cubicBezTo>
                    <a:cubicBezTo>
                      <a:pt x="7" y="8"/>
                      <a:pt x="0" y="1"/>
                      <a:pt x="2" y="0"/>
                    </a:cubicBezTo>
                    <a:cubicBezTo>
                      <a:pt x="2" y="0"/>
                      <a:pt x="2" y="0"/>
                      <a:pt x="2" y="0"/>
                    </a:cubicBezTo>
                    <a:cubicBezTo>
                      <a:pt x="4" y="0"/>
                      <a:pt x="7"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6" name="Freeform 2447">
                <a:extLst>
                  <a:ext uri="{FF2B5EF4-FFF2-40B4-BE49-F238E27FC236}">
                    <a16:creationId xmlns:a16="http://schemas.microsoft.com/office/drawing/2014/main" id="{B5C50F82-B08A-40C4-8FA4-665440E3290C}"/>
                  </a:ext>
                </a:extLst>
              </p:cNvPr>
              <p:cNvSpPr>
                <a:spLocks/>
              </p:cNvSpPr>
              <p:nvPr/>
            </p:nvSpPr>
            <p:spPr bwMode="auto">
              <a:xfrm>
                <a:off x="6636" y="1283"/>
                <a:ext cx="49" cy="38"/>
              </a:xfrm>
              <a:custGeom>
                <a:avLst/>
                <a:gdLst>
                  <a:gd name="T0" fmla="*/ 8 w 10"/>
                  <a:gd name="T1" fmla="*/ 5 h 8"/>
                  <a:gd name="T2" fmla="*/ 9 w 10"/>
                  <a:gd name="T3" fmla="*/ 8 h 8"/>
                  <a:gd name="T4" fmla="*/ 1 w 10"/>
                  <a:gd name="T5" fmla="*/ 0 h 8"/>
                  <a:gd name="T6" fmla="*/ 1 w 10"/>
                  <a:gd name="T7" fmla="*/ 0 h 8"/>
                  <a:gd name="T8" fmla="*/ 8 w 10"/>
                  <a:gd name="T9" fmla="*/ 5 h 8"/>
                </a:gdLst>
                <a:ahLst/>
                <a:cxnLst>
                  <a:cxn ang="0">
                    <a:pos x="T0" y="T1"/>
                  </a:cxn>
                  <a:cxn ang="0">
                    <a:pos x="T2" y="T3"/>
                  </a:cxn>
                  <a:cxn ang="0">
                    <a:pos x="T4" y="T5"/>
                  </a:cxn>
                  <a:cxn ang="0">
                    <a:pos x="T6" y="T7"/>
                  </a:cxn>
                  <a:cxn ang="0">
                    <a:pos x="T8" y="T9"/>
                  </a:cxn>
                </a:cxnLst>
                <a:rect l="0" t="0" r="r" b="b"/>
                <a:pathLst>
                  <a:path w="10" h="8">
                    <a:moveTo>
                      <a:pt x="8" y="5"/>
                    </a:moveTo>
                    <a:cubicBezTo>
                      <a:pt x="9" y="7"/>
                      <a:pt x="10" y="8"/>
                      <a:pt x="9" y="8"/>
                    </a:cubicBezTo>
                    <a:cubicBezTo>
                      <a:pt x="7" y="8"/>
                      <a:pt x="0" y="1"/>
                      <a:pt x="1" y="0"/>
                    </a:cubicBezTo>
                    <a:cubicBezTo>
                      <a:pt x="1" y="0"/>
                      <a:pt x="1" y="0"/>
                      <a:pt x="1" y="0"/>
                    </a:cubicBezTo>
                    <a:cubicBezTo>
                      <a:pt x="3" y="0"/>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7" name="Freeform 2448">
                <a:extLst>
                  <a:ext uri="{FF2B5EF4-FFF2-40B4-BE49-F238E27FC236}">
                    <a16:creationId xmlns:a16="http://schemas.microsoft.com/office/drawing/2014/main" id="{4C1C8BB3-E490-4991-A2CB-6DA51DDF7ADB}"/>
                  </a:ext>
                </a:extLst>
              </p:cNvPr>
              <p:cNvSpPr>
                <a:spLocks/>
              </p:cNvSpPr>
              <p:nvPr/>
            </p:nvSpPr>
            <p:spPr bwMode="auto">
              <a:xfrm>
                <a:off x="6583" y="1225"/>
                <a:ext cx="49" cy="39"/>
              </a:xfrm>
              <a:custGeom>
                <a:avLst/>
                <a:gdLst>
                  <a:gd name="T0" fmla="*/ 7 w 10"/>
                  <a:gd name="T1" fmla="*/ 5 h 8"/>
                  <a:gd name="T2" fmla="*/ 9 w 10"/>
                  <a:gd name="T3" fmla="*/ 8 h 8"/>
                  <a:gd name="T4" fmla="*/ 0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6"/>
                      <a:pt x="10" y="8"/>
                      <a:pt x="9" y="8"/>
                    </a:cubicBezTo>
                    <a:cubicBezTo>
                      <a:pt x="8" y="8"/>
                      <a:pt x="0" y="1"/>
                      <a:pt x="0" y="0"/>
                    </a:cubicBezTo>
                    <a:cubicBezTo>
                      <a:pt x="0"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8" name="Freeform 2449">
                <a:extLst>
                  <a:ext uri="{FF2B5EF4-FFF2-40B4-BE49-F238E27FC236}">
                    <a16:creationId xmlns:a16="http://schemas.microsoft.com/office/drawing/2014/main" id="{B381A7DA-6FDD-4835-B995-EB99EDB1CEA6}"/>
                  </a:ext>
                </a:extLst>
              </p:cNvPr>
              <p:cNvSpPr>
                <a:spLocks/>
              </p:cNvSpPr>
              <p:nvPr/>
            </p:nvSpPr>
            <p:spPr bwMode="auto">
              <a:xfrm>
                <a:off x="6130" y="970"/>
                <a:ext cx="44" cy="24"/>
              </a:xfrm>
              <a:custGeom>
                <a:avLst/>
                <a:gdLst>
                  <a:gd name="T0" fmla="*/ 7 w 9"/>
                  <a:gd name="T1" fmla="*/ 3 h 5"/>
                  <a:gd name="T2" fmla="*/ 9 w 9"/>
                  <a:gd name="T3" fmla="*/ 4 h 5"/>
                  <a:gd name="T4" fmla="*/ 0 w 9"/>
                  <a:gd name="T5" fmla="*/ 0 h 5"/>
                  <a:gd name="T6" fmla="*/ 0 w 9"/>
                  <a:gd name="T7" fmla="*/ 0 h 5"/>
                  <a:gd name="T8" fmla="*/ 7 w 9"/>
                  <a:gd name="T9" fmla="*/ 3 h 5"/>
                </a:gdLst>
                <a:ahLst/>
                <a:cxnLst>
                  <a:cxn ang="0">
                    <a:pos x="T0" y="T1"/>
                  </a:cxn>
                  <a:cxn ang="0">
                    <a:pos x="T2" y="T3"/>
                  </a:cxn>
                  <a:cxn ang="0">
                    <a:pos x="T4" y="T5"/>
                  </a:cxn>
                  <a:cxn ang="0">
                    <a:pos x="T6" y="T7"/>
                  </a:cxn>
                  <a:cxn ang="0">
                    <a:pos x="T8" y="T9"/>
                  </a:cxn>
                </a:cxnLst>
                <a:rect l="0" t="0" r="r" b="b"/>
                <a:pathLst>
                  <a:path w="9" h="5">
                    <a:moveTo>
                      <a:pt x="7" y="3"/>
                    </a:moveTo>
                    <a:cubicBezTo>
                      <a:pt x="8" y="3"/>
                      <a:pt x="9" y="4"/>
                      <a:pt x="9" y="4"/>
                    </a:cubicBezTo>
                    <a:cubicBezTo>
                      <a:pt x="9" y="5"/>
                      <a:pt x="0" y="1"/>
                      <a:pt x="0" y="0"/>
                    </a:cubicBezTo>
                    <a:cubicBezTo>
                      <a:pt x="0" y="0"/>
                      <a:pt x="0" y="0"/>
                      <a:pt x="0" y="0"/>
                    </a:cubicBezTo>
                    <a:cubicBezTo>
                      <a:pt x="1" y="0"/>
                      <a:pt x="4"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79" name="Freeform 2450">
                <a:extLst>
                  <a:ext uri="{FF2B5EF4-FFF2-40B4-BE49-F238E27FC236}">
                    <a16:creationId xmlns:a16="http://schemas.microsoft.com/office/drawing/2014/main" id="{56211EC7-91C7-4AA3-AA3F-A163FF5A9F76}"/>
                  </a:ext>
                </a:extLst>
              </p:cNvPr>
              <p:cNvSpPr>
                <a:spLocks/>
              </p:cNvSpPr>
              <p:nvPr/>
            </p:nvSpPr>
            <p:spPr bwMode="auto">
              <a:xfrm>
                <a:off x="6174" y="984"/>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4"/>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0" name="Freeform 2451">
                <a:extLst>
                  <a:ext uri="{FF2B5EF4-FFF2-40B4-BE49-F238E27FC236}">
                    <a16:creationId xmlns:a16="http://schemas.microsoft.com/office/drawing/2014/main" id="{12181743-68AB-4795-B17C-6CDFB659F2AF}"/>
                  </a:ext>
                </a:extLst>
              </p:cNvPr>
              <p:cNvSpPr>
                <a:spLocks/>
              </p:cNvSpPr>
              <p:nvPr/>
            </p:nvSpPr>
            <p:spPr bwMode="auto">
              <a:xfrm>
                <a:off x="6246" y="1023"/>
                <a:ext cx="48" cy="28"/>
              </a:xfrm>
              <a:custGeom>
                <a:avLst/>
                <a:gdLst>
                  <a:gd name="T0" fmla="*/ 7 w 10"/>
                  <a:gd name="T1" fmla="*/ 3 h 6"/>
                  <a:gd name="T2" fmla="*/ 10 w 10"/>
                  <a:gd name="T3" fmla="*/ 5 h 6"/>
                  <a:gd name="T4" fmla="*/ 0 w 10"/>
                  <a:gd name="T5" fmla="*/ 0 h 6"/>
                  <a:gd name="T6" fmla="*/ 1 w 10"/>
                  <a:gd name="T7" fmla="*/ 0 h 6"/>
                  <a:gd name="T8" fmla="*/ 7 w 10"/>
                  <a:gd name="T9" fmla="*/ 3 h 6"/>
                </a:gdLst>
                <a:ahLst/>
                <a:cxnLst>
                  <a:cxn ang="0">
                    <a:pos x="T0" y="T1"/>
                  </a:cxn>
                  <a:cxn ang="0">
                    <a:pos x="T2" y="T3"/>
                  </a:cxn>
                  <a:cxn ang="0">
                    <a:pos x="T4" y="T5"/>
                  </a:cxn>
                  <a:cxn ang="0">
                    <a:pos x="T6" y="T7"/>
                  </a:cxn>
                  <a:cxn ang="0">
                    <a:pos x="T8" y="T9"/>
                  </a:cxn>
                </a:cxnLst>
                <a:rect l="0" t="0" r="r" b="b"/>
                <a:pathLst>
                  <a:path w="10" h="6">
                    <a:moveTo>
                      <a:pt x="7" y="3"/>
                    </a:moveTo>
                    <a:cubicBezTo>
                      <a:pt x="8" y="4"/>
                      <a:pt x="10" y="5"/>
                      <a:pt x="10" y="5"/>
                    </a:cubicBezTo>
                    <a:cubicBezTo>
                      <a:pt x="9" y="6"/>
                      <a:pt x="0" y="1"/>
                      <a:pt x="0" y="0"/>
                    </a:cubicBezTo>
                    <a:cubicBezTo>
                      <a:pt x="0" y="0"/>
                      <a:pt x="0" y="0"/>
                      <a:pt x="1" y="0"/>
                    </a:cubicBezTo>
                    <a:cubicBezTo>
                      <a:pt x="2" y="0"/>
                      <a:pt x="5"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1" name="Freeform 2452">
                <a:extLst>
                  <a:ext uri="{FF2B5EF4-FFF2-40B4-BE49-F238E27FC236}">
                    <a16:creationId xmlns:a16="http://schemas.microsoft.com/office/drawing/2014/main" id="{27F11DFD-03FF-4219-9BA9-2364E94DC27D}"/>
                  </a:ext>
                </a:extLst>
              </p:cNvPr>
              <p:cNvSpPr>
                <a:spLocks/>
              </p:cNvSpPr>
              <p:nvPr/>
            </p:nvSpPr>
            <p:spPr bwMode="auto">
              <a:xfrm>
                <a:off x="6232" y="1003"/>
                <a:ext cx="48" cy="29"/>
              </a:xfrm>
              <a:custGeom>
                <a:avLst/>
                <a:gdLst>
                  <a:gd name="T0" fmla="*/ 7 w 10"/>
                  <a:gd name="T1" fmla="*/ 4 h 6"/>
                  <a:gd name="T2" fmla="*/ 10 w 10"/>
                  <a:gd name="T3" fmla="*/ 6 h 6"/>
                  <a:gd name="T4" fmla="*/ 0 w 10"/>
                  <a:gd name="T5" fmla="*/ 1 h 6"/>
                  <a:gd name="T6" fmla="*/ 1 w 10"/>
                  <a:gd name="T7" fmla="*/ 1 h 6"/>
                  <a:gd name="T8" fmla="*/ 7 w 10"/>
                  <a:gd name="T9" fmla="*/ 4 h 6"/>
                </a:gdLst>
                <a:ahLst/>
                <a:cxnLst>
                  <a:cxn ang="0">
                    <a:pos x="T0" y="T1"/>
                  </a:cxn>
                  <a:cxn ang="0">
                    <a:pos x="T2" y="T3"/>
                  </a:cxn>
                  <a:cxn ang="0">
                    <a:pos x="T4" y="T5"/>
                  </a:cxn>
                  <a:cxn ang="0">
                    <a:pos x="T6" y="T7"/>
                  </a:cxn>
                  <a:cxn ang="0">
                    <a:pos x="T8" y="T9"/>
                  </a:cxn>
                </a:cxnLst>
                <a:rect l="0" t="0" r="r" b="b"/>
                <a:pathLst>
                  <a:path w="10" h="6">
                    <a:moveTo>
                      <a:pt x="7" y="4"/>
                    </a:moveTo>
                    <a:cubicBezTo>
                      <a:pt x="8" y="4"/>
                      <a:pt x="10" y="5"/>
                      <a:pt x="10" y="6"/>
                    </a:cubicBezTo>
                    <a:cubicBezTo>
                      <a:pt x="10" y="6"/>
                      <a:pt x="1" y="1"/>
                      <a:pt x="0" y="1"/>
                    </a:cubicBezTo>
                    <a:cubicBezTo>
                      <a:pt x="0" y="1"/>
                      <a:pt x="0" y="0"/>
                      <a:pt x="1" y="1"/>
                    </a:cubicBezTo>
                    <a:cubicBezTo>
                      <a:pt x="2" y="1"/>
                      <a:pt x="5"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2" name="Freeform 2453">
                <a:extLst>
                  <a:ext uri="{FF2B5EF4-FFF2-40B4-BE49-F238E27FC236}">
                    <a16:creationId xmlns:a16="http://schemas.microsoft.com/office/drawing/2014/main" id="{4AB330E4-E424-4585-A8C5-941A50BE160D}"/>
                  </a:ext>
                </a:extLst>
              </p:cNvPr>
              <p:cNvSpPr>
                <a:spLocks/>
              </p:cNvSpPr>
              <p:nvPr/>
            </p:nvSpPr>
            <p:spPr bwMode="auto">
              <a:xfrm>
                <a:off x="6159" y="970"/>
                <a:ext cx="48" cy="24"/>
              </a:xfrm>
              <a:custGeom>
                <a:avLst/>
                <a:gdLst>
                  <a:gd name="T0" fmla="*/ 6 w 10"/>
                  <a:gd name="T1" fmla="*/ 2 h 5"/>
                  <a:gd name="T2" fmla="*/ 10 w 10"/>
                  <a:gd name="T3" fmla="*/ 4 h 5"/>
                  <a:gd name="T4" fmla="*/ 0 w 10"/>
                  <a:gd name="T5" fmla="*/ 0 h 5"/>
                  <a:gd name="T6" fmla="*/ 0 w 10"/>
                  <a:gd name="T7" fmla="*/ 0 h 5"/>
                  <a:gd name="T8" fmla="*/ 6 w 10"/>
                  <a:gd name="T9" fmla="*/ 2 h 5"/>
                </a:gdLst>
                <a:ahLst/>
                <a:cxnLst>
                  <a:cxn ang="0">
                    <a:pos x="T0" y="T1"/>
                  </a:cxn>
                  <a:cxn ang="0">
                    <a:pos x="T2" y="T3"/>
                  </a:cxn>
                  <a:cxn ang="0">
                    <a:pos x="T4" y="T5"/>
                  </a:cxn>
                  <a:cxn ang="0">
                    <a:pos x="T6" y="T7"/>
                  </a:cxn>
                  <a:cxn ang="0">
                    <a:pos x="T8" y="T9"/>
                  </a:cxn>
                </a:cxnLst>
                <a:rect l="0" t="0" r="r" b="b"/>
                <a:pathLst>
                  <a:path w="10" h="5">
                    <a:moveTo>
                      <a:pt x="6" y="2"/>
                    </a:moveTo>
                    <a:cubicBezTo>
                      <a:pt x="7" y="3"/>
                      <a:pt x="9" y="4"/>
                      <a:pt x="10" y="4"/>
                    </a:cubicBezTo>
                    <a:cubicBezTo>
                      <a:pt x="9" y="5"/>
                      <a:pt x="0" y="0"/>
                      <a:pt x="0" y="0"/>
                    </a:cubicBezTo>
                    <a:cubicBezTo>
                      <a:pt x="0" y="0"/>
                      <a:pt x="0" y="0"/>
                      <a:pt x="0" y="0"/>
                    </a:cubicBezTo>
                    <a:cubicBezTo>
                      <a:pt x="1"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3" name="Freeform 2454">
                <a:extLst>
                  <a:ext uri="{FF2B5EF4-FFF2-40B4-BE49-F238E27FC236}">
                    <a16:creationId xmlns:a16="http://schemas.microsoft.com/office/drawing/2014/main" id="{753705DA-84EA-40D0-A2BC-ACCD7A92BB2F}"/>
                  </a:ext>
                </a:extLst>
              </p:cNvPr>
              <p:cNvSpPr>
                <a:spLocks/>
              </p:cNvSpPr>
              <p:nvPr/>
            </p:nvSpPr>
            <p:spPr bwMode="auto">
              <a:xfrm>
                <a:off x="6203" y="984"/>
                <a:ext cx="48" cy="19"/>
              </a:xfrm>
              <a:custGeom>
                <a:avLst/>
                <a:gdLst>
                  <a:gd name="T0" fmla="*/ 7 w 10"/>
                  <a:gd name="T1" fmla="*/ 2 h 4"/>
                  <a:gd name="T2" fmla="*/ 10 w 10"/>
                  <a:gd name="T3" fmla="*/ 4 h 4"/>
                  <a:gd name="T4" fmla="*/ 0 w 10"/>
                  <a:gd name="T5" fmla="*/ 0 h 4"/>
                  <a:gd name="T6" fmla="*/ 0 w 10"/>
                  <a:gd name="T7" fmla="*/ 0 h 4"/>
                  <a:gd name="T8" fmla="*/ 7 w 10"/>
                  <a:gd name="T9" fmla="*/ 2 h 4"/>
                </a:gdLst>
                <a:ahLst/>
                <a:cxnLst>
                  <a:cxn ang="0">
                    <a:pos x="T0" y="T1"/>
                  </a:cxn>
                  <a:cxn ang="0">
                    <a:pos x="T2" y="T3"/>
                  </a:cxn>
                  <a:cxn ang="0">
                    <a:pos x="T4" y="T5"/>
                  </a:cxn>
                  <a:cxn ang="0">
                    <a:pos x="T6" y="T7"/>
                  </a:cxn>
                  <a:cxn ang="0">
                    <a:pos x="T8" y="T9"/>
                  </a:cxn>
                </a:cxnLst>
                <a:rect l="0" t="0" r="r" b="b"/>
                <a:pathLst>
                  <a:path w="10" h="4">
                    <a:moveTo>
                      <a:pt x="7" y="2"/>
                    </a:moveTo>
                    <a:cubicBezTo>
                      <a:pt x="8" y="3"/>
                      <a:pt x="10" y="4"/>
                      <a:pt x="10" y="4"/>
                    </a:cubicBezTo>
                    <a:cubicBezTo>
                      <a:pt x="9" y="4"/>
                      <a:pt x="0" y="0"/>
                      <a:pt x="0" y="0"/>
                    </a:cubicBezTo>
                    <a:cubicBezTo>
                      <a:pt x="0" y="0"/>
                      <a:pt x="0" y="0"/>
                      <a:pt x="0" y="0"/>
                    </a:cubicBezTo>
                    <a:cubicBezTo>
                      <a:pt x="1" y="0"/>
                      <a:pt x="4"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4" name="Freeform 2455">
                <a:extLst>
                  <a:ext uri="{FF2B5EF4-FFF2-40B4-BE49-F238E27FC236}">
                    <a16:creationId xmlns:a16="http://schemas.microsoft.com/office/drawing/2014/main" id="{59C3FAF6-43D8-4C96-9613-E6F3C5EA1762}"/>
                  </a:ext>
                </a:extLst>
              </p:cNvPr>
              <p:cNvSpPr>
                <a:spLocks/>
              </p:cNvSpPr>
              <p:nvPr/>
            </p:nvSpPr>
            <p:spPr bwMode="auto">
              <a:xfrm>
                <a:off x="6275" y="1023"/>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5"/>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5" name="Freeform 2456">
                <a:extLst>
                  <a:ext uri="{FF2B5EF4-FFF2-40B4-BE49-F238E27FC236}">
                    <a16:creationId xmlns:a16="http://schemas.microsoft.com/office/drawing/2014/main" id="{66AEBEE6-C97C-4D3D-858D-31368456F03A}"/>
                  </a:ext>
                </a:extLst>
              </p:cNvPr>
              <p:cNvSpPr>
                <a:spLocks/>
              </p:cNvSpPr>
              <p:nvPr/>
            </p:nvSpPr>
            <p:spPr bwMode="auto">
              <a:xfrm>
                <a:off x="6583" y="1259"/>
                <a:ext cx="53" cy="38"/>
              </a:xfrm>
              <a:custGeom>
                <a:avLst/>
                <a:gdLst>
                  <a:gd name="T0" fmla="*/ 8 w 11"/>
                  <a:gd name="T1" fmla="*/ 4 h 8"/>
                  <a:gd name="T2" fmla="*/ 10 w 11"/>
                  <a:gd name="T3" fmla="*/ 8 h 8"/>
                  <a:gd name="T4" fmla="*/ 1 w 11"/>
                  <a:gd name="T5" fmla="*/ 0 h 8"/>
                  <a:gd name="T6" fmla="*/ 2 w 11"/>
                  <a:gd name="T7" fmla="*/ 0 h 8"/>
                  <a:gd name="T8" fmla="*/ 8 w 11"/>
                  <a:gd name="T9" fmla="*/ 4 h 8"/>
                </a:gdLst>
                <a:ahLst/>
                <a:cxnLst>
                  <a:cxn ang="0">
                    <a:pos x="T0" y="T1"/>
                  </a:cxn>
                  <a:cxn ang="0">
                    <a:pos x="T2" y="T3"/>
                  </a:cxn>
                  <a:cxn ang="0">
                    <a:pos x="T4" y="T5"/>
                  </a:cxn>
                  <a:cxn ang="0">
                    <a:pos x="T6" y="T7"/>
                  </a:cxn>
                  <a:cxn ang="0">
                    <a:pos x="T8" y="T9"/>
                  </a:cxn>
                </a:cxnLst>
                <a:rect l="0" t="0" r="r" b="b"/>
                <a:pathLst>
                  <a:path w="11" h="8">
                    <a:moveTo>
                      <a:pt x="8" y="4"/>
                    </a:moveTo>
                    <a:cubicBezTo>
                      <a:pt x="10" y="6"/>
                      <a:pt x="11" y="8"/>
                      <a:pt x="10" y="8"/>
                    </a:cubicBezTo>
                    <a:cubicBezTo>
                      <a:pt x="8" y="8"/>
                      <a:pt x="0" y="1"/>
                      <a:pt x="1" y="0"/>
                    </a:cubicBezTo>
                    <a:cubicBezTo>
                      <a:pt x="1" y="0"/>
                      <a:pt x="2" y="0"/>
                      <a:pt x="2" y="0"/>
                    </a:cubicBezTo>
                    <a:cubicBezTo>
                      <a:pt x="3" y="0"/>
                      <a:pt x="6"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6" name="Freeform 2457">
                <a:extLst>
                  <a:ext uri="{FF2B5EF4-FFF2-40B4-BE49-F238E27FC236}">
                    <a16:creationId xmlns:a16="http://schemas.microsoft.com/office/drawing/2014/main" id="{844EE62E-AF1A-49F6-B200-132A5165E832}"/>
                  </a:ext>
                </a:extLst>
              </p:cNvPr>
              <p:cNvSpPr>
                <a:spLocks/>
              </p:cNvSpPr>
              <p:nvPr/>
            </p:nvSpPr>
            <p:spPr bwMode="auto">
              <a:xfrm>
                <a:off x="6603" y="1297"/>
                <a:ext cx="48" cy="44"/>
              </a:xfrm>
              <a:custGeom>
                <a:avLst/>
                <a:gdLst>
                  <a:gd name="T0" fmla="*/ 8 w 10"/>
                  <a:gd name="T1" fmla="*/ 5 h 9"/>
                  <a:gd name="T2" fmla="*/ 9 w 10"/>
                  <a:gd name="T3" fmla="*/ 8 h 9"/>
                  <a:gd name="T4" fmla="*/ 1 w 10"/>
                  <a:gd name="T5" fmla="*/ 0 h 9"/>
                  <a:gd name="T6" fmla="*/ 2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10" y="7"/>
                      <a:pt x="10" y="9"/>
                      <a:pt x="9" y="8"/>
                    </a:cubicBezTo>
                    <a:cubicBezTo>
                      <a:pt x="7" y="8"/>
                      <a:pt x="0" y="2"/>
                      <a:pt x="1" y="0"/>
                    </a:cubicBezTo>
                    <a:cubicBezTo>
                      <a:pt x="1" y="0"/>
                      <a:pt x="1" y="0"/>
                      <a:pt x="2"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7" name="Freeform 2458">
                <a:extLst>
                  <a:ext uri="{FF2B5EF4-FFF2-40B4-BE49-F238E27FC236}">
                    <a16:creationId xmlns:a16="http://schemas.microsoft.com/office/drawing/2014/main" id="{B22D2AF2-D2BD-45D5-A729-56D05793F3E7}"/>
                  </a:ext>
                </a:extLst>
              </p:cNvPr>
              <p:cNvSpPr>
                <a:spLocks/>
              </p:cNvSpPr>
              <p:nvPr/>
            </p:nvSpPr>
            <p:spPr bwMode="auto">
              <a:xfrm>
                <a:off x="6670" y="1365"/>
                <a:ext cx="48" cy="43"/>
              </a:xfrm>
              <a:custGeom>
                <a:avLst/>
                <a:gdLst>
                  <a:gd name="T0" fmla="*/ 8 w 10"/>
                  <a:gd name="T1" fmla="*/ 6 h 9"/>
                  <a:gd name="T2" fmla="*/ 9 w 10"/>
                  <a:gd name="T3" fmla="*/ 9 h 9"/>
                  <a:gd name="T4" fmla="*/ 1 w 10"/>
                  <a:gd name="T5" fmla="*/ 1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10" y="8"/>
                      <a:pt x="10" y="9"/>
                      <a:pt x="9" y="9"/>
                    </a:cubicBezTo>
                    <a:cubicBezTo>
                      <a:pt x="6" y="9"/>
                      <a:pt x="0" y="2"/>
                      <a:pt x="1" y="1"/>
                    </a:cubicBezTo>
                    <a:cubicBezTo>
                      <a:pt x="1" y="0"/>
                      <a:pt x="2"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8" name="Freeform 2459">
                <a:extLst>
                  <a:ext uri="{FF2B5EF4-FFF2-40B4-BE49-F238E27FC236}">
                    <a16:creationId xmlns:a16="http://schemas.microsoft.com/office/drawing/2014/main" id="{93E622A0-FA4A-43B8-ACFB-76F80E809E44}"/>
                  </a:ext>
                </a:extLst>
              </p:cNvPr>
              <p:cNvSpPr>
                <a:spLocks/>
              </p:cNvSpPr>
              <p:nvPr/>
            </p:nvSpPr>
            <p:spPr bwMode="auto">
              <a:xfrm>
                <a:off x="6603" y="1336"/>
                <a:ext cx="53" cy="38"/>
              </a:xfrm>
              <a:custGeom>
                <a:avLst/>
                <a:gdLst>
                  <a:gd name="T0" fmla="*/ 9 w 11"/>
                  <a:gd name="T1" fmla="*/ 5 h 8"/>
                  <a:gd name="T2" fmla="*/ 9 w 11"/>
                  <a:gd name="T3" fmla="*/ 8 h 8"/>
                  <a:gd name="T4" fmla="*/ 2 w 11"/>
                  <a:gd name="T5" fmla="*/ 0 h 8"/>
                  <a:gd name="T6" fmla="*/ 2 w 11"/>
                  <a:gd name="T7" fmla="*/ 0 h 8"/>
                  <a:gd name="T8" fmla="*/ 9 w 11"/>
                  <a:gd name="T9" fmla="*/ 5 h 8"/>
                </a:gdLst>
                <a:ahLst/>
                <a:cxnLst>
                  <a:cxn ang="0">
                    <a:pos x="T0" y="T1"/>
                  </a:cxn>
                  <a:cxn ang="0">
                    <a:pos x="T2" y="T3"/>
                  </a:cxn>
                  <a:cxn ang="0">
                    <a:pos x="T4" y="T5"/>
                  </a:cxn>
                  <a:cxn ang="0">
                    <a:pos x="T6" y="T7"/>
                  </a:cxn>
                  <a:cxn ang="0">
                    <a:pos x="T8" y="T9"/>
                  </a:cxn>
                </a:cxnLst>
                <a:rect l="0" t="0" r="r" b="b"/>
                <a:pathLst>
                  <a:path w="11" h="8">
                    <a:moveTo>
                      <a:pt x="9" y="5"/>
                    </a:moveTo>
                    <a:cubicBezTo>
                      <a:pt x="10" y="7"/>
                      <a:pt x="11" y="8"/>
                      <a:pt x="9" y="8"/>
                    </a:cubicBezTo>
                    <a:cubicBezTo>
                      <a:pt x="6" y="8"/>
                      <a:pt x="0" y="1"/>
                      <a:pt x="2" y="0"/>
                    </a:cubicBezTo>
                    <a:cubicBezTo>
                      <a:pt x="2" y="0"/>
                      <a:pt x="2" y="0"/>
                      <a:pt x="2" y="0"/>
                    </a:cubicBezTo>
                    <a:cubicBezTo>
                      <a:pt x="4"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89" name="Freeform 2460">
                <a:extLst>
                  <a:ext uri="{FF2B5EF4-FFF2-40B4-BE49-F238E27FC236}">
                    <a16:creationId xmlns:a16="http://schemas.microsoft.com/office/drawing/2014/main" id="{1E76DCFD-A4F6-44F4-B394-13E9DDB37A6B}"/>
                  </a:ext>
                </a:extLst>
              </p:cNvPr>
              <p:cNvSpPr>
                <a:spLocks/>
              </p:cNvSpPr>
              <p:nvPr/>
            </p:nvSpPr>
            <p:spPr bwMode="auto">
              <a:xfrm>
                <a:off x="6699" y="1428"/>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0" name="Freeform 2461">
                <a:extLst>
                  <a:ext uri="{FF2B5EF4-FFF2-40B4-BE49-F238E27FC236}">
                    <a16:creationId xmlns:a16="http://schemas.microsoft.com/office/drawing/2014/main" id="{3740AB0F-D25C-4A4D-BA50-843A97442C15}"/>
                  </a:ext>
                </a:extLst>
              </p:cNvPr>
              <p:cNvSpPr>
                <a:spLocks/>
              </p:cNvSpPr>
              <p:nvPr/>
            </p:nvSpPr>
            <p:spPr bwMode="auto">
              <a:xfrm>
                <a:off x="6636" y="1394"/>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8"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1" name="Freeform 2462">
                <a:extLst>
                  <a:ext uri="{FF2B5EF4-FFF2-40B4-BE49-F238E27FC236}">
                    <a16:creationId xmlns:a16="http://schemas.microsoft.com/office/drawing/2014/main" id="{135967D9-0E1F-4EB2-A19E-38AB86D94EDB}"/>
                  </a:ext>
                </a:extLst>
              </p:cNvPr>
              <p:cNvSpPr>
                <a:spLocks/>
              </p:cNvSpPr>
              <p:nvPr/>
            </p:nvSpPr>
            <p:spPr bwMode="auto">
              <a:xfrm>
                <a:off x="6617" y="1423"/>
                <a:ext cx="53" cy="48"/>
              </a:xfrm>
              <a:custGeom>
                <a:avLst/>
                <a:gdLst>
                  <a:gd name="T0" fmla="*/ 10 w 11"/>
                  <a:gd name="T1" fmla="*/ 6 h 10"/>
                  <a:gd name="T2" fmla="*/ 9 w 11"/>
                  <a:gd name="T3" fmla="*/ 9 h 10"/>
                  <a:gd name="T4" fmla="*/ 2 w 11"/>
                  <a:gd name="T5" fmla="*/ 1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1" y="10"/>
                      <a:pt x="9" y="9"/>
                    </a:cubicBezTo>
                    <a:cubicBezTo>
                      <a:pt x="5" y="8"/>
                      <a:pt x="0" y="2"/>
                      <a:pt x="2" y="1"/>
                    </a:cubicBezTo>
                    <a:cubicBezTo>
                      <a:pt x="3" y="0"/>
                      <a:pt x="3" y="0"/>
                      <a:pt x="3" y="0"/>
                    </a:cubicBezTo>
                    <a:cubicBezTo>
                      <a:pt x="5"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2" name="Freeform 2463">
                <a:extLst>
                  <a:ext uri="{FF2B5EF4-FFF2-40B4-BE49-F238E27FC236}">
                    <a16:creationId xmlns:a16="http://schemas.microsoft.com/office/drawing/2014/main" id="{BB633170-D62A-4530-B5C8-9AFC717A4D91}"/>
                  </a:ext>
                </a:extLst>
              </p:cNvPr>
              <p:cNvSpPr>
                <a:spLocks/>
              </p:cNvSpPr>
              <p:nvPr/>
            </p:nvSpPr>
            <p:spPr bwMode="auto">
              <a:xfrm>
                <a:off x="6583" y="1442"/>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2"/>
                      <a:pt x="2" y="0"/>
                    </a:cubicBezTo>
                    <a:cubicBezTo>
                      <a:pt x="3" y="0"/>
                      <a:pt x="3" y="0"/>
                      <a:pt x="3" y="0"/>
                    </a:cubicBezTo>
                    <a:cubicBezTo>
                      <a:pt x="6"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3" name="Freeform 2464">
                <a:extLst>
                  <a:ext uri="{FF2B5EF4-FFF2-40B4-BE49-F238E27FC236}">
                    <a16:creationId xmlns:a16="http://schemas.microsoft.com/office/drawing/2014/main" id="{EAD30A2A-E404-4D08-8FD8-EFC19AB8B0E6}"/>
                  </a:ext>
                </a:extLst>
              </p:cNvPr>
              <p:cNvSpPr>
                <a:spLocks/>
              </p:cNvSpPr>
              <p:nvPr/>
            </p:nvSpPr>
            <p:spPr bwMode="auto">
              <a:xfrm>
                <a:off x="6622" y="1514"/>
                <a:ext cx="53" cy="49"/>
              </a:xfrm>
              <a:custGeom>
                <a:avLst/>
                <a:gdLst>
                  <a:gd name="T0" fmla="*/ 10 w 11"/>
                  <a:gd name="T1" fmla="*/ 5 h 10"/>
                  <a:gd name="T2" fmla="*/ 8 w 11"/>
                  <a:gd name="T3" fmla="*/ 9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10" y="10"/>
                      <a:pt x="8" y="9"/>
                    </a:cubicBezTo>
                    <a:cubicBezTo>
                      <a:pt x="4" y="8"/>
                      <a:pt x="0" y="1"/>
                      <a:pt x="3" y="0"/>
                    </a:cubicBezTo>
                    <a:cubicBezTo>
                      <a:pt x="3" y="0"/>
                      <a:pt x="3" y="0"/>
                      <a:pt x="4" y="0"/>
                    </a:cubicBezTo>
                    <a:cubicBezTo>
                      <a:pt x="6" y="0"/>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4" name="Freeform 2465">
                <a:extLst>
                  <a:ext uri="{FF2B5EF4-FFF2-40B4-BE49-F238E27FC236}">
                    <a16:creationId xmlns:a16="http://schemas.microsoft.com/office/drawing/2014/main" id="{865967F2-BD23-450C-8952-691C73C89034}"/>
                  </a:ext>
                </a:extLst>
              </p:cNvPr>
              <p:cNvSpPr>
                <a:spLocks/>
              </p:cNvSpPr>
              <p:nvPr/>
            </p:nvSpPr>
            <p:spPr bwMode="auto">
              <a:xfrm>
                <a:off x="6665" y="1505"/>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1"/>
                      <a:pt x="2" y="0"/>
                    </a:cubicBezTo>
                    <a:cubicBezTo>
                      <a:pt x="3" y="0"/>
                      <a:pt x="3" y="0"/>
                      <a:pt x="3" y="0"/>
                    </a:cubicBezTo>
                    <a:cubicBezTo>
                      <a:pt x="5" y="0"/>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5" name="Freeform 2466">
                <a:extLst>
                  <a:ext uri="{FF2B5EF4-FFF2-40B4-BE49-F238E27FC236}">
                    <a16:creationId xmlns:a16="http://schemas.microsoft.com/office/drawing/2014/main" id="{EA128C6E-494C-4A3C-994F-FFD72D3AF59F}"/>
                  </a:ext>
                </a:extLst>
              </p:cNvPr>
              <p:cNvSpPr>
                <a:spLocks/>
              </p:cNvSpPr>
              <p:nvPr/>
            </p:nvSpPr>
            <p:spPr bwMode="auto">
              <a:xfrm>
                <a:off x="6685" y="1461"/>
                <a:ext cx="48" cy="48"/>
              </a:xfrm>
              <a:custGeom>
                <a:avLst/>
                <a:gdLst>
                  <a:gd name="T0" fmla="*/ 9 w 10"/>
                  <a:gd name="T1" fmla="*/ 6 h 10"/>
                  <a:gd name="T2" fmla="*/ 8 w 10"/>
                  <a:gd name="T3" fmla="*/ 10 h 10"/>
                  <a:gd name="T4" fmla="*/ 2 w 10"/>
                  <a:gd name="T5" fmla="*/ 1 h 10"/>
                  <a:gd name="T6" fmla="*/ 3 w 10"/>
                  <a:gd name="T7" fmla="*/ 1 h 10"/>
                  <a:gd name="T8" fmla="*/ 9 w 10"/>
                  <a:gd name="T9" fmla="*/ 6 h 10"/>
                </a:gdLst>
                <a:ahLst/>
                <a:cxnLst>
                  <a:cxn ang="0">
                    <a:pos x="T0" y="T1"/>
                  </a:cxn>
                  <a:cxn ang="0">
                    <a:pos x="T2" y="T3"/>
                  </a:cxn>
                  <a:cxn ang="0">
                    <a:pos x="T4" y="T5"/>
                  </a:cxn>
                  <a:cxn ang="0">
                    <a:pos x="T6" y="T7"/>
                  </a:cxn>
                  <a:cxn ang="0">
                    <a:pos x="T8" y="T9"/>
                  </a:cxn>
                </a:cxnLst>
                <a:rect l="0" t="0" r="r" b="b"/>
                <a:pathLst>
                  <a:path w="10" h="10">
                    <a:moveTo>
                      <a:pt x="9" y="6"/>
                    </a:moveTo>
                    <a:cubicBezTo>
                      <a:pt x="10" y="8"/>
                      <a:pt x="10" y="10"/>
                      <a:pt x="8" y="10"/>
                    </a:cubicBezTo>
                    <a:cubicBezTo>
                      <a:pt x="5" y="9"/>
                      <a:pt x="0" y="2"/>
                      <a:pt x="2" y="1"/>
                    </a:cubicBezTo>
                    <a:cubicBezTo>
                      <a:pt x="2" y="0"/>
                      <a:pt x="2" y="0"/>
                      <a:pt x="3" y="1"/>
                    </a:cubicBezTo>
                    <a:cubicBezTo>
                      <a:pt x="5" y="1"/>
                      <a:pt x="7"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6" name="Freeform 2467">
                <a:extLst>
                  <a:ext uri="{FF2B5EF4-FFF2-40B4-BE49-F238E27FC236}">
                    <a16:creationId xmlns:a16="http://schemas.microsoft.com/office/drawing/2014/main" id="{A834F126-6873-4675-9C79-D8A421CA0631}"/>
                  </a:ext>
                </a:extLst>
              </p:cNvPr>
              <p:cNvSpPr>
                <a:spLocks/>
              </p:cNvSpPr>
              <p:nvPr/>
            </p:nvSpPr>
            <p:spPr bwMode="auto">
              <a:xfrm>
                <a:off x="6752" y="1505"/>
                <a:ext cx="48" cy="48"/>
              </a:xfrm>
              <a:custGeom>
                <a:avLst/>
                <a:gdLst>
                  <a:gd name="T0" fmla="*/ 8 w 10"/>
                  <a:gd name="T1" fmla="*/ 6 h 10"/>
                  <a:gd name="T2" fmla="*/ 8 w 10"/>
                  <a:gd name="T3" fmla="*/ 10 h 10"/>
                  <a:gd name="T4" fmla="*/ 2 w 10"/>
                  <a:gd name="T5" fmla="*/ 1 h 10"/>
                  <a:gd name="T6" fmla="*/ 2 w 10"/>
                  <a:gd name="T7" fmla="*/ 1 h 10"/>
                  <a:gd name="T8" fmla="*/ 8 w 10"/>
                  <a:gd name="T9" fmla="*/ 6 h 10"/>
                </a:gdLst>
                <a:ahLst/>
                <a:cxnLst>
                  <a:cxn ang="0">
                    <a:pos x="T0" y="T1"/>
                  </a:cxn>
                  <a:cxn ang="0">
                    <a:pos x="T2" y="T3"/>
                  </a:cxn>
                  <a:cxn ang="0">
                    <a:pos x="T4" y="T5"/>
                  </a:cxn>
                  <a:cxn ang="0">
                    <a:pos x="T6" y="T7"/>
                  </a:cxn>
                  <a:cxn ang="0">
                    <a:pos x="T8" y="T9"/>
                  </a:cxn>
                </a:cxnLst>
                <a:rect l="0" t="0" r="r" b="b"/>
                <a:pathLst>
                  <a:path w="10" h="10">
                    <a:moveTo>
                      <a:pt x="8" y="6"/>
                    </a:moveTo>
                    <a:cubicBezTo>
                      <a:pt x="10" y="9"/>
                      <a:pt x="10" y="10"/>
                      <a:pt x="8" y="10"/>
                    </a:cubicBezTo>
                    <a:cubicBezTo>
                      <a:pt x="5" y="9"/>
                      <a:pt x="0" y="2"/>
                      <a:pt x="2" y="1"/>
                    </a:cubicBezTo>
                    <a:cubicBezTo>
                      <a:pt x="2" y="0"/>
                      <a:pt x="2" y="1"/>
                      <a:pt x="2" y="1"/>
                    </a:cubicBezTo>
                    <a:cubicBezTo>
                      <a:pt x="4" y="1"/>
                      <a:pt x="7"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7" name="Freeform 2468">
                <a:extLst>
                  <a:ext uri="{FF2B5EF4-FFF2-40B4-BE49-F238E27FC236}">
                    <a16:creationId xmlns:a16="http://schemas.microsoft.com/office/drawing/2014/main" id="{9B99305F-2FAE-4DC2-875B-992E46EE1EA5}"/>
                  </a:ext>
                </a:extLst>
              </p:cNvPr>
              <p:cNvSpPr>
                <a:spLocks/>
              </p:cNvSpPr>
              <p:nvPr/>
            </p:nvSpPr>
            <p:spPr bwMode="auto">
              <a:xfrm>
                <a:off x="6733" y="1538"/>
                <a:ext cx="53" cy="49"/>
              </a:xfrm>
              <a:custGeom>
                <a:avLst/>
                <a:gdLst>
                  <a:gd name="T0" fmla="*/ 9 w 11"/>
                  <a:gd name="T1" fmla="*/ 6 h 10"/>
                  <a:gd name="T2" fmla="*/ 8 w 11"/>
                  <a:gd name="T3" fmla="*/ 10 h 10"/>
                  <a:gd name="T4" fmla="*/ 2 w 11"/>
                  <a:gd name="T5" fmla="*/ 1 h 10"/>
                  <a:gd name="T6" fmla="*/ 3 w 11"/>
                  <a:gd name="T7" fmla="*/ 0 h 10"/>
                  <a:gd name="T8" fmla="*/ 9 w 11"/>
                  <a:gd name="T9" fmla="*/ 6 h 10"/>
                </a:gdLst>
                <a:ahLst/>
                <a:cxnLst>
                  <a:cxn ang="0">
                    <a:pos x="T0" y="T1"/>
                  </a:cxn>
                  <a:cxn ang="0">
                    <a:pos x="T2" y="T3"/>
                  </a:cxn>
                  <a:cxn ang="0">
                    <a:pos x="T4" y="T5"/>
                  </a:cxn>
                  <a:cxn ang="0">
                    <a:pos x="T6" y="T7"/>
                  </a:cxn>
                  <a:cxn ang="0">
                    <a:pos x="T8" y="T9"/>
                  </a:cxn>
                </a:cxnLst>
                <a:rect l="0" t="0" r="r" b="b"/>
                <a:pathLst>
                  <a:path w="11" h="10">
                    <a:moveTo>
                      <a:pt x="9" y="6"/>
                    </a:moveTo>
                    <a:cubicBezTo>
                      <a:pt x="11" y="9"/>
                      <a:pt x="10" y="10"/>
                      <a:pt x="8" y="10"/>
                    </a:cubicBezTo>
                    <a:cubicBezTo>
                      <a:pt x="5" y="9"/>
                      <a:pt x="0" y="2"/>
                      <a:pt x="2" y="1"/>
                    </a:cubicBezTo>
                    <a:cubicBezTo>
                      <a:pt x="3"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8" name="Freeform 2469">
                <a:extLst>
                  <a:ext uri="{FF2B5EF4-FFF2-40B4-BE49-F238E27FC236}">
                    <a16:creationId xmlns:a16="http://schemas.microsoft.com/office/drawing/2014/main" id="{2B0C02FA-2C62-4A78-9EC4-A13932988F76}"/>
                  </a:ext>
                </a:extLst>
              </p:cNvPr>
              <p:cNvSpPr>
                <a:spLocks/>
              </p:cNvSpPr>
              <p:nvPr/>
            </p:nvSpPr>
            <p:spPr bwMode="auto">
              <a:xfrm>
                <a:off x="6781" y="1616"/>
                <a:ext cx="48" cy="53"/>
              </a:xfrm>
              <a:custGeom>
                <a:avLst/>
                <a:gdLst>
                  <a:gd name="T0" fmla="*/ 9 w 10"/>
                  <a:gd name="T1" fmla="*/ 6 h 11"/>
                  <a:gd name="T2" fmla="*/ 8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10" y="11"/>
                      <a:pt x="8" y="10"/>
                    </a:cubicBezTo>
                    <a:cubicBezTo>
                      <a:pt x="4" y="9"/>
                      <a:pt x="0" y="2"/>
                      <a:pt x="2" y="0"/>
                    </a:cubicBezTo>
                    <a:cubicBezTo>
                      <a:pt x="2"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99" name="Freeform 2470">
                <a:extLst>
                  <a:ext uri="{FF2B5EF4-FFF2-40B4-BE49-F238E27FC236}">
                    <a16:creationId xmlns:a16="http://schemas.microsoft.com/office/drawing/2014/main" id="{EE864521-8ED2-4DEA-956E-C16A8D524126}"/>
                  </a:ext>
                </a:extLst>
              </p:cNvPr>
              <p:cNvSpPr>
                <a:spLocks/>
              </p:cNvSpPr>
              <p:nvPr/>
            </p:nvSpPr>
            <p:spPr bwMode="auto">
              <a:xfrm>
                <a:off x="6742" y="1635"/>
                <a:ext cx="53" cy="53"/>
              </a:xfrm>
              <a:custGeom>
                <a:avLst/>
                <a:gdLst>
                  <a:gd name="T0" fmla="*/ 9 w 11"/>
                  <a:gd name="T1" fmla="*/ 6 h 11"/>
                  <a:gd name="T2" fmla="*/ 7 w 11"/>
                  <a:gd name="T3" fmla="*/ 10 h 11"/>
                  <a:gd name="T4" fmla="*/ 2 w 11"/>
                  <a:gd name="T5" fmla="*/ 0 h 11"/>
                  <a:gd name="T6" fmla="*/ 3 w 11"/>
                  <a:gd name="T7" fmla="*/ 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11" y="9"/>
                      <a:pt x="10" y="11"/>
                      <a:pt x="7" y="10"/>
                    </a:cubicBezTo>
                    <a:cubicBezTo>
                      <a:pt x="3" y="8"/>
                      <a:pt x="0" y="1"/>
                      <a:pt x="2" y="0"/>
                    </a:cubicBezTo>
                    <a:cubicBezTo>
                      <a:pt x="3" y="0"/>
                      <a:pt x="3" y="0"/>
                      <a:pt x="3" y="0"/>
                    </a:cubicBezTo>
                    <a:cubicBezTo>
                      <a:pt x="5" y="0"/>
                      <a:pt x="8"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0" name="Freeform 2471">
                <a:extLst>
                  <a:ext uri="{FF2B5EF4-FFF2-40B4-BE49-F238E27FC236}">
                    <a16:creationId xmlns:a16="http://schemas.microsoft.com/office/drawing/2014/main" id="{9DF4C283-5034-4493-A93A-D182ED63BEEB}"/>
                  </a:ext>
                </a:extLst>
              </p:cNvPr>
              <p:cNvSpPr>
                <a:spLocks/>
              </p:cNvSpPr>
              <p:nvPr/>
            </p:nvSpPr>
            <p:spPr bwMode="auto">
              <a:xfrm>
                <a:off x="6627" y="1726"/>
                <a:ext cx="58" cy="58"/>
              </a:xfrm>
              <a:custGeom>
                <a:avLst/>
                <a:gdLst>
                  <a:gd name="T0" fmla="*/ 11 w 12"/>
                  <a:gd name="T1" fmla="*/ 6 h 12"/>
                  <a:gd name="T2" fmla="*/ 6 w 12"/>
                  <a:gd name="T3" fmla="*/ 10 h 12"/>
                  <a:gd name="T4" fmla="*/ 4 w 12"/>
                  <a:gd name="T5" fmla="*/ 0 h 12"/>
                  <a:gd name="T6" fmla="*/ 4 w 12"/>
                  <a:gd name="T7" fmla="*/ 0 h 12"/>
                  <a:gd name="T8" fmla="*/ 11 w 12"/>
                  <a:gd name="T9" fmla="*/ 6 h 12"/>
                </a:gdLst>
                <a:ahLst/>
                <a:cxnLst>
                  <a:cxn ang="0">
                    <a:pos x="T0" y="T1"/>
                  </a:cxn>
                  <a:cxn ang="0">
                    <a:pos x="T2" y="T3"/>
                  </a:cxn>
                  <a:cxn ang="0">
                    <a:pos x="T4" y="T5"/>
                  </a:cxn>
                  <a:cxn ang="0">
                    <a:pos x="T6" y="T7"/>
                  </a:cxn>
                  <a:cxn ang="0">
                    <a:pos x="T8" y="T9"/>
                  </a:cxn>
                </a:cxnLst>
                <a:rect l="0" t="0" r="r" b="b"/>
                <a:pathLst>
                  <a:path w="12" h="12">
                    <a:moveTo>
                      <a:pt x="11" y="6"/>
                    </a:moveTo>
                    <a:cubicBezTo>
                      <a:pt x="12" y="10"/>
                      <a:pt x="9" y="12"/>
                      <a:pt x="6" y="10"/>
                    </a:cubicBezTo>
                    <a:cubicBezTo>
                      <a:pt x="2" y="7"/>
                      <a:pt x="0" y="1"/>
                      <a:pt x="4"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1" name="Freeform 2472">
                <a:extLst>
                  <a:ext uri="{FF2B5EF4-FFF2-40B4-BE49-F238E27FC236}">
                    <a16:creationId xmlns:a16="http://schemas.microsoft.com/office/drawing/2014/main" id="{38B1A63C-B445-4703-80C9-29173530F259}"/>
                  </a:ext>
                </a:extLst>
              </p:cNvPr>
              <p:cNvSpPr>
                <a:spLocks/>
              </p:cNvSpPr>
              <p:nvPr/>
            </p:nvSpPr>
            <p:spPr bwMode="auto">
              <a:xfrm>
                <a:off x="6564" y="1664"/>
                <a:ext cx="58" cy="53"/>
              </a:xfrm>
              <a:custGeom>
                <a:avLst/>
                <a:gdLst>
                  <a:gd name="T0" fmla="*/ 10 w 12"/>
                  <a:gd name="T1" fmla="*/ 6 h 11"/>
                  <a:gd name="T2" fmla="*/ 6 w 12"/>
                  <a:gd name="T3" fmla="*/ 9 h 11"/>
                  <a:gd name="T4" fmla="*/ 3 w 12"/>
                  <a:gd name="T5" fmla="*/ 0 h 11"/>
                  <a:gd name="T6" fmla="*/ 4 w 12"/>
                  <a:gd name="T7" fmla="*/ 0 h 11"/>
                  <a:gd name="T8" fmla="*/ 10 w 12"/>
                  <a:gd name="T9" fmla="*/ 6 h 11"/>
                </a:gdLst>
                <a:ahLst/>
                <a:cxnLst>
                  <a:cxn ang="0">
                    <a:pos x="T0" y="T1"/>
                  </a:cxn>
                  <a:cxn ang="0">
                    <a:pos x="T2" y="T3"/>
                  </a:cxn>
                  <a:cxn ang="0">
                    <a:pos x="T4" y="T5"/>
                  </a:cxn>
                  <a:cxn ang="0">
                    <a:pos x="T6" y="T7"/>
                  </a:cxn>
                  <a:cxn ang="0">
                    <a:pos x="T8" y="T9"/>
                  </a:cxn>
                </a:cxnLst>
                <a:rect l="0" t="0" r="r" b="b"/>
                <a:pathLst>
                  <a:path w="12" h="11">
                    <a:moveTo>
                      <a:pt x="10" y="6"/>
                    </a:moveTo>
                    <a:cubicBezTo>
                      <a:pt x="12" y="9"/>
                      <a:pt x="9" y="11"/>
                      <a:pt x="6" y="9"/>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2" name="Freeform 2473">
                <a:extLst>
                  <a:ext uri="{FF2B5EF4-FFF2-40B4-BE49-F238E27FC236}">
                    <a16:creationId xmlns:a16="http://schemas.microsoft.com/office/drawing/2014/main" id="{C4C14104-3876-4978-AFA0-570051CBF969}"/>
                  </a:ext>
                </a:extLst>
              </p:cNvPr>
              <p:cNvSpPr>
                <a:spLocks/>
              </p:cNvSpPr>
              <p:nvPr/>
            </p:nvSpPr>
            <p:spPr bwMode="auto">
              <a:xfrm>
                <a:off x="6564" y="1736"/>
                <a:ext cx="58" cy="53"/>
              </a:xfrm>
              <a:custGeom>
                <a:avLst/>
                <a:gdLst>
                  <a:gd name="T0" fmla="*/ 11 w 12"/>
                  <a:gd name="T1" fmla="*/ 6 h 11"/>
                  <a:gd name="T2" fmla="*/ 6 w 12"/>
                  <a:gd name="T3" fmla="*/ 10 h 11"/>
                  <a:gd name="T4" fmla="*/ 4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6" y="10"/>
                    </a:cubicBezTo>
                    <a:cubicBezTo>
                      <a:pt x="2" y="7"/>
                      <a:pt x="0" y="1"/>
                      <a:pt x="4" y="0"/>
                    </a:cubicBezTo>
                    <a:cubicBezTo>
                      <a:pt x="4" y="0"/>
                      <a:pt x="4" y="0"/>
                      <a:pt x="4" y="0"/>
                    </a:cubicBezTo>
                    <a:cubicBezTo>
                      <a:pt x="7" y="0"/>
                      <a:pt x="10" y="3"/>
                      <a:pt x="11"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3" name="Freeform 2474">
                <a:extLst>
                  <a:ext uri="{FF2B5EF4-FFF2-40B4-BE49-F238E27FC236}">
                    <a16:creationId xmlns:a16="http://schemas.microsoft.com/office/drawing/2014/main" id="{DB4386DB-2E9A-4DBB-85C7-81FB90F82721}"/>
                  </a:ext>
                </a:extLst>
              </p:cNvPr>
              <p:cNvSpPr>
                <a:spLocks/>
              </p:cNvSpPr>
              <p:nvPr/>
            </p:nvSpPr>
            <p:spPr bwMode="auto">
              <a:xfrm>
                <a:off x="6492" y="1596"/>
                <a:ext cx="58" cy="53"/>
              </a:xfrm>
              <a:custGeom>
                <a:avLst/>
                <a:gdLst>
                  <a:gd name="T0" fmla="*/ 11 w 12"/>
                  <a:gd name="T1" fmla="*/ 6 h 11"/>
                  <a:gd name="T2" fmla="*/ 7 w 12"/>
                  <a:gd name="T3" fmla="*/ 9 h 11"/>
                  <a:gd name="T4" fmla="*/ 4 w 12"/>
                  <a:gd name="T5" fmla="*/ 0 h 11"/>
                  <a:gd name="T6" fmla="*/ 5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9"/>
                      <a:pt x="10" y="11"/>
                      <a:pt x="7" y="9"/>
                    </a:cubicBezTo>
                    <a:cubicBezTo>
                      <a:pt x="2" y="7"/>
                      <a:pt x="0" y="1"/>
                      <a:pt x="4" y="0"/>
                    </a:cubicBezTo>
                    <a:cubicBezTo>
                      <a:pt x="4" y="0"/>
                      <a:pt x="4" y="0"/>
                      <a:pt x="5"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4" name="Freeform 2475">
                <a:extLst>
                  <a:ext uri="{FF2B5EF4-FFF2-40B4-BE49-F238E27FC236}">
                    <a16:creationId xmlns:a16="http://schemas.microsoft.com/office/drawing/2014/main" id="{CD946391-9F9D-4014-BC84-C03FF203A000}"/>
                  </a:ext>
                </a:extLst>
              </p:cNvPr>
              <p:cNvSpPr>
                <a:spLocks/>
              </p:cNvSpPr>
              <p:nvPr/>
            </p:nvSpPr>
            <p:spPr bwMode="auto">
              <a:xfrm>
                <a:off x="6458" y="1678"/>
                <a:ext cx="58" cy="53"/>
              </a:xfrm>
              <a:custGeom>
                <a:avLst/>
                <a:gdLst>
                  <a:gd name="T0" fmla="*/ 11 w 12"/>
                  <a:gd name="T1" fmla="*/ 6 h 11"/>
                  <a:gd name="T2" fmla="*/ 5 w 12"/>
                  <a:gd name="T3" fmla="*/ 9 h 11"/>
                  <a:gd name="T4" fmla="*/ 3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5" y="9"/>
                    </a:cubicBezTo>
                    <a:cubicBezTo>
                      <a:pt x="1" y="7"/>
                      <a:pt x="0" y="1"/>
                      <a:pt x="3"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5" name="Freeform 2476">
                <a:extLst>
                  <a:ext uri="{FF2B5EF4-FFF2-40B4-BE49-F238E27FC236}">
                    <a16:creationId xmlns:a16="http://schemas.microsoft.com/office/drawing/2014/main" id="{DF854922-8DEB-448F-83AB-75DFC1DE62E2}"/>
                  </a:ext>
                </a:extLst>
              </p:cNvPr>
              <p:cNvSpPr>
                <a:spLocks/>
              </p:cNvSpPr>
              <p:nvPr/>
            </p:nvSpPr>
            <p:spPr bwMode="auto">
              <a:xfrm>
                <a:off x="6776" y="1394"/>
                <a:ext cx="43" cy="43"/>
              </a:xfrm>
              <a:custGeom>
                <a:avLst/>
                <a:gdLst>
                  <a:gd name="T0" fmla="*/ 7 w 9"/>
                  <a:gd name="T1" fmla="*/ 6 h 9"/>
                  <a:gd name="T2" fmla="*/ 8 w 9"/>
                  <a:gd name="T3" fmla="*/ 9 h 9"/>
                  <a:gd name="T4" fmla="*/ 1 w 9"/>
                  <a:gd name="T5" fmla="*/ 1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9" y="8"/>
                      <a:pt x="9" y="9"/>
                      <a:pt x="8" y="9"/>
                    </a:cubicBezTo>
                    <a:cubicBezTo>
                      <a:pt x="7" y="9"/>
                      <a:pt x="0" y="1"/>
                      <a:pt x="1" y="1"/>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6" name="Freeform 2477">
                <a:extLst>
                  <a:ext uri="{FF2B5EF4-FFF2-40B4-BE49-F238E27FC236}">
                    <a16:creationId xmlns:a16="http://schemas.microsoft.com/office/drawing/2014/main" id="{88E6CB40-83E6-4F5E-B186-8E1F9CC4C700}"/>
                  </a:ext>
                </a:extLst>
              </p:cNvPr>
              <p:cNvSpPr>
                <a:spLocks/>
              </p:cNvSpPr>
              <p:nvPr/>
            </p:nvSpPr>
            <p:spPr bwMode="auto">
              <a:xfrm>
                <a:off x="6844" y="1461"/>
                <a:ext cx="43" cy="44"/>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7" name="Freeform 2478">
                <a:extLst>
                  <a:ext uri="{FF2B5EF4-FFF2-40B4-BE49-F238E27FC236}">
                    <a16:creationId xmlns:a16="http://schemas.microsoft.com/office/drawing/2014/main" id="{609B5434-CCB5-4D42-8222-318BB646EA13}"/>
                  </a:ext>
                </a:extLst>
              </p:cNvPr>
              <p:cNvSpPr>
                <a:spLocks/>
              </p:cNvSpPr>
              <p:nvPr/>
            </p:nvSpPr>
            <p:spPr bwMode="auto">
              <a:xfrm>
                <a:off x="6858" y="1452"/>
                <a:ext cx="43" cy="43"/>
              </a:xfrm>
              <a:custGeom>
                <a:avLst/>
                <a:gdLst>
                  <a:gd name="T0" fmla="*/ 6 w 9"/>
                  <a:gd name="T1" fmla="*/ 6 h 9"/>
                  <a:gd name="T2" fmla="*/ 8 w 9"/>
                  <a:gd name="T3" fmla="*/ 9 h 9"/>
                  <a:gd name="T4" fmla="*/ 1 w 9"/>
                  <a:gd name="T5" fmla="*/ 0 h 9"/>
                  <a:gd name="T6" fmla="*/ 1 w 9"/>
                  <a:gd name="T7" fmla="*/ 0 h 9"/>
                  <a:gd name="T8" fmla="*/ 6 w 9"/>
                  <a:gd name="T9" fmla="*/ 6 h 9"/>
                </a:gdLst>
                <a:ahLst/>
                <a:cxnLst>
                  <a:cxn ang="0">
                    <a:pos x="T0" y="T1"/>
                  </a:cxn>
                  <a:cxn ang="0">
                    <a:pos x="T2" y="T3"/>
                  </a:cxn>
                  <a:cxn ang="0">
                    <a:pos x="T4" y="T5"/>
                  </a:cxn>
                  <a:cxn ang="0">
                    <a:pos x="T6" y="T7"/>
                  </a:cxn>
                  <a:cxn ang="0">
                    <a:pos x="T8" y="T9"/>
                  </a:cxn>
                </a:cxnLst>
                <a:rect l="0" t="0" r="r" b="b"/>
                <a:pathLst>
                  <a:path w="9" h="9">
                    <a:moveTo>
                      <a:pt x="6" y="6"/>
                    </a:moveTo>
                    <a:cubicBezTo>
                      <a:pt x="8" y="8"/>
                      <a:pt x="9" y="9"/>
                      <a:pt x="8" y="9"/>
                    </a:cubicBezTo>
                    <a:cubicBezTo>
                      <a:pt x="7" y="9"/>
                      <a:pt x="0" y="1"/>
                      <a:pt x="1" y="0"/>
                    </a:cubicBezTo>
                    <a:cubicBezTo>
                      <a:pt x="1" y="0"/>
                      <a:pt x="1" y="0"/>
                      <a:pt x="1" y="0"/>
                    </a:cubicBezTo>
                    <a:cubicBezTo>
                      <a:pt x="2"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8" name="Freeform 2479">
                <a:extLst>
                  <a:ext uri="{FF2B5EF4-FFF2-40B4-BE49-F238E27FC236}">
                    <a16:creationId xmlns:a16="http://schemas.microsoft.com/office/drawing/2014/main" id="{DEA1F7F1-F38B-4351-A356-3F4755B962F7}"/>
                  </a:ext>
                </a:extLst>
              </p:cNvPr>
              <p:cNvSpPr>
                <a:spLocks/>
              </p:cNvSpPr>
              <p:nvPr/>
            </p:nvSpPr>
            <p:spPr bwMode="auto">
              <a:xfrm>
                <a:off x="6791" y="1389"/>
                <a:ext cx="43" cy="43"/>
              </a:xfrm>
              <a:custGeom>
                <a:avLst/>
                <a:gdLst>
                  <a:gd name="T0" fmla="*/ 7 w 9"/>
                  <a:gd name="T1" fmla="*/ 6 h 9"/>
                  <a:gd name="T2" fmla="*/ 9 w 9"/>
                  <a:gd name="T3" fmla="*/ 9 h 9"/>
                  <a:gd name="T4" fmla="*/ 1 w 9"/>
                  <a:gd name="T5" fmla="*/ 0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8"/>
                      <a:pt x="9" y="9"/>
                      <a:pt x="9" y="9"/>
                    </a:cubicBezTo>
                    <a:cubicBezTo>
                      <a:pt x="7" y="9"/>
                      <a:pt x="0" y="1"/>
                      <a:pt x="1" y="0"/>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09" name="Freeform 2480">
                <a:extLst>
                  <a:ext uri="{FF2B5EF4-FFF2-40B4-BE49-F238E27FC236}">
                    <a16:creationId xmlns:a16="http://schemas.microsoft.com/office/drawing/2014/main" id="{A42DFA8C-6448-4929-8BEB-1C5E35B1DF53}"/>
                  </a:ext>
                </a:extLst>
              </p:cNvPr>
              <p:cNvSpPr>
                <a:spLocks/>
              </p:cNvSpPr>
              <p:nvPr/>
            </p:nvSpPr>
            <p:spPr bwMode="auto">
              <a:xfrm>
                <a:off x="6723" y="1331"/>
                <a:ext cx="43" cy="43"/>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0" name="Freeform 2481">
                <a:extLst>
                  <a:ext uri="{FF2B5EF4-FFF2-40B4-BE49-F238E27FC236}">
                    <a16:creationId xmlns:a16="http://schemas.microsoft.com/office/drawing/2014/main" id="{737AB18F-8989-452A-B05C-6992DFC9A8AE}"/>
                  </a:ext>
                </a:extLst>
              </p:cNvPr>
              <p:cNvSpPr>
                <a:spLocks/>
              </p:cNvSpPr>
              <p:nvPr/>
            </p:nvSpPr>
            <p:spPr bwMode="auto">
              <a:xfrm>
                <a:off x="6670" y="1273"/>
                <a:ext cx="48" cy="39"/>
              </a:xfrm>
              <a:custGeom>
                <a:avLst/>
                <a:gdLst>
                  <a:gd name="T0" fmla="*/ 7 w 10"/>
                  <a:gd name="T1" fmla="*/ 5 h 8"/>
                  <a:gd name="T2" fmla="*/ 10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8" y="6"/>
                      <a:pt x="10" y="8"/>
                      <a:pt x="10" y="8"/>
                    </a:cubicBezTo>
                    <a:cubicBezTo>
                      <a:pt x="9"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1" name="Freeform 2482">
                <a:extLst>
                  <a:ext uri="{FF2B5EF4-FFF2-40B4-BE49-F238E27FC236}">
                    <a16:creationId xmlns:a16="http://schemas.microsoft.com/office/drawing/2014/main" id="{3CB0A769-7CD5-4997-8AAA-CD59F41F480A}"/>
                  </a:ext>
                </a:extLst>
              </p:cNvPr>
              <p:cNvSpPr>
                <a:spLocks/>
              </p:cNvSpPr>
              <p:nvPr/>
            </p:nvSpPr>
            <p:spPr bwMode="auto">
              <a:xfrm>
                <a:off x="6718" y="1307"/>
                <a:ext cx="44" cy="39"/>
              </a:xfrm>
              <a:custGeom>
                <a:avLst/>
                <a:gdLst>
                  <a:gd name="T0" fmla="*/ 7 w 9"/>
                  <a:gd name="T1" fmla="*/ 5 h 8"/>
                  <a:gd name="T2" fmla="*/ 9 w 9"/>
                  <a:gd name="T3" fmla="*/ 8 h 8"/>
                  <a:gd name="T4" fmla="*/ 1 w 9"/>
                  <a:gd name="T5" fmla="*/ 0 h 8"/>
                  <a:gd name="T6" fmla="*/ 1 w 9"/>
                  <a:gd name="T7" fmla="*/ 0 h 8"/>
                  <a:gd name="T8" fmla="*/ 7 w 9"/>
                  <a:gd name="T9" fmla="*/ 5 h 8"/>
                </a:gdLst>
                <a:ahLst/>
                <a:cxnLst>
                  <a:cxn ang="0">
                    <a:pos x="T0" y="T1"/>
                  </a:cxn>
                  <a:cxn ang="0">
                    <a:pos x="T2" y="T3"/>
                  </a:cxn>
                  <a:cxn ang="0">
                    <a:pos x="T4" y="T5"/>
                  </a:cxn>
                  <a:cxn ang="0">
                    <a:pos x="T6" y="T7"/>
                  </a:cxn>
                  <a:cxn ang="0">
                    <a:pos x="T8" y="T9"/>
                  </a:cxn>
                </a:cxnLst>
                <a:rect l="0" t="0" r="r" b="b"/>
                <a:pathLst>
                  <a:path w="9" h="8">
                    <a:moveTo>
                      <a:pt x="7" y="5"/>
                    </a:moveTo>
                    <a:cubicBezTo>
                      <a:pt x="7" y="5"/>
                      <a:pt x="9" y="7"/>
                      <a:pt x="9" y="8"/>
                    </a:cubicBezTo>
                    <a:cubicBezTo>
                      <a:pt x="8" y="8"/>
                      <a:pt x="0" y="1"/>
                      <a:pt x="1" y="0"/>
                    </a:cubicBezTo>
                    <a:cubicBezTo>
                      <a:pt x="1"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2" name="Freeform 2483">
                <a:extLst>
                  <a:ext uri="{FF2B5EF4-FFF2-40B4-BE49-F238E27FC236}">
                    <a16:creationId xmlns:a16="http://schemas.microsoft.com/office/drawing/2014/main" id="{982DB1D2-EEDC-4F09-9087-20D5018EE349}"/>
                  </a:ext>
                </a:extLst>
              </p:cNvPr>
              <p:cNvSpPr>
                <a:spLocks/>
              </p:cNvSpPr>
              <p:nvPr/>
            </p:nvSpPr>
            <p:spPr bwMode="auto">
              <a:xfrm>
                <a:off x="6752" y="1326"/>
                <a:ext cx="43" cy="39"/>
              </a:xfrm>
              <a:custGeom>
                <a:avLst/>
                <a:gdLst>
                  <a:gd name="T0" fmla="*/ 6 w 9"/>
                  <a:gd name="T1" fmla="*/ 5 h 8"/>
                  <a:gd name="T2" fmla="*/ 9 w 9"/>
                  <a:gd name="T3" fmla="*/ 8 h 8"/>
                  <a:gd name="T4" fmla="*/ 0 w 9"/>
                  <a:gd name="T5" fmla="*/ 0 h 8"/>
                  <a:gd name="T6" fmla="*/ 1 w 9"/>
                  <a:gd name="T7" fmla="*/ 0 h 8"/>
                  <a:gd name="T8" fmla="*/ 6 w 9"/>
                  <a:gd name="T9" fmla="*/ 5 h 8"/>
                </a:gdLst>
                <a:ahLst/>
                <a:cxnLst>
                  <a:cxn ang="0">
                    <a:pos x="T0" y="T1"/>
                  </a:cxn>
                  <a:cxn ang="0">
                    <a:pos x="T2" y="T3"/>
                  </a:cxn>
                  <a:cxn ang="0">
                    <a:pos x="T4" y="T5"/>
                  </a:cxn>
                  <a:cxn ang="0">
                    <a:pos x="T6" y="T7"/>
                  </a:cxn>
                  <a:cxn ang="0">
                    <a:pos x="T8" y="T9"/>
                  </a:cxn>
                </a:cxnLst>
                <a:rect l="0" t="0" r="r" b="b"/>
                <a:pathLst>
                  <a:path w="9" h="8">
                    <a:moveTo>
                      <a:pt x="6" y="5"/>
                    </a:moveTo>
                    <a:cubicBezTo>
                      <a:pt x="7" y="6"/>
                      <a:pt x="9" y="8"/>
                      <a:pt x="9" y="8"/>
                    </a:cubicBezTo>
                    <a:cubicBezTo>
                      <a:pt x="8" y="8"/>
                      <a:pt x="0" y="1"/>
                      <a:pt x="0" y="0"/>
                    </a:cubicBezTo>
                    <a:cubicBezTo>
                      <a:pt x="0" y="0"/>
                      <a:pt x="1" y="0"/>
                      <a:pt x="1" y="0"/>
                    </a:cubicBezTo>
                    <a:cubicBezTo>
                      <a:pt x="1"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3" name="Freeform 2484">
                <a:extLst>
                  <a:ext uri="{FF2B5EF4-FFF2-40B4-BE49-F238E27FC236}">
                    <a16:creationId xmlns:a16="http://schemas.microsoft.com/office/drawing/2014/main" id="{AEB7ED95-030B-4FA6-BD6D-2B9DCDCEE90E}"/>
                  </a:ext>
                </a:extLst>
              </p:cNvPr>
              <p:cNvSpPr>
                <a:spLocks/>
              </p:cNvSpPr>
              <p:nvPr/>
            </p:nvSpPr>
            <p:spPr bwMode="auto">
              <a:xfrm>
                <a:off x="6834" y="1408"/>
                <a:ext cx="38" cy="44"/>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7"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4" name="Freeform 2485">
                <a:extLst>
                  <a:ext uri="{FF2B5EF4-FFF2-40B4-BE49-F238E27FC236}">
                    <a16:creationId xmlns:a16="http://schemas.microsoft.com/office/drawing/2014/main" id="{8612E2BE-B2E2-4C2D-8EEC-AF9BA9B4E1BD}"/>
                  </a:ext>
                </a:extLst>
              </p:cNvPr>
              <p:cNvSpPr>
                <a:spLocks/>
              </p:cNvSpPr>
              <p:nvPr/>
            </p:nvSpPr>
            <p:spPr bwMode="auto">
              <a:xfrm>
                <a:off x="6892" y="1481"/>
                <a:ext cx="43" cy="43"/>
              </a:xfrm>
              <a:custGeom>
                <a:avLst/>
                <a:gdLst>
                  <a:gd name="T0" fmla="*/ 6 w 9"/>
                  <a:gd name="T1" fmla="*/ 5 h 9"/>
                  <a:gd name="T2" fmla="*/ 8 w 9"/>
                  <a:gd name="T3" fmla="*/ 9 h 9"/>
                  <a:gd name="T4" fmla="*/ 1 w 9"/>
                  <a:gd name="T5" fmla="*/ 0 h 9"/>
                  <a:gd name="T6" fmla="*/ 1 w 9"/>
                  <a:gd name="T7" fmla="*/ 0 h 9"/>
                  <a:gd name="T8" fmla="*/ 6 w 9"/>
                  <a:gd name="T9" fmla="*/ 5 h 9"/>
                </a:gdLst>
                <a:ahLst/>
                <a:cxnLst>
                  <a:cxn ang="0">
                    <a:pos x="T0" y="T1"/>
                  </a:cxn>
                  <a:cxn ang="0">
                    <a:pos x="T2" y="T3"/>
                  </a:cxn>
                  <a:cxn ang="0">
                    <a:pos x="T4" y="T5"/>
                  </a:cxn>
                  <a:cxn ang="0">
                    <a:pos x="T6" y="T7"/>
                  </a:cxn>
                  <a:cxn ang="0">
                    <a:pos x="T8" y="T9"/>
                  </a:cxn>
                </a:cxnLst>
                <a:rect l="0" t="0" r="r" b="b"/>
                <a:pathLst>
                  <a:path w="9" h="9">
                    <a:moveTo>
                      <a:pt x="6" y="5"/>
                    </a:moveTo>
                    <a:cubicBezTo>
                      <a:pt x="7" y="6"/>
                      <a:pt x="9" y="9"/>
                      <a:pt x="8" y="9"/>
                    </a:cubicBezTo>
                    <a:cubicBezTo>
                      <a:pt x="7" y="9"/>
                      <a:pt x="0" y="0"/>
                      <a:pt x="1" y="0"/>
                    </a:cubicBezTo>
                    <a:cubicBezTo>
                      <a:pt x="1" y="0"/>
                      <a:pt x="1" y="0"/>
                      <a:pt x="1" y="0"/>
                    </a:cubicBezTo>
                    <a:cubicBezTo>
                      <a:pt x="2"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5" name="Freeform 2486">
                <a:extLst>
                  <a:ext uri="{FF2B5EF4-FFF2-40B4-BE49-F238E27FC236}">
                    <a16:creationId xmlns:a16="http://schemas.microsoft.com/office/drawing/2014/main" id="{9E0E137E-FAE8-46CC-92FC-DA2001797E0E}"/>
                  </a:ext>
                </a:extLst>
              </p:cNvPr>
              <p:cNvSpPr>
                <a:spLocks/>
              </p:cNvSpPr>
              <p:nvPr/>
            </p:nvSpPr>
            <p:spPr bwMode="auto">
              <a:xfrm>
                <a:off x="6945" y="1553"/>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7"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6" name="Freeform 2487">
                <a:extLst>
                  <a:ext uri="{FF2B5EF4-FFF2-40B4-BE49-F238E27FC236}">
                    <a16:creationId xmlns:a16="http://schemas.microsoft.com/office/drawing/2014/main" id="{7CAB4CD7-C765-4119-A3CA-3AD23448BA8C}"/>
                  </a:ext>
                </a:extLst>
              </p:cNvPr>
              <p:cNvSpPr>
                <a:spLocks/>
              </p:cNvSpPr>
              <p:nvPr/>
            </p:nvSpPr>
            <p:spPr bwMode="auto">
              <a:xfrm>
                <a:off x="7007" y="1630"/>
                <a:ext cx="39"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7" y="8"/>
                      <a:pt x="8" y="10"/>
                      <a:pt x="7" y="10"/>
                    </a:cubicBezTo>
                    <a:cubicBezTo>
                      <a:pt x="6" y="10"/>
                      <a:pt x="0" y="0"/>
                      <a:pt x="1" y="0"/>
                    </a:cubicBezTo>
                    <a:cubicBezTo>
                      <a:pt x="1" y="0"/>
                      <a:pt x="1" y="0"/>
                      <a:pt x="1" y="0"/>
                    </a:cubicBezTo>
                    <a:cubicBezTo>
                      <a:pt x="2" y="0"/>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7" name="Freeform 2488">
                <a:extLst>
                  <a:ext uri="{FF2B5EF4-FFF2-40B4-BE49-F238E27FC236}">
                    <a16:creationId xmlns:a16="http://schemas.microsoft.com/office/drawing/2014/main" id="{4338F737-630B-4C07-A2D5-8DD2F6A728D3}"/>
                  </a:ext>
                </a:extLst>
              </p:cNvPr>
              <p:cNvSpPr>
                <a:spLocks/>
              </p:cNvSpPr>
              <p:nvPr/>
            </p:nvSpPr>
            <p:spPr bwMode="auto">
              <a:xfrm>
                <a:off x="7007" y="1611"/>
                <a:ext cx="39" cy="48"/>
              </a:xfrm>
              <a:custGeom>
                <a:avLst/>
                <a:gdLst>
                  <a:gd name="T0" fmla="*/ 5 w 8"/>
                  <a:gd name="T1" fmla="*/ 6 h 10"/>
                  <a:gd name="T2" fmla="*/ 7 w 8"/>
                  <a:gd name="T3" fmla="*/ 10 h 10"/>
                  <a:gd name="T4" fmla="*/ 1 w 8"/>
                  <a:gd name="T5" fmla="*/ 0 h 10"/>
                  <a:gd name="T6" fmla="*/ 1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6" y="7"/>
                      <a:pt x="8" y="10"/>
                      <a:pt x="7" y="10"/>
                    </a:cubicBezTo>
                    <a:cubicBezTo>
                      <a:pt x="7" y="10"/>
                      <a:pt x="0" y="1"/>
                      <a:pt x="1" y="0"/>
                    </a:cubicBezTo>
                    <a:cubicBezTo>
                      <a:pt x="1" y="0"/>
                      <a:pt x="1" y="0"/>
                      <a:pt x="1" y="0"/>
                    </a:cubicBezTo>
                    <a:cubicBezTo>
                      <a:pt x="1" y="1"/>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8" name="Freeform 2489">
                <a:extLst>
                  <a:ext uri="{FF2B5EF4-FFF2-40B4-BE49-F238E27FC236}">
                    <a16:creationId xmlns:a16="http://schemas.microsoft.com/office/drawing/2014/main" id="{79C548A3-254C-4CBC-ADD3-6CC7273DFD69}"/>
                  </a:ext>
                </a:extLst>
              </p:cNvPr>
              <p:cNvSpPr>
                <a:spLocks/>
              </p:cNvSpPr>
              <p:nvPr/>
            </p:nvSpPr>
            <p:spPr bwMode="auto">
              <a:xfrm>
                <a:off x="6959" y="1553"/>
                <a:ext cx="39" cy="43"/>
              </a:xfrm>
              <a:custGeom>
                <a:avLst/>
                <a:gdLst>
                  <a:gd name="T0" fmla="*/ 5 w 8"/>
                  <a:gd name="T1" fmla="*/ 5 h 9"/>
                  <a:gd name="T2" fmla="*/ 8 w 8"/>
                  <a:gd name="T3" fmla="*/ 9 h 9"/>
                  <a:gd name="T4" fmla="*/ 0 w 8"/>
                  <a:gd name="T5" fmla="*/ 0 h 9"/>
                  <a:gd name="T6" fmla="*/ 1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6"/>
                      <a:pt x="8" y="9"/>
                      <a:pt x="8" y="9"/>
                    </a:cubicBezTo>
                    <a:cubicBezTo>
                      <a:pt x="7" y="9"/>
                      <a:pt x="0" y="0"/>
                      <a:pt x="0" y="0"/>
                    </a:cubicBezTo>
                    <a:cubicBezTo>
                      <a:pt x="0" y="0"/>
                      <a:pt x="0" y="0"/>
                      <a:pt x="1" y="0"/>
                    </a:cubicBezTo>
                    <a:cubicBezTo>
                      <a:pt x="1" y="0"/>
                      <a:pt x="4"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19" name="Freeform 2490">
                <a:extLst>
                  <a:ext uri="{FF2B5EF4-FFF2-40B4-BE49-F238E27FC236}">
                    <a16:creationId xmlns:a16="http://schemas.microsoft.com/office/drawing/2014/main" id="{402EB162-4775-46E9-A2F2-77E761E778D9}"/>
                  </a:ext>
                </a:extLst>
              </p:cNvPr>
              <p:cNvSpPr>
                <a:spLocks/>
              </p:cNvSpPr>
              <p:nvPr/>
            </p:nvSpPr>
            <p:spPr bwMode="auto">
              <a:xfrm>
                <a:off x="6906" y="1481"/>
                <a:ext cx="39" cy="48"/>
              </a:xfrm>
              <a:custGeom>
                <a:avLst/>
                <a:gdLst>
                  <a:gd name="T0" fmla="*/ 6 w 8"/>
                  <a:gd name="T1" fmla="*/ 6 h 10"/>
                  <a:gd name="T2" fmla="*/ 8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6" y="6"/>
                      <a:pt x="8" y="9"/>
                      <a:pt x="8" y="10"/>
                    </a:cubicBezTo>
                    <a:cubicBezTo>
                      <a:pt x="7" y="9"/>
                      <a:pt x="0" y="1"/>
                      <a:pt x="1" y="0"/>
                    </a:cubicBezTo>
                    <a:cubicBezTo>
                      <a:pt x="1" y="0"/>
                      <a:pt x="1" y="0"/>
                      <a:pt x="1"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0" name="Freeform 2491">
                <a:extLst>
                  <a:ext uri="{FF2B5EF4-FFF2-40B4-BE49-F238E27FC236}">
                    <a16:creationId xmlns:a16="http://schemas.microsoft.com/office/drawing/2014/main" id="{DAFC37A5-295A-4B1C-A77D-A16B23F8F6EF}"/>
                  </a:ext>
                </a:extLst>
              </p:cNvPr>
              <p:cNvSpPr>
                <a:spLocks/>
              </p:cNvSpPr>
              <p:nvPr/>
            </p:nvSpPr>
            <p:spPr bwMode="auto">
              <a:xfrm>
                <a:off x="6848" y="1413"/>
                <a:ext cx="39" cy="43"/>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8"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1" name="Freeform 2492">
                <a:extLst>
                  <a:ext uri="{FF2B5EF4-FFF2-40B4-BE49-F238E27FC236}">
                    <a16:creationId xmlns:a16="http://schemas.microsoft.com/office/drawing/2014/main" id="{C4F239DF-559D-47F0-9180-8D220FFF04A4}"/>
                  </a:ext>
                </a:extLst>
              </p:cNvPr>
              <p:cNvSpPr>
                <a:spLocks/>
              </p:cNvSpPr>
              <p:nvPr/>
            </p:nvSpPr>
            <p:spPr bwMode="auto">
              <a:xfrm>
                <a:off x="6824" y="1379"/>
                <a:ext cx="39" cy="44"/>
              </a:xfrm>
              <a:custGeom>
                <a:avLst/>
                <a:gdLst>
                  <a:gd name="T0" fmla="*/ 5 w 8"/>
                  <a:gd name="T1" fmla="*/ 6 h 9"/>
                  <a:gd name="T2" fmla="*/ 8 w 8"/>
                  <a:gd name="T3" fmla="*/ 9 h 9"/>
                  <a:gd name="T4" fmla="*/ 8 w 8"/>
                  <a:gd name="T5" fmla="*/ 9 h 9"/>
                  <a:gd name="T6" fmla="*/ 0 w 8"/>
                  <a:gd name="T7" fmla="*/ 0 h 9"/>
                  <a:gd name="T8" fmla="*/ 0 w 8"/>
                  <a:gd name="T9" fmla="*/ 0 h 9"/>
                  <a:gd name="T10" fmla="*/ 5 w 8"/>
                  <a:gd name="T11" fmla="*/ 6 h 9"/>
                </a:gdLst>
                <a:ahLst/>
                <a:cxnLst>
                  <a:cxn ang="0">
                    <a:pos x="T0" y="T1"/>
                  </a:cxn>
                  <a:cxn ang="0">
                    <a:pos x="T2" y="T3"/>
                  </a:cxn>
                  <a:cxn ang="0">
                    <a:pos x="T4" y="T5"/>
                  </a:cxn>
                  <a:cxn ang="0">
                    <a:pos x="T6" y="T7"/>
                  </a:cxn>
                  <a:cxn ang="0">
                    <a:pos x="T8" y="T9"/>
                  </a:cxn>
                  <a:cxn ang="0">
                    <a:pos x="T10" y="T11"/>
                  </a:cxn>
                </a:cxnLst>
                <a:rect l="0" t="0" r="r" b="b"/>
                <a:pathLst>
                  <a:path w="8" h="9">
                    <a:moveTo>
                      <a:pt x="5" y="6"/>
                    </a:moveTo>
                    <a:cubicBezTo>
                      <a:pt x="6" y="7"/>
                      <a:pt x="8" y="9"/>
                      <a:pt x="8" y="9"/>
                    </a:cubicBezTo>
                    <a:cubicBezTo>
                      <a:pt x="8" y="9"/>
                      <a:pt x="8" y="9"/>
                      <a:pt x="8" y="9"/>
                    </a:cubicBezTo>
                    <a:cubicBezTo>
                      <a:pt x="7" y="9"/>
                      <a:pt x="0" y="1"/>
                      <a:pt x="0" y="0"/>
                    </a:cubicBezTo>
                    <a:cubicBezTo>
                      <a:pt x="0" y="0"/>
                      <a:pt x="0" y="0"/>
                      <a:pt x="0" y="0"/>
                    </a:cubicBezTo>
                    <a:cubicBezTo>
                      <a:pt x="0"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2" name="Freeform 2493">
                <a:extLst>
                  <a:ext uri="{FF2B5EF4-FFF2-40B4-BE49-F238E27FC236}">
                    <a16:creationId xmlns:a16="http://schemas.microsoft.com/office/drawing/2014/main" id="{12ABA44E-26AB-4B95-B92C-219041202530}"/>
                  </a:ext>
                </a:extLst>
              </p:cNvPr>
              <p:cNvSpPr>
                <a:spLocks/>
              </p:cNvSpPr>
              <p:nvPr/>
            </p:nvSpPr>
            <p:spPr bwMode="auto">
              <a:xfrm>
                <a:off x="6887" y="1452"/>
                <a:ext cx="38" cy="43"/>
              </a:xfrm>
              <a:custGeom>
                <a:avLst/>
                <a:gdLst>
                  <a:gd name="T0" fmla="*/ 5 w 8"/>
                  <a:gd name="T1" fmla="*/ 5 h 9"/>
                  <a:gd name="T2" fmla="*/ 8 w 8"/>
                  <a:gd name="T3" fmla="*/ 9 h 9"/>
                  <a:gd name="T4" fmla="*/ 0 w 8"/>
                  <a:gd name="T5" fmla="*/ 0 h 9"/>
                  <a:gd name="T6" fmla="*/ 0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5"/>
                      <a:pt x="8" y="8"/>
                      <a:pt x="8" y="9"/>
                    </a:cubicBezTo>
                    <a:cubicBezTo>
                      <a:pt x="8" y="8"/>
                      <a:pt x="0" y="0"/>
                      <a:pt x="0" y="0"/>
                    </a:cubicBezTo>
                    <a:cubicBezTo>
                      <a:pt x="0" y="0"/>
                      <a:pt x="0" y="0"/>
                      <a:pt x="0" y="0"/>
                    </a:cubicBezTo>
                    <a:cubicBezTo>
                      <a:pt x="1" y="0"/>
                      <a:pt x="3"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3" name="Freeform 2494">
                <a:extLst>
                  <a:ext uri="{FF2B5EF4-FFF2-40B4-BE49-F238E27FC236}">
                    <a16:creationId xmlns:a16="http://schemas.microsoft.com/office/drawing/2014/main" id="{129AC858-4FB1-41A1-88D2-4AC49AA3C083}"/>
                  </a:ext>
                </a:extLst>
              </p:cNvPr>
              <p:cNvSpPr>
                <a:spLocks/>
              </p:cNvSpPr>
              <p:nvPr/>
            </p:nvSpPr>
            <p:spPr bwMode="auto">
              <a:xfrm>
                <a:off x="6945" y="1519"/>
                <a:ext cx="38" cy="48"/>
              </a:xfrm>
              <a:custGeom>
                <a:avLst/>
                <a:gdLst>
                  <a:gd name="T0" fmla="*/ 5 w 8"/>
                  <a:gd name="T1" fmla="*/ 6 h 10"/>
                  <a:gd name="T2" fmla="*/ 8 w 8"/>
                  <a:gd name="T3" fmla="*/ 10 h 10"/>
                  <a:gd name="T4" fmla="*/ 0 w 8"/>
                  <a:gd name="T5" fmla="*/ 0 h 10"/>
                  <a:gd name="T6" fmla="*/ 0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5" y="6"/>
                      <a:pt x="8" y="9"/>
                      <a:pt x="8" y="10"/>
                    </a:cubicBezTo>
                    <a:cubicBezTo>
                      <a:pt x="7" y="10"/>
                      <a:pt x="0" y="1"/>
                      <a:pt x="0" y="0"/>
                    </a:cubicBezTo>
                    <a:cubicBezTo>
                      <a:pt x="0" y="0"/>
                      <a:pt x="0" y="0"/>
                      <a:pt x="0" y="0"/>
                    </a:cubicBezTo>
                    <a:cubicBezTo>
                      <a:pt x="1"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4" name="Freeform 2495">
                <a:extLst>
                  <a:ext uri="{FF2B5EF4-FFF2-40B4-BE49-F238E27FC236}">
                    <a16:creationId xmlns:a16="http://schemas.microsoft.com/office/drawing/2014/main" id="{6EDCD608-A53C-4EAD-829A-67B44B76DF46}"/>
                  </a:ext>
                </a:extLst>
              </p:cNvPr>
              <p:cNvSpPr>
                <a:spLocks/>
              </p:cNvSpPr>
              <p:nvPr/>
            </p:nvSpPr>
            <p:spPr bwMode="auto">
              <a:xfrm>
                <a:off x="7003" y="1591"/>
                <a:ext cx="33" cy="49"/>
              </a:xfrm>
              <a:custGeom>
                <a:avLst/>
                <a:gdLst>
                  <a:gd name="T0" fmla="*/ 5 w 7"/>
                  <a:gd name="T1" fmla="*/ 6 h 10"/>
                  <a:gd name="T2" fmla="*/ 7 w 7"/>
                  <a:gd name="T3" fmla="*/ 10 h 10"/>
                  <a:gd name="T4" fmla="*/ 0 w 7"/>
                  <a:gd name="T5" fmla="*/ 0 h 10"/>
                  <a:gd name="T6" fmla="*/ 0 w 7"/>
                  <a:gd name="T7" fmla="*/ 0 h 10"/>
                  <a:gd name="T8" fmla="*/ 5 w 7"/>
                  <a:gd name="T9" fmla="*/ 6 h 10"/>
                </a:gdLst>
                <a:ahLst/>
                <a:cxnLst>
                  <a:cxn ang="0">
                    <a:pos x="T0" y="T1"/>
                  </a:cxn>
                  <a:cxn ang="0">
                    <a:pos x="T2" y="T3"/>
                  </a:cxn>
                  <a:cxn ang="0">
                    <a:pos x="T4" y="T5"/>
                  </a:cxn>
                  <a:cxn ang="0">
                    <a:pos x="T6" y="T7"/>
                  </a:cxn>
                  <a:cxn ang="0">
                    <a:pos x="T8" y="T9"/>
                  </a:cxn>
                </a:cxnLst>
                <a:rect l="0" t="0" r="r" b="b"/>
                <a:pathLst>
                  <a:path w="7" h="10">
                    <a:moveTo>
                      <a:pt x="5" y="6"/>
                    </a:moveTo>
                    <a:cubicBezTo>
                      <a:pt x="5" y="7"/>
                      <a:pt x="7" y="10"/>
                      <a:pt x="7" y="10"/>
                    </a:cubicBezTo>
                    <a:cubicBezTo>
                      <a:pt x="7"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5" name="Freeform 2496">
                <a:extLst>
                  <a:ext uri="{FF2B5EF4-FFF2-40B4-BE49-F238E27FC236}">
                    <a16:creationId xmlns:a16="http://schemas.microsoft.com/office/drawing/2014/main" id="{D5586064-2209-452D-BF1D-2ACDEC16267C}"/>
                  </a:ext>
                </a:extLst>
              </p:cNvPr>
              <p:cNvSpPr>
                <a:spLocks/>
              </p:cNvSpPr>
              <p:nvPr/>
            </p:nvSpPr>
            <p:spPr bwMode="auto">
              <a:xfrm>
                <a:off x="7027" y="1620"/>
                <a:ext cx="33" cy="49"/>
              </a:xfrm>
              <a:custGeom>
                <a:avLst/>
                <a:gdLst>
                  <a:gd name="T0" fmla="*/ 7 w 7"/>
                  <a:gd name="T1" fmla="*/ 10 h 10"/>
                  <a:gd name="T2" fmla="*/ 7 w 7"/>
                  <a:gd name="T3" fmla="*/ 10 h 10"/>
                  <a:gd name="T4" fmla="*/ 0 w 7"/>
                  <a:gd name="T5" fmla="*/ 0 h 10"/>
                  <a:gd name="T6" fmla="*/ 0 w 7"/>
                  <a:gd name="T7" fmla="*/ 0 h 10"/>
                  <a:gd name="T8" fmla="*/ 0 w 7"/>
                  <a:gd name="T9" fmla="*/ 1 h 10"/>
                  <a:gd name="T10" fmla="*/ 6 w 7"/>
                  <a:gd name="T11" fmla="*/ 10 h 10"/>
                  <a:gd name="T12" fmla="*/ 7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10"/>
                    </a:moveTo>
                    <a:cubicBezTo>
                      <a:pt x="7" y="10"/>
                      <a:pt x="7" y="10"/>
                      <a:pt x="7" y="10"/>
                    </a:cubicBezTo>
                    <a:cubicBezTo>
                      <a:pt x="6" y="10"/>
                      <a:pt x="0" y="0"/>
                      <a:pt x="0" y="0"/>
                    </a:cubicBezTo>
                    <a:cubicBezTo>
                      <a:pt x="0" y="0"/>
                      <a:pt x="0" y="0"/>
                      <a:pt x="0" y="0"/>
                    </a:cubicBezTo>
                    <a:cubicBezTo>
                      <a:pt x="0" y="0"/>
                      <a:pt x="0" y="0"/>
                      <a:pt x="0" y="1"/>
                    </a:cubicBezTo>
                    <a:cubicBezTo>
                      <a:pt x="6" y="10"/>
                      <a:pt x="6" y="10"/>
                      <a:pt x="6" y="10"/>
                    </a:cubicBezTo>
                    <a:cubicBezTo>
                      <a:pt x="6" y="10"/>
                      <a:pt x="6" y="10"/>
                      <a:pt x="7" y="10"/>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6" name="Freeform 2497">
                <a:extLst>
                  <a:ext uri="{FF2B5EF4-FFF2-40B4-BE49-F238E27FC236}">
                    <a16:creationId xmlns:a16="http://schemas.microsoft.com/office/drawing/2014/main" id="{7700A0CB-F7FB-47F4-B97D-C8E766DE25FF}"/>
                  </a:ext>
                </a:extLst>
              </p:cNvPr>
              <p:cNvSpPr>
                <a:spLocks/>
              </p:cNvSpPr>
              <p:nvPr/>
            </p:nvSpPr>
            <p:spPr bwMode="auto">
              <a:xfrm>
                <a:off x="6969" y="1543"/>
                <a:ext cx="34" cy="44"/>
              </a:xfrm>
              <a:custGeom>
                <a:avLst/>
                <a:gdLst>
                  <a:gd name="T0" fmla="*/ 4 w 7"/>
                  <a:gd name="T1" fmla="*/ 6 h 9"/>
                  <a:gd name="T2" fmla="*/ 7 w 7"/>
                  <a:gd name="T3" fmla="*/ 9 h 9"/>
                  <a:gd name="T4" fmla="*/ 0 w 7"/>
                  <a:gd name="T5" fmla="*/ 0 h 9"/>
                  <a:gd name="T6" fmla="*/ 0 w 7"/>
                  <a:gd name="T7" fmla="*/ 0 h 9"/>
                  <a:gd name="T8" fmla="*/ 4 w 7"/>
                  <a:gd name="T9" fmla="*/ 6 h 9"/>
                </a:gdLst>
                <a:ahLst/>
                <a:cxnLst>
                  <a:cxn ang="0">
                    <a:pos x="T0" y="T1"/>
                  </a:cxn>
                  <a:cxn ang="0">
                    <a:pos x="T2" y="T3"/>
                  </a:cxn>
                  <a:cxn ang="0">
                    <a:pos x="T4" y="T5"/>
                  </a:cxn>
                  <a:cxn ang="0">
                    <a:pos x="T6" y="T7"/>
                  </a:cxn>
                  <a:cxn ang="0">
                    <a:pos x="T8" y="T9"/>
                  </a:cxn>
                </a:cxnLst>
                <a:rect l="0" t="0" r="r" b="b"/>
                <a:pathLst>
                  <a:path w="7" h="9">
                    <a:moveTo>
                      <a:pt x="4" y="6"/>
                    </a:moveTo>
                    <a:cubicBezTo>
                      <a:pt x="6" y="7"/>
                      <a:pt x="7" y="9"/>
                      <a:pt x="7" y="9"/>
                    </a:cubicBezTo>
                    <a:cubicBezTo>
                      <a:pt x="7" y="9"/>
                      <a:pt x="0" y="0"/>
                      <a:pt x="0" y="0"/>
                    </a:cubicBezTo>
                    <a:cubicBezTo>
                      <a:pt x="0" y="0"/>
                      <a:pt x="0" y="0"/>
                      <a:pt x="0" y="0"/>
                    </a:cubicBezTo>
                    <a:cubicBezTo>
                      <a:pt x="0" y="0"/>
                      <a:pt x="2"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7" name="Freeform 2498">
                <a:extLst>
                  <a:ext uri="{FF2B5EF4-FFF2-40B4-BE49-F238E27FC236}">
                    <a16:creationId xmlns:a16="http://schemas.microsoft.com/office/drawing/2014/main" id="{28F2C3F2-E2C6-4F25-9130-DF768228F9AC}"/>
                  </a:ext>
                </a:extLst>
              </p:cNvPr>
              <p:cNvSpPr>
                <a:spLocks/>
              </p:cNvSpPr>
              <p:nvPr/>
            </p:nvSpPr>
            <p:spPr bwMode="auto">
              <a:xfrm>
                <a:off x="6906" y="1466"/>
                <a:ext cx="39" cy="43"/>
              </a:xfrm>
              <a:custGeom>
                <a:avLst/>
                <a:gdLst>
                  <a:gd name="T0" fmla="*/ 7 w 8"/>
                  <a:gd name="T1" fmla="*/ 9 h 9"/>
                  <a:gd name="T2" fmla="*/ 8 w 8"/>
                  <a:gd name="T3" fmla="*/ 9 h 9"/>
                  <a:gd name="T4" fmla="*/ 0 w 8"/>
                  <a:gd name="T5" fmla="*/ 0 h 9"/>
                  <a:gd name="T6" fmla="*/ 0 w 8"/>
                  <a:gd name="T7" fmla="*/ 0 h 9"/>
                  <a:gd name="T8" fmla="*/ 0 w 8"/>
                  <a:gd name="T9" fmla="*/ 0 h 9"/>
                  <a:gd name="T10" fmla="*/ 7 w 8"/>
                  <a:gd name="T11" fmla="*/ 8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7" y="9"/>
                      <a:pt x="7" y="9"/>
                      <a:pt x="8" y="9"/>
                    </a:cubicBezTo>
                    <a:cubicBezTo>
                      <a:pt x="7" y="9"/>
                      <a:pt x="0" y="0"/>
                      <a:pt x="0" y="0"/>
                    </a:cubicBezTo>
                    <a:cubicBezTo>
                      <a:pt x="0" y="0"/>
                      <a:pt x="0" y="0"/>
                      <a:pt x="0" y="0"/>
                    </a:cubicBezTo>
                    <a:cubicBezTo>
                      <a:pt x="0" y="0"/>
                      <a:pt x="0" y="0"/>
                      <a:pt x="0" y="0"/>
                    </a:cubicBezTo>
                    <a:cubicBezTo>
                      <a:pt x="7" y="8"/>
                      <a:pt x="7" y="8"/>
                      <a:pt x="7" y="8"/>
                    </a:cubicBezTo>
                    <a:cubicBezTo>
                      <a:pt x="7" y="9"/>
                      <a:pt x="7" y="9"/>
                      <a:pt x="7" y="9"/>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8" name="Freeform 2499">
                <a:extLst>
                  <a:ext uri="{FF2B5EF4-FFF2-40B4-BE49-F238E27FC236}">
                    <a16:creationId xmlns:a16="http://schemas.microsoft.com/office/drawing/2014/main" id="{60C5BB82-FA97-47B0-8CE3-4B0E6AB994E7}"/>
                  </a:ext>
                </a:extLst>
              </p:cNvPr>
              <p:cNvSpPr>
                <a:spLocks/>
              </p:cNvSpPr>
              <p:nvPr/>
            </p:nvSpPr>
            <p:spPr bwMode="auto">
              <a:xfrm>
                <a:off x="6839" y="1399"/>
                <a:ext cx="43" cy="38"/>
              </a:xfrm>
              <a:custGeom>
                <a:avLst/>
                <a:gdLst>
                  <a:gd name="T0" fmla="*/ 6 w 9"/>
                  <a:gd name="T1" fmla="*/ 6 h 8"/>
                  <a:gd name="T2" fmla="*/ 9 w 9"/>
                  <a:gd name="T3" fmla="*/ 8 h 8"/>
                  <a:gd name="T4" fmla="*/ 0 w 9"/>
                  <a:gd name="T5" fmla="*/ 0 h 8"/>
                  <a:gd name="T6" fmla="*/ 0 w 9"/>
                  <a:gd name="T7" fmla="*/ 0 h 8"/>
                  <a:gd name="T8" fmla="*/ 3 w 9"/>
                  <a:gd name="T9" fmla="*/ 2 h 8"/>
                  <a:gd name="T10" fmla="*/ 6 w 9"/>
                  <a:gd name="T11" fmla="*/ 5 h 8"/>
                  <a:gd name="T12" fmla="*/ 6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6" y="6"/>
                    </a:moveTo>
                    <a:cubicBezTo>
                      <a:pt x="7" y="7"/>
                      <a:pt x="8" y="8"/>
                      <a:pt x="9" y="8"/>
                    </a:cubicBezTo>
                    <a:cubicBezTo>
                      <a:pt x="8" y="8"/>
                      <a:pt x="0" y="0"/>
                      <a:pt x="0" y="0"/>
                    </a:cubicBezTo>
                    <a:cubicBezTo>
                      <a:pt x="0" y="0"/>
                      <a:pt x="0" y="0"/>
                      <a:pt x="0" y="0"/>
                    </a:cubicBezTo>
                    <a:cubicBezTo>
                      <a:pt x="1" y="0"/>
                      <a:pt x="2" y="1"/>
                      <a:pt x="3" y="2"/>
                    </a:cubicBezTo>
                    <a:cubicBezTo>
                      <a:pt x="6" y="5"/>
                      <a:pt x="6" y="5"/>
                      <a:pt x="6" y="5"/>
                    </a:cubicBezTo>
                    <a:cubicBezTo>
                      <a:pt x="6" y="5"/>
                      <a:pt x="6" y="6"/>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29" name="Freeform 2500">
                <a:extLst>
                  <a:ext uri="{FF2B5EF4-FFF2-40B4-BE49-F238E27FC236}">
                    <a16:creationId xmlns:a16="http://schemas.microsoft.com/office/drawing/2014/main" id="{75845911-C001-4863-B9BE-A78D5D4E81D6}"/>
                  </a:ext>
                </a:extLst>
              </p:cNvPr>
              <p:cNvSpPr>
                <a:spLocks/>
              </p:cNvSpPr>
              <p:nvPr/>
            </p:nvSpPr>
            <p:spPr bwMode="auto">
              <a:xfrm>
                <a:off x="6810" y="1365"/>
                <a:ext cx="14" cy="14"/>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cubicBezTo>
                      <a:pt x="1" y="1"/>
                      <a:pt x="1" y="1"/>
                      <a:pt x="0" y="0"/>
                    </a:cubicBezTo>
                    <a:cubicBezTo>
                      <a:pt x="3" y="3"/>
                      <a:pt x="3" y="3"/>
                      <a:pt x="3" y="3"/>
                    </a:cubicBezTo>
                    <a:cubicBezTo>
                      <a:pt x="3" y="3"/>
                      <a:pt x="3" y="3"/>
                      <a:pt x="3"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0" name="Freeform 2501">
                <a:extLst>
                  <a:ext uri="{FF2B5EF4-FFF2-40B4-BE49-F238E27FC236}">
                    <a16:creationId xmlns:a16="http://schemas.microsoft.com/office/drawing/2014/main" id="{4FA6EB1E-37ED-4D2F-BB6D-216D2323102D}"/>
                  </a:ext>
                </a:extLst>
              </p:cNvPr>
              <p:cNvSpPr>
                <a:spLocks/>
              </p:cNvSpPr>
              <p:nvPr/>
            </p:nvSpPr>
            <p:spPr bwMode="auto">
              <a:xfrm>
                <a:off x="6646" y="1268"/>
                <a:ext cx="48" cy="39"/>
              </a:xfrm>
              <a:custGeom>
                <a:avLst/>
                <a:gdLst>
                  <a:gd name="T0" fmla="*/ 7 w 10"/>
                  <a:gd name="T1" fmla="*/ 5 h 8"/>
                  <a:gd name="T2" fmla="*/ 9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7"/>
                      <a:pt x="10" y="8"/>
                      <a:pt x="9" y="8"/>
                    </a:cubicBezTo>
                    <a:cubicBezTo>
                      <a:pt x="8"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1" name="Freeform 2502">
                <a:extLst>
                  <a:ext uri="{FF2B5EF4-FFF2-40B4-BE49-F238E27FC236}">
                    <a16:creationId xmlns:a16="http://schemas.microsoft.com/office/drawing/2014/main" id="{7D8682B3-4CCC-451C-AC4A-A843987674F4}"/>
                  </a:ext>
                </a:extLst>
              </p:cNvPr>
              <p:cNvSpPr>
                <a:spLocks/>
              </p:cNvSpPr>
              <p:nvPr/>
            </p:nvSpPr>
            <p:spPr bwMode="auto">
              <a:xfrm>
                <a:off x="6704" y="1336"/>
                <a:ext cx="48" cy="43"/>
              </a:xfrm>
              <a:custGeom>
                <a:avLst/>
                <a:gdLst>
                  <a:gd name="T0" fmla="*/ 8 w 10"/>
                  <a:gd name="T1" fmla="*/ 5 h 9"/>
                  <a:gd name="T2" fmla="*/ 9 w 10"/>
                  <a:gd name="T3" fmla="*/ 9 h 9"/>
                  <a:gd name="T4" fmla="*/ 1 w 10"/>
                  <a:gd name="T5" fmla="*/ 0 h 9"/>
                  <a:gd name="T6" fmla="*/ 1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9" y="7"/>
                      <a:pt x="10" y="9"/>
                      <a:pt x="9" y="9"/>
                    </a:cubicBezTo>
                    <a:cubicBezTo>
                      <a:pt x="7" y="9"/>
                      <a:pt x="0" y="1"/>
                      <a:pt x="1" y="0"/>
                    </a:cubicBezTo>
                    <a:cubicBezTo>
                      <a:pt x="1" y="0"/>
                      <a:pt x="1" y="0"/>
                      <a:pt x="1"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2" name="Freeform 2503">
                <a:extLst>
                  <a:ext uri="{FF2B5EF4-FFF2-40B4-BE49-F238E27FC236}">
                    <a16:creationId xmlns:a16="http://schemas.microsoft.com/office/drawing/2014/main" id="{DEA830F2-2BF5-4C2E-915C-A6A32BCB8979}"/>
                  </a:ext>
                </a:extLst>
              </p:cNvPr>
              <p:cNvSpPr>
                <a:spLocks/>
              </p:cNvSpPr>
              <p:nvPr/>
            </p:nvSpPr>
            <p:spPr bwMode="auto">
              <a:xfrm>
                <a:off x="6824" y="1466"/>
                <a:ext cx="48" cy="48"/>
              </a:xfrm>
              <a:custGeom>
                <a:avLst/>
                <a:gdLst>
                  <a:gd name="T0" fmla="*/ 7 w 10"/>
                  <a:gd name="T1" fmla="*/ 6 h 10"/>
                  <a:gd name="T2" fmla="*/ 9 w 10"/>
                  <a:gd name="T3" fmla="*/ 10 h 10"/>
                  <a:gd name="T4" fmla="*/ 1 w 10"/>
                  <a:gd name="T5" fmla="*/ 0 h 10"/>
                  <a:gd name="T6" fmla="*/ 2 w 10"/>
                  <a:gd name="T7" fmla="*/ 0 h 10"/>
                  <a:gd name="T8" fmla="*/ 7 w 10"/>
                  <a:gd name="T9" fmla="*/ 6 h 10"/>
                </a:gdLst>
                <a:ahLst/>
                <a:cxnLst>
                  <a:cxn ang="0">
                    <a:pos x="T0" y="T1"/>
                  </a:cxn>
                  <a:cxn ang="0">
                    <a:pos x="T2" y="T3"/>
                  </a:cxn>
                  <a:cxn ang="0">
                    <a:pos x="T4" y="T5"/>
                  </a:cxn>
                  <a:cxn ang="0">
                    <a:pos x="T6" y="T7"/>
                  </a:cxn>
                  <a:cxn ang="0">
                    <a:pos x="T8" y="T9"/>
                  </a:cxn>
                </a:cxnLst>
                <a:rect l="0" t="0" r="r" b="b"/>
                <a:pathLst>
                  <a:path w="10" h="10">
                    <a:moveTo>
                      <a:pt x="7" y="6"/>
                    </a:moveTo>
                    <a:cubicBezTo>
                      <a:pt x="9" y="8"/>
                      <a:pt x="10" y="10"/>
                      <a:pt x="9" y="10"/>
                    </a:cubicBezTo>
                    <a:cubicBezTo>
                      <a:pt x="6" y="9"/>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3" name="Freeform 2504">
                <a:extLst>
                  <a:ext uri="{FF2B5EF4-FFF2-40B4-BE49-F238E27FC236}">
                    <a16:creationId xmlns:a16="http://schemas.microsoft.com/office/drawing/2014/main" id="{308A7BAB-9BF0-472E-BF2B-F964C12BC739}"/>
                  </a:ext>
                </a:extLst>
              </p:cNvPr>
              <p:cNvSpPr>
                <a:spLocks/>
              </p:cNvSpPr>
              <p:nvPr/>
            </p:nvSpPr>
            <p:spPr bwMode="auto">
              <a:xfrm>
                <a:off x="7070" y="1693"/>
                <a:ext cx="34" cy="48"/>
              </a:xfrm>
              <a:custGeom>
                <a:avLst/>
                <a:gdLst>
                  <a:gd name="T0" fmla="*/ 4 w 7"/>
                  <a:gd name="T1" fmla="*/ 6 h 10"/>
                  <a:gd name="T2" fmla="*/ 7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6"/>
                      <a:pt x="7" y="10"/>
                      <a:pt x="7" y="10"/>
                    </a:cubicBezTo>
                    <a:cubicBezTo>
                      <a:pt x="6" y="9"/>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4" name="Freeform 2505">
                <a:extLst>
                  <a:ext uri="{FF2B5EF4-FFF2-40B4-BE49-F238E27FC236}">
                    <a16:creationId xmlns:a16="http://schemas.microsoft.com/office/drawing/2014/main" id="{7BCA58DE-8566-42D2-B409-C2DAE643EC9D}"/>
                  </a:ext>
                </a:extLst>
              </p:cNvPr>
              <p:cNvSpPr>
                <a:spLocks/>
              </p:cNvSpPr>
              <p:nvPr/>
            </p:nvSpPr>
            <p:spPr bwMode="auto">
              <a:xfrm>
                <a:off x="7075" y="1717"/>
                <a:ext cx="34" cy="48"/>
              </a:xfrm>
              <a:custGeom>
                <a:avLst/>
                <a:gdLst>
                  <a:gd name="T0" fmla="*/ 4 w 7"/>
                  <a:gd name="T1" fmla="*/ 6 h 10"/>
                  <a:gd name="T2" fmla="*/ 6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7"/>
                      <a:pt x="7" y="10"/>
                      <a:pt x="6" y="10"/>
                    </a:cubicBezTo>
                    <a:cubicBezTo>
                      <a:pt x="5" y="10"/>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5" name="Freeform 2506">
                <a:extLst>
                  <a:ext uri="{FF2B5EF4-FFF2-40B4-BE49-F238E27FC236}">
                    <a16:creationId xmlns:a16="http://schemas.microsoft.com/office/drawing/2014/main" id="{401362D4-6A08-4A20-8C03-9284B19E3D0A}"/>
                  </a:ext>
                </a:extLst>
              </p:cNvPr>
              <p:cNvSpPr>
                <a:spLocks/>
              </p:cNvSpPr>
              <p:nvPr/>
            </p:nvSpPr>
            <p:spPr bwMode="auto">
              <a:xfrm>
                <a:off x="7243" y="2247"/>
                <a:ext cx="25" cy="63"/>
              </a:xfrm>
              <a:custGeom>
                <a:avLst/>
                <a:gdLst>
                  <a:gd name="T0" fmla="*/ 5 w 5"/>
                  <a:gd name="T1" fmla="*/ 7 h 13"/>
                  <a:gd name="T2" fmla="*/ 4 w 5"/>
                  <a:gd name="T3" fmla="*/ 12 h 13"/>
                  <a:gd name="T4" fmla="*/ 2 w 5"/>
                  <a:gd name="T5" fmla="*/ 0 h 13"/>
                  <a:gd name="T6" fmla="*/ 2 w 5"/>
                  <a:gd name="T7" fmla="*/ 0 h 13"/>
                  <a:gd name="T8" fmla="*/ 5 w 5"/>
                  <a:gd name="T9" fmla="*/ 7 h 13"/>
                </a:gdLst>
                <a:ahLst/>
                <a:cxnLst>
                  <a:cxn ang="0">
                    <a:pos x="T0" y="T1"/>
                  </a:cxn>
                  <a:cxn ang="0">
                    <a:pos x="T2" y="T3"/>
                  </a:cxn>
                  <a:cxn ang="0">
                    <a:pos x="T4" y="T5"/>
                  </a:cxn>
                  <a:cxn ang="0">
                    <a:pos x="T6" y="T7"/>
                  </a:cxn>
                  <a:cxn ang="0">
                    <a:pos x="T8" y="T9"/>
                  </a:cxn>
                </a:cxnLst>
                <a:rect l="0" t="0" r="r" b="b"/>
                <a:pathLst>
                  <a:path w="5" h="13">
                    <a:moveTo>
                      <a:pt x="5" y="7"/>
                    </a:moveTo>
                    <a:cubicBezTo>
                      <a:pt x="5" y="10"/>
                      <a:pt x="5" y="13"/>
                      <a:pt x="4" y="12"/>
                    </a:cubicBezTo>
                    <a:cubicBezTo>
                      <a:pt x="2" y="10"/>
                      <a:pt x="0" y="0"/>
                      <a:pt x="2" y="0"/>
                    </a:cubicBezTo>
                    <a:cubicBezTo>
                      <a:pt x="2" y="0"/>
                      <a:pt x="2" y="0"/>
                      <a:pt x="2" y="0"/>
                    </a:cubicBezTo>
                    <a:cubicBezTo>
                      <a:pt x="3"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6" name="Freeform 2507">
                <a:extLst>
                  <a:ext uri="{FF2B5EF4-FFF2-40B4-BE49-F238E27FC236}">
                    <a16:creationId xmlns:a16="http://schemas.microsoft.com/office/drawing/2014/main" id="{90849203-03A3-4328-A6EC-F94CFCFFDD62}"/>
                  </a:ext>
                </a:extLst>
              </p:cNvPr>
              <p:cNvSpPr>
                <a:spLocks/>
              </p:cNvSpPr>
              <p:nvPr/>
            </p:nvSpPr>
            <p:spPr bwMode="auto">
              <a:xfrm>
                <a:off x="7113" y="2213"/>
                <a:ext cx="39" cy="63"/>
              </a:xfrm>
              <a:custGeom>
                <a:avLst/>
                <a:gdLst>
                  <a:gd name="T0" fmla="*/ 7 w 8"/>
                  <a:gd name="T1" fmla="*/ 7 h 13"/>
                  <a:gd name="T2" fmla="*/ 5 w 8"/>
                  <a:gd name="T3" fmla="*/ 11 h 13"/>
                  <a:gd name="T4" fmla="*/ 3 w 8"/>
                  <a:gd name="T5" fmla="*/ 0 h 13"/>
                  <a:gd name="T6" fmla="*/ 3 w 8"/>
                  <a:gd name="T7" fmla="*/ 0 h 13"/>
                  <a:gd name="T8" fmla="*/ 7 w 8"/>
                  <a:gd name="T9" fmla="*/ 7 h 13"/>
                </a:gdLst>
                <a:ahLst/>
                <a:cxnLst>
                  <a:cxn ang="0">
                    <a:pos x="T0" y="T1"/>
                  </a:cxn>
                  <a:cxn ang="0">
                    <a:pos x="T2" y="T3"/>
                  </a:cxn>
                  <a:cxn ang="0">
                    <a:pos x="T4" y="T5"/>
                  </a:cxn>
                  <a:cxn ang="0">
                    <a:pos x="T6" y="T7"/>
                  </a:cxn>
                  <a:cxn ang="0">
                    <a:pos x="T8" y="T9"/>
                  </a:cxn>
                </a:cxnLst>
                <a:rect l="0" t="0" r="r" b="b"/>
                <a:pathLst>
                  <a:path w="8" h="13">
                    <a:moveTo>
                      <a:pt x="7" y="7"/>
                    </a:moveTo>
                    <a:cubicBezTo>
                      <a:pt x="8" y="11"/>
                      <a:pt x="7" y="13"/>
                      <a:pt x="5" y="11"/>
                    </a:cubicBezTo>
                    <a:cubicBezTo>
                      <a:pt x="2" y="9"/>
                      <a:pt x="0" y="0"/>
                      <a:pt x="3" y="0"/>
                    </a:cubicBezTo>
                    <a:cubicBezTo>
                      <a:pt x="3" y="0"/>
                      <a:pt x="3" y="0"/>
                      <a:pt x="3" y="0"/>
                    </a:cubicBezTo>
                    <a:cubicBezTo>
                      <a:pt x="5" y="0"/>
                      <a:pt x="7" y="4"/>
                      <a:pt x="7"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7" name="Freeform 2508">
                <a:extLst>
                  <a:ext uri="{FF2B5EF4-FFF2-40B4-BE49-F238E27FC236}">
                    <a16:creationId xmlns:a16="http://schemas.microsoft.com/office/drawing/2014/main" id="{297160B9-2982-4133-A54F-B1B7CC62FC50}"/>
                  </a:ext>
                </a:extLst>
              </p:cNvPr>
              <p:cNvSpPr>
                <a:spLocks/>
              </p:cNvSpPr>
              <p:nvPr/>
            </p:nvSpPr>
            <p:spPr bwMode="auto">
              <a:xfrm>
                <a:off x="7075" y="2127"/>
                <a:ext cx="38" cy="62"/>
              </a:xfrm>
              <a:custGeom>
                <a:avLst/>
                <a:gdLst>
                  <a:gd name="T0" fmla="*/ 8 w 8"/>
                  <a:gd name="T1" fmla="*/ 8 h 13"/>
                  <a:gd name="T2" fmla="*/ 5 w 8"/>
                  <a:gd name="T3" fmla="*/ 12 h 13"/>
                  <a:gd name="T4" fmla="*/ 3 w 8"/>
                  <a:gd name="T5" fmla="*/ 0 h 13"/>
                  <a:gd name="T6" fmla="*/ 3 w 8"/>
                  <a:gd name="T7" fmla="*/ 0 h 13"/>
                  <a:gd name="T8" fmla="*/ 8 w 8"/>
                  <a:gd name="T9" fmla="*/ 8 h 13"/>
                </a:gdLst>
                <a:ahLst/>
                <a:cxnLst>
                  <a:cxn ang="0">
                    <a:pos x="T0" y="T1"/>
                  </a:cxn>
                  <a:cxn ang="0">
                    <a:pos x="T2" y="T3"/>
                  </a:cxn>
                  <a:cxn ang="0">
                    <a:pos x="T4" y="T5"/>
                  </a:cxn>
                  <a:cxn ang="0">
                    <a:pos x="T6" y="T7"/>
                  </a:cxn>
                  <a:cxn ang="0">
                    <a:pos x="T8" y="T9"/>
                  </a:cxn>
                </a:cxnLst>
                <a:rect l="0" t="0" r="r" b="b"/>
                <a:pathLst>
                  <a:path w="8" h="13">
                    <a:moveTo>
                      <a:pt x="8" y="8"/>
                    </a:moveTo>
                    <a:cubicBezTo>
                      <a:pt x="8" y="11"/>
                      <a:pt x="7" y="13"/>
                      <a:pt x="5" y="12"/>
                    </a:cubicBezTo>
                    <a:cubicBezTo>
                      <a:pt x="2" y="9"/>
                      <a:pt x="0" y="1"/>
                      <a:pt x="3" y="0"/>
                    </a:cubicBezTo>
                    <a:cubicBezTo>
                      <a:pt x="3" y="0"/>
                      <a:pt x="3" y="0"/>
                      <a:pt x="3" y="0"/>
                    </a:cubicBezTo>
                    <a:cubicBezTo>
                      <a:pt x="5" y="1"/>
                      <a:pt x="7"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8" name="Freeform 2509">
                <a:extLst>
                  <a:ext uri="{FF2B5EF4-FFF2-40B4-BE49-F238E27FC236}">
                    <a16:creationId xmlns:a16="http://schemas.microsoft.com/office/drawing/2014/main" id="{A0ADE853-CE75-489B-B6E0-6900411FB4CD}"/>
                  </a:ext>
                </a:extLst>
              </p:cNvPr>
              <p:cNvSpPr>
                <a:spLocks/>
              </p:cNvSpPr>
              <p:nvPr/>
            </p:nvSpPr>
            <p:spPr bwMode="auto">
              <a:xfrm>
                <a:off x="7041" y="2045"/>
                <a:ext cx="43" cy="62"/>
              </a:xfrm>
              <a:custGeom>
                <a:avLst/>
                <a:gdLst>
                  <a:gd name="T0" fmla="*/ 8 w 9"/>
                  <a:gd name="T1" fmla="*/ 7 h 13"/>
                  <a:gd name="T2" fmla="*/ 5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7" y="13"/>
                      <a:pt x="5" y="12"/>
                    </a:cubicBezTo>
                    <a:cubicBezTo>
                      <a:pt x="2" y="10"/>
                      <a:pt x="0" y="1"/>
                      <a:pt x="3"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39" name="Freeform 2510">
                <a:extLst>
                  <a:ext uri="{FF2B5EF4-FFF2-40B4-BE49-F238E27FC236}">
                    <a16:creationId xmlns:a16="http://schemas.microsoft.com/office/drawing/2014/main" id="{79F133F6-FFB5-4F68-A3CB-8A9E3731B614}"/>
                  </a:ext>
                </a:extLst>
              </p:cNvPr>
              <p:cNvSpPr>
                <a:spLocks/>
              </p:cNvSpPr>
              <p:nvPr/>
            </p:nvSpPr>
            <p:spPr bwMode="auto">
              <a:xfrm>
                <a:off x="6988" y="1992"/>
                <a:ext cx="43" cy="62"/>
              </a:xfrm>
              <a:custGeom>
                <a:avLst/>
                <a:gdLst>
                  <a:gd name="T0" fmla="*/ 8 w 9"/>
                  <a:gd name="T1" fmla="*/ 7 h 13"/>
                  <a:gd name="T2" fmla="*/ 6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8" y="13"/>
                      <a:pt x="6" y="12"/>
                    </a:cubicBezTo>
                    <a:cubicBezTo>
                      <a:pt x="2" y="9"/>
                      <a:pt x="0" y="1"/>
                      <a:pt x="3" y="0"/>
                    </a:cubicBezTo>
                    <a:cubicBezTo>
                      <a:pt x="3" y="0"/>
                      <a:pt x="3" y="0"/>
                      <a:pt x="3" y="0"/>
                    </a:cubicBezTo>
                    <a:cubicBezTo>
                      <a:pt x="6" y="1"/>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0" name="Freeform 2511">
                <a:extLst>
                  <a:ext uri="{FF2B5EF4-FFF2-40B4-BE49-F238E27FC236}">
                    <a16:creationId xmlns:a16="http://schemas.microsoft.com/office/drawing/2014/main" id="{56A6DE26-6577-42A9-A521-78C92AB4A0F9}"/>
                  </a:ext>
                </a:extLst>
              </p:cNvPr>
              <p:cNvSpPr>
                <a:spLocks/>
              </p:cNvSpPr>
              <p:nvPr/>
            </p:nvSpPr>
            <p:spPr bwMode="auto">
              <a:xfrm>
                <a:off x="6930" y="1934"/>
                <a:ext cx="48" cy="58"/>
              </a:xfrm>
              <a:custGeom>
                <a:avLst/>
                <a:gdLst>
                  <a:gd name="T0" fmla="*/ 9 w 10"/>
                  <a:gd name="T1" fmla="*/ 7 h 12"/>
                  <a:gd name="T2" fmla="*/ 6 w 10"/>
                  <a:gd name="T3" fmla="*/ 11 h 12"/>
                  <a:gd name="T4" fmla="*/ 3 w 10"/>
                  <a:gd name="T5" fmla="*/ 0 h 12"/>
                  <a:gd name="T6" fmla="*/ 4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6" y="11"/>
                    </a:cubicBezTo>
                    <a:cubicBezTo>
                      <a:pt x="2" y="9"/>
                      <a:pt x="0" y="1"/>
                      <a:pt x="3" y="0"/>
                    </a:cubicBezTo>
                    <a:cubicBezTo>
                      <a:pt x="3"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1" name="Freeform 2512">
                <a:extLst>
                  <a:ext uri="{FF2B5EF4-FFF2-40B4-BE49-F238E27FC236}">
                    <a16:creationId xmlns:a16="http://schemas.microsoft.com/office/drawing/2014/main" id="{E8FACFDE-537A-4513-9052-90831E320A2C}"/>
                  </a:ext>
                </a:extLst>
              </p:cNvPr>
              <p:cNvSpPr>
                <a:spLocks/>
              </p:cNvSpPr>
              <p:nvPr/>
            </p:nvSpPr>
            <p:spPr bwMode="auto">
              <a:xfrm>
                <a:off x="6872" y="1900"/>
                <a:ext cx="49" cy="63"/>
              </a:xfrm>
              <a:custGeom>
                <a:avLst/>
                <a:gdLst>
                  <a:gd name="T0" fmla="*/ 9 w 10"/>
                  <a:gd name="T1" fmla="*/ 7 h 13"/>
                  <a:gd name="T2" fmla="*/ 6 w 10"/>
                  <a:gd name="T3" fmla="*/ 11 h 13"/>
                  <a:gd name="T4" fmla="*/ 3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9"/>
                      <a:pt x="0" y="1"/>
                      <a:pt x="3" y="0"/>
                    </a:cubicBezTo>
                    <a:cubicBezTo>
                      <a:pt x="3" y="0"/>
                      <a:pt x="4" y="0"/>
                      <a:pt x="4" y="0"/>
                    </a:cubicBezTo>
                    <a:cubicBezTo>
                      <a:pt x="6" y="1"/>
                      <a:pt x="9" y="4"/>
                      <a:pt x="9"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2" name="Freeform 2513">
                <a:extLst>
                  <a:ext uri="{FF2B5EF4-FFF2-40B4-BE49-F238E27FC236}">
                    <a16:creationId xmlns:a16="http://schemas.microsoft.com/office/drawing/2014/main" id="{94301499-36A3-49CB-A27B-0ADFEAA19135}"/>
                  </a:ext>
                </a:extLst>
              </p:cNvPr>
              <p:cNvSpPr>
                <a:spLocks/>
              </p:cNvSpPr>
              <p:nvPr/>
            </p:nvSpPr>
            <p:spPr bwMode="auto">
              <a:xfrm>
                <a:off x="6766" y="1890"/>
                <a:ext cx="53" cy="63"/>
              </a:xfrm>
              <a:custGeom>
                <a:avLst/>
                <a:gdLst>
                  <a:gd name="T0" fmla="*/ 10 w 11"/>
                  <a:gd name="T1" fmla="*/ 7 h 13"/>
                  <a:gd name="T2" fmla="*/ 6 w 11"/>
                  <a:gd name="T3" fmla="*/ 11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5"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3" name="Freeform 2514">
                <a:extLst>
                  <a:ext uri="{FF2B5EF4-FFF2-40B4-BE49-F238E27FC236}">
                    <a16:creationId xmlns:a16="http://schemas.microsoft.com/office/drawing/2014/main" id="{9B39916A-C364-427D-9D66-357CAA87F7E6}"/>
                  </a:ext>
                </a:extLst>
              </p:cNvPr>
              <p:cNvSpPr>
                <a:spLocks/>
              </p:cNvSpPr>
              <p:nvPr/>
            </p:nvSpPr>
            <p:spPr bwMode="auto">
              <a:xfrm>
                <a:off x="6810" y="1857"/>
                <a:ext cx="53" cy="62"/>
              </a:xfrm>
              <a:custGeom>
                <a:avLst/>
                <a:gdLst>
                  <a:gd name="T0" fmla="*/ 10 w 11"/>
                  <a:gd name="T1" fmla="*/ 7 h 13"/>
                  <a:gd name="T2" fmla="*/ 6 w 11"/>
                  <a:gd name="T3" fmla="*/ 11 h 13"/>
                  <a:gd name="T4" fmla="*/ 3 w 11"/>
                  <a:gd name="T5" fmla="*/ 1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9"/>
                      <a:pt x="0" y="1"/>
                      <a:pt x="3" y="1"/>
                    </a:cubicBezTo>
                    <a:cubicBezTo>
                      <a:pt x="4" y="0"/>
                      <a:pt x="4" y="0"/>
                      <a:pt x="4" y="0"/>
                    </a:cubicBezTo>
                    <a:cubicBezTo>
                      <a:pt x="7"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4" name="Freeform 2515">
                <a:extLst>
                  <a:ext uri="{FF2B5EF4-FFF2-40B4-BE49-F238E27FC236}">
                    <a16:creationId xmlns:a16="http://schemas.microsoft.com/office/drawing/2014/main" id="{72DF1A00-CC09-4AA2-8AA2-FFD89D6AC3A6}"/>
                  </a:ext>
                </a:extLst>
              </p:cNvPr>
              <p:cNvSpPr>
                <a:spLocks/>
              </p:cNvSpPr>
              <p:nvPr/>
            </p:nvSpPr>
            <p:spPr bwMode="auto">
              <a:xfrm>
                <a:off x="6742" y="1799"/>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8"/>
                      <a:pt x="0" y="1"/>
                      <a:pt x="3" y="0"/>
                    </a:cubicBezTo>
                    <a:cubicBezTo>
                      <a:pt x="3" y="0"/>
                      <a:pt x="4" y="0"/>
                      <a:pt x="4" y="0"/>
                    </a:cubicBezTo>
                    <a:cubicBezTo>
                      <a:pt x="6" y="0"/>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5" name="Freeform 2516">
                <a:extLst>
                  <a:ext uri="{FF2B5EF4-FFF2-40B4-BE49-F238E27FC236}">
                    <a16:creationId xmlns:a16="http://schemas.microsoft.com/office/drawing/2014/main" id="{9BE45734-20D1-49D0-ACAE-694205776541}"/>
                  </a:ext>
                </a:extLst>
              </p:cNvPr>
              <p:cNvSpPr>
                <a:spLocks/>
              </p:cNvSpPr>
              <p:nvPr/>
            </p:nvSpPr>
            <p:spPr bwMode="auto">
              <a:xfrm>
                <a:off x="6757" y="1741"/>
                <a:ext cx="53" cy="58"/>
              </a:xfrm>
              <a:custGeom>
                <a:avLst/>
                <a:gdLst>
                  <a:gd name="T0" fmla="*/ 10 w 11"/>
                  <a:gd name="T1" fmla="*/ 7 h 12"/>
                  <a:gd name="T2" fmla="*/ 7 w 11"/>
                  <a:gd name="T3" fmla="*/ 10 h 12"/>
                  <a:gd name="T4" fmla="*/ 3 w 11"/>
                  <a:gd name="T5" fmla="*/ 0 h 12"/>
                  <a:gd name="T6" fmla="*/ 4 w 11"/>
                  <a:gd name="T7" fmla="*/ 0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1" y="10"/>
                      <a:pt x="9" y="12"/>
                      <a:pt x="7" y="10"/>
                    </a:cubicBezTo>
                    <a:cubicBezTo>
                      <a:pt x="2" y="8"/>
                      <a:pt x="0" y="1"/>
                      <a:pt x="3" y="0"/>
                    </a:cubicBezTo>
                    <a:cubicBezTo>
                      <a:pt x="3" y="0"/>
                      <a:pt x="3" y="0"/>
                      <a:pt x="4" y="0"/>
                    </a:cubicBezTo>
                    <a:cubicBezTo>
                      <a:pt x="6"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6" name="Freeform 2517">
                <a:extLst>
                  <a:ext uri="{FF2B5EF4-FFF2-40B4-BE49-F238E27FC236}">
                    <a16:creationId xmlns:a16="http://schemas.microsoft.com/office/drawing/2014/main" id="{350BFCA5-5BBA-4960-B6F5-BBD5B8267DF4}"/>
                  </a:ext>
                </a:extLst>
              </p:cNvPr>
              <p:cNvSpPr>
                <a:spLocks/>
              </p:cNvSpPr>
              <p:nvPr/>
            </p:nvSpPr>
            <p:spPr bwMode="auto">
              <a:xfrm>
                <a:off x="6819" y="1799"/>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9" y="11"/>
                      <a:pt x="7" y="10"/>
                    </a:cubicBezTo>
                    <a:cubicBezTo>
                      <a:pt x="3" y="8"/>
                      <a:pt x="0" y="1"/>
                      <a:pt x="3" y="0"/>
                    </a:cubicBezTo>
                    <a:cubicBezTo>
                      <a:pt x="3" y="0"/>
                      <a:pt x="4" y="0"/>
                      <a:pt x="4" y="0"/>
                    </a:cubicBezTo>
                    <a:cubicBezTo>
                      <a:pt x="6" y="0"/>
                      <a:pt x="9" y="3"/>
                      <a:pt x="10"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7" name="Freeform 2518">
                <a:extLst>
                  <a:ext uri="{FF2B5EF4-FFF2-40B4-BE49-F238E27FC236}">
                    <a16:creationId xmlns:a16="http://schemas.microsoft.com/office/drawing/2014/main" id="{23E83612-AC3A-4D84-8AC5-B0D59ACCC3D7}"/>
                  </a:ext>
                </a:extLst>
              </p:cNvPr>
              <p:cNvSpPr>
                <a:spLocks/>
              </p:cNvSpPr>
              <p:nvPr/>
            </p:nvSpPr>
            <p:spPr bwMode="auto">
              <a:xfrm>
                <a:off x="6887" y="1847"/>
                <a:ext cx="48" cy="58"/>
              </a:xfrm>
              <a:custGeom>
                <a:avLst/>
                <a:gdLst>
                  <a:gd name="T0" fmla="*/ 9 w 10"/>
                  <a:gd name="T1" fmla="*/ 6 h 12"/>
                  <a:gd name="T2" fmla="*/ 6 w 10"/>
                  <a:gd name="T3" fmla="*/ 10 h 12"/>
                  <a:gd name="T4" fmla="*/ 3 w 10"/>
                  <a:gd name="T5" fmla="*/ 0 h 12"/>
                  <a:gd name="T6" fmla="*/ 3 w 10"/>
                  <a:gd name="T7" fmla="*/ 0 h 12"/>
                  <a:gd name="T8" fmla="*/ 9 w 10"/>
                  <a:gd name="T9" fmla="*/ 6 h 12"/>
                </a:gdLst>
                <a:ahLst/>
                <a:cxnLst>
                  <a:cxn ang="0">
                    <a:pos x="T0" y="T1"/>
                  </a:cxn>
                  <a:cxn ang="0">
                    <a:pos x="T2" y="T3"/>
                  </a:cxn>
                  <a:cxn ang="0">
                    <a:pos x="T4" y="T5"/>
                  </a:cxn>
                  <a:cxn ang="0">
                    <a:pos x="T6" y="T7"/>
                  </a:cxn>
                  <a:cxn ang="0">
                    <a:pos x="T8" y="T9"/>
                  </a:cxn>
                </a:cxnLst>
                <a:rect l="0" t="0" r="r" b="b"/>
                <a:pathLst>
                  <a:path w="10" h="12">
                    <a:moveTo>
                      <a:pt x="9" y="6"/>
                    </a:moveTo>
                    <a:cubicBezTo>
                      <a:pt x="10" y="10"/>
                      <a:pt x="9" y="12"/>
                      <a:pt x="6" y="10"/>
                    </a:cubicBezTo>
                    <a:cubicBezTo>
                      <a:pt x="2" y="8"/>
                      <a:pt x="0" y="1"/>
                      <a:pt x="3" y="0"/>
                    </a:cubicBezTo>
                    <a:cubicBezTo>
                      <a:pt x="3" y="0"/>
                      <a:pt x="3" y="0"/>
                      <a:pt x="3" y="0"/>
                    </a:cubicBezTo>
                    <a:cubicBezTo>
                      <a:pt x="6" y="0"/>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8" name="Freeform 2519">
                <a:extLst>
                  <a:ext uri="{FF2B5EF4-FFF2-40B4-BE49-F238E27FC236}">
                    <a16:creationId xmlns:a16="http://schemas.microsoft.com/office/drawing/2014/main" id="{BC1A40B7-AE9C-4180-9EAE-4447E835B90C}"/>
                  </a:ext>
                </a:extLst>
              </p:cNvPr>
              <p:cNvSpPr>
                <a:spLocks/>
              </p:cNvSpPr>
              <p:nvPr/>
            </p:nvSpPr>
            <p:spPr bwMode="auto">
              <a:xfrm>
                <a:off x="6858" y="1765"/>
                <a:ext cx="48" cy="58"/>
              </a:xfrm>
              <a:custGeom>
                <a:avLst/>
                <a:gdLst>
                  <a:gd name="T0" fmla="*/ 9 w 10"/>
                  <a:gd name="T1" fmla="*/ 7 h 12"/>
                  <a:gd name="T2" fmla="*/ 7 w 10"/>
                  <a:gd name="T3" fmla="*/ 11 h 12"/>
                  <a:gd name="T4" fmla="*/ 3 w 10"/>
                  <a:gd name="T5" fmla="*/ 1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1"/>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49" name="Freeform 2520">
                <a:extLst>
                  <a:ext uri="{FF2B5EF4-FFF2-40B4-BE49-F238E27FC236}">
                    <a16:creationId xmlns:a16="http://schemas.microsoft.com/office/drawing/2014/main" id="{45FFA02C-2C2C-4617-8114-92530EF6C631}"/>
                  </a:ext>
                </a:extLst>
              </p:cNvPr>
              <p:cNvSpPr>
                <a:spLocks/>
              </p:cNvSpPr>
              <p:nvPr/>
            </p:nvSpPr>
            <p:spPr bwMode="auto">
              <a:xfrm>
                <a:off x="6795" y="1712"/>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10" y="11"/>
                      <a:pt x="7" y="10"/>
                    </a:cubicBezTo>
                    <a:cubicBezTo>
                      <a:pt x="3" y="9"/>
                      <a:pt x="0" y="2"/>
                      <a:pt x="3" y="0"/>
                    </a:cubicBezTo>
                    <a:cubicBezTo>
                      <a:pt x="3" y="0"/>
                      <a:pt x="3" y="0"/>
                      <a:pt x="4" y="0"/>
                    </a:cubicBezTo>
                    <a:cubicBezTo>
                      <a:pt x="6" y="1"/>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0" name="Freeform 2521">
                <a:extLst>
                  <a:ext uri="{FF2B5EF4-FFF2-40B4-BE49-F238E27FC236}">
                    <a16:creationId xmlns:a16="http://schemas.microsoft.com/office/drawing/2014/main" id="{73CD840A-81FC-4E61-8487-13CB4F7B78B5}"/>
                  </a:ext>
                </a:extLst>
              </p:cNvPr>
              <p:cNvSpPr>
                <a:spLocks/>
              </p:cNvSpPr>
              <p:nvPr/>
            </p:nvSpPr>
            <p:spPr bwMode="auto">
              <a:xfrm>
                <a:off x="6872" y="1722"/>
                <a:ext cx="49" cy="53"/>
              </a:xfrm>
              <a:custGeom>
                <a:avLst/>
                <a:gdLst>
                  <a:gd name="T0" fmla="*/ 9 w 10"/>
                  <a:gd name="T1" fmla="*/ 6 h 11"/>
                  <a:gd name="T2" fmla="*/ 7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9" y="11"/>
                      <a:pt x="7" y="10"/>
                    </a:cubicBezTo>
                    <a:cubicBezTo>
                      <a:pt x="3" y="9"/>
                      <a:pt x="0" y="1"/>
                      <a:pt x="2" y="0"/>
                    </a:cubicBezTo>
                    <a:cubicBezTo>
                      <a:pt x="2" y="0"/>
                      <a:pt x="3" y="0"/>
                      <a:pt x="3" y="0"/>
                    </a:cubicBezTo>
                    <a:cubicBezTo>
                      <a:pt x="5" y="0"/>
                      <a:pt x="7"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1" name="Freeform 2522">
                <a:extLst>
                  <a:ext uri="{FF2B5EF4-FFF2-40B4-BE49-F238E27FC236}">
                    <a16:creationId xmlns:a16="http://schemas.microsoft.com/office/drawing/2014/main" id="{D1CB6A87-4264-407E-8BB9-1920364F5558}"/>
                  </a:ext>
                </a:extLst>
              </p:cNvPr>
              <p:cNvSpPr>
                <a:spLocks/>
              </p:cNvSpPr>
              <p:nvPr/>
            </p:nvSpPr>
            <p:spPr bwMode="auto">
              <a:xfrm>
                <a:off x="6916" y="1799"/>
                <a:ext cx="48" cy="58"/>
              </a:xfrm>
              <a:custGeom>
                <a:avLst/>
                <a:gdLst>
                  <a:gd name="T0" fmla="*/ 9 w 10"/>
                  <a:gd name="T1" fmla="*/ 7 h 12"/>
                  <a:gd name="T2" fmla="*/ 7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0"/>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2" name="Freeform 2523">
                <a:extLst>
                  <a:ext uri="{FF2B5EF4-FFF2-40B4-BE49-F238E27FC236}">
                    <a16:creationId xmlns:a16="http://schemas.microsoft.com/office/drawing/2014/main" id="{BDB43A75-F985-4C50-8CE0-C3245DDC1A26}"/>
                  </a:ext>
                </a:extLst>
              </p:cNvPr>
              <p:cNvSpPr>
                <a:spLocks/>
              </p:cNvSpPr>
              <p:nvPr/>
            </p:nvSpPr>
            <p:spPr bwMode="auto">
              <a:xfrm>
                <a:off x="6954" y="1886"/>
                <a:ext cx="49" cy="57"/>
              </a:xfrm>
              <a:custGeom>
                <a:avLst/>
                <a:gdLst>
                  <a:gd name="T0" fmla="*/ 9 w 10"/>
                  <a:gd name="T1" fmla="*/ 7 h 12"/>
                  <a:gd name="T2" fmla="*/ 6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8" y="12"/>
                      <a:pt x="6" y="11"/>
                    </a:cubicBezTo>
                    <a:cubicBezTo>
                      <a:pt x="3" y="9"/>
                      <a:pt x="0" y="1"/>
                      <a:pt x="3" y="0"/>
                    </a:cubicBezTo>
                    <a:cubicBezTo>
                      <a:pt x="3" y="0"/>
                      <a:pt x="3" y="0"/>
                      <a:pt x="3" y="0"/>
                    </a:cubicBezTo>
                    <a:cubicBezTo>
                      <a:pt x="5" y="0"/>
                      <a:pt x="8" y="4"/>
                      <a:pt x="9"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3" name="Freeform 2524">
                <a:extLst>
                  <a:ext uri="{FF2B5EF4-FFF2-40B4-BE49-F238E27FC236}">
                    <a16:creationId xmlns:a16="http://schemas.microsoft.com/office/drawing/2014/main" id="{0EF262BA-1202-4F5C-82FD-1B2C7760001A}"/>
                  </a:ext>
                </a:extLst>
              </p:cNvPr>
              <p:cNvSpPr>
                <a:spLocks/>
              </p:cNvSpPr>
              <p:nvPr/>
            </p:nvSpPr>
            <p:spPr bwMode="auto">
              <a:xfrm>
                <a:off x="7007" y="1953"/>
                <a:ext cx="44" cy="58"/>
              </a:xfrm>
              <a:custGeom>
                <a:avLst/>
                <a:gdLst>
                  <a:gd name="T0" fmla="*/ 9 w 9"/>
                  <a:gd name="T1" fmla="*/ 7 h 12"/>
                  <a:gd name="T2" fmla="*/ 6 w 9"/>
                  <a:gd name="T3" fmla="*/ 11 h 12"/>
                  <a:gd name="T4" fmla="*/ 3 w 9"/>
                  <a:gd name="T5" fmla="*/ 0 h 12"/>
                  <a:gd name="T6" fmla="*/ 4 w 9"/>
                  <a:gd name="T7" fmla="*/ 0 h 12"/>
                  <a:gd name="T8" fmla="*/ 9 w 9"/>
                  <a:gd name="T9" fmla="*/ 7 h 12"/>
                </a:gdLst>
                <a:ahLst/>
                <a:cxnLst>
                  <a:cxn ang="0">
                    <a:pos x="T0" y="T1"/>
                  </a:cxn>
                  <a:cxn ang="0">
                    <a:pos x="T2" y="T3"/>
                  </a:cxn>
                  <a:cxn ang="0">
                    <a:pos x="T4" y="T5"/>
                  </a:cxn>
                  <a:cxn ang="0">
                    <a:pos x="T6" y="T7"/>
                  </a:cxn>
                  <a:cxn ang="0">
                    <a:pos x="T8" y="T9"/>
                  </a:cxn>
                </a:cxnLst>
                <a:rect l="0" t="0" r="r" b="b"/>
                <a:pathLst>
                  <a:path w="9" h="12">
                    <a:moveTo>
                      <a:pt x="9" y="7"/>
                    </a:moveTo>
                    <a:cubicBezTo>
                      <a:pt x="9" y="10"/>
                      <a:pt x="8" y="12"/>
                      <a:pt x="6" y="11"/>
                    </a:cubicBezTo>
                    <a:cubicBezTo>
                      <a:pt x="3" y="9"/>
                      <a:pt x="0" y="1"/>
                      <a:pt x="3" y="0"/>
                    </a:cubicBezTo>
                    <a:cubicBezTo>
                      <a:pt x="3" y="0"/>
                      <a:pt x="4" y="0"/>
                      <a:pt x="4" y="0"/>
                    </a:cubicBezTo>
                    <a:cubicBezTo>
                      <a:pt x="6" y="0"/>
                      <a:pt x="8" y="4"/>
                      <a:pt x="9"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4" name="Freeform 2525">
                <a:extLst>
                  <a:ext uri="{FF2B5EF4-FFF2-40B4-BE49-F238E27FC236}">
                    <a16:creationId xmlns:a16="http://schemas.microsoft.com/office/drawing/2014/main" id="{F424B4E4-2737-4676-A748-44A05870B4FD}"/>
                  </a:ext>
                </a:extLst>
              </p:cNvPr>
              <p:cNvSpPr>
                <a:spLocks/>
              </p:cNvSpPr>
              <p:nvPr/>
            </p:nvSpPr>
            <p:spPr bwMode="auto">
              <a:xfrm>
                <a:off x="7065" y="2006"/>
                <a:ext cx="39" cy="58"/>
              </a:xfrm>
              <a:custGeom>
                <a:avLst/>
                <a:gdLst>
                  <a:gd name="T0" fmla="*/ 7 w 8"/>
                  <a:gd name="T1" fmla="*/ 6 h 12"/>
                  <a:gd name="T2" fmla="*/ 5 w 8"/>
                  <a:gd name="T3" fmla="*/ 11 h 12"/>
                  <a:gd name="T4" fmla="*/ 2 w 8"/>
                  <a:gd name="T5" fmla="*/ 0 h 12"/>
                  <a:gd name="T6" fmla="*/ 3 w 8"/>
                  <a:gd name="T7" fmla="*/ 0 h 12"/>
                  <a:gd name="T8" fmla="*/ 7 w 8"/>
                  <a:gd name="T9" fmla="*/ 6 h 12"/>
                </a:gdLst>
                <a:ahLst/>
                <a:cxnLst>
                  <a:cxn ang="0">
                    <a:pos x="T0" y="T1"/>
                  </a:cxn>
                  <a:cxn ang="0">
                    <a:pos x="T2" y="T3"/>
                  </a:cxn>
                  <a:cxn ang="0">
                    <a:pos x="T4" y="T5"/>
                  </a:cxn>
                  <a:cxn ang="0">
                    <a:pos x="T6" y="T7"/>
                  </a:cxn>
                  <a:cxn ang="0">
                    <a:pos x="T8" y="T9"/>
                  </a:cxn>
                </a:cxnLst>
                <a:rect l="0" t="0" r="r" b="b"/>
                <a:pathLst>
                  <a:path w="8" h="12">
                    <a:moveTo>
                      <a:pt x="7" y="6"/>
                    </a:moveTo>
                    <a:cubicBezTo>
                      <a:pt x="8" y="10"/>
                      <a:pt x="7" y="12"/>
                      <a:pt x="5" y="11"/>
                    </a:cubicBezTo>
                    <a:cubicBezTo>
                      <a:pt x="2" y="9"/>
                      <a:pt x="0" y="0"/>
                      <a:pt x="2" y="0"/>
                    </a:cubicBezTo>
                    <a:cubicBezTo>
                      <a:pt x="2" y="0"/>
                      <a:pt x="3" y="0"/>
                      <a:pt x="3" y="0"/>
                    </a:cubicBezTo>
                    <a:cubicBezTo>
                      <a:pt x="5"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5" name="Freeform 2526">
                <a:extLst>
                  <a:ext uri="{FF2B5EF4-FFF2-40B4-BE49-F238E27FC236}">
                    <a16:creationId xmlns:a16="http://schemas.microsoft.com/office/drawing/2014/main" id="{1708E083-94DA-4003-B9EC-A873C8F2F71F}"/>
                  </a:ext>
                </a:extLst>
              </p:cNvPr>
              <p:cNvSpPr>
                <a:spLocks/>
              </p:cNvSpPr>
              <p:nvPr/>
            </p:nvSpPr>
            <p:spPr bwMode="auto">
              <a:xfrm>
                <a:off x="7104" y="2088"/>
                <a:ext cx="38" cy="58"/>
              </a:xfrm>
              <a:custGeom>
                <a:avLst/>
                <a:gdLst>
                  <a:gd name="T0" fmla="*/ 7 w 8"/>
                  <a:gd name="T1" fmla="*/ 7 h 12"/>
                  <a:gd name="T2" fmla="*/ 5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7" y="12"/>
                      <a:pt x="5" y="11"/>
                    </a:cubicBezTo>
                    <a:cubicBezTo>
                      <a:pt x="2" y="9"/>
                      <a:pt x="0" y="0"/>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6" name="Freeform 2527">
                <a:extLst>
                  <a:ext uri="{FF2B5EF4-FFF2-40B4-BE49-F238E27FC236}">
                    <a16:creationId xmlns:a16="http://schemas.microsoft.com/office/drawing/2014/main" id="{27076ED7-77B7-4015-BDC4-3D6F4E222519}"/>
                  </a:ext>
                </a:extLst>
              </p:cNvPr>
              <p:cNvSpPr>
                <a:spLocks/>
              </p:cNvSpPr>
              <p:nvPr/>
            </p:nvSpPr>
            <p:spPr bwMode="auto">
              <a:xfrm>
                <a:off x="7104" y="2011"/>
                <a:ext cx="38" cy="58"/>
              </a:xfrm>
              <a:custGeom>
                <a:avLst/>
                <a:gdLst>
                  <a:gd name="T0" fmla="*/ 7 w 8"/>
                  <a:gd name="T1" fmla="*/ 7 h 12"/>
                  <a:gd name="T2" fmla="*/ 6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7" name="Freeform 2528">
                <a:extLst>
                  <a:ext uri="{FF2B5EF4-FFF2-40B4-BE49-F238E27FC236}">
                    <a16:creationId xmlns:a16="http://schemas.microsoft.com/office/drawing/2014/main" id="{A3310678-E221-425B-89C5-61A79BEE3232}"/>
                  </a:ext>
                </a:extLst>
              </p:cNvPr>
              <p:cNvSpPr>
                <a:spLocks/>
              </p:cNvSpPr>
              <p:nvPr/>
            </p:nvSpPr>
            <p:spPr bwMode="auto">
              <a:xfrm>
                <a:off x="7099" y="1934"/>
                <a:ext cx="34" cy="58"/>
              </a:xfrm>
              <a:custGeom>
                <a:avLst/>
                <a:gdLst>
                  <a:gd name="T0" fmla="*/ 6 w 7"/>
                  <a:gd name="T1" fmla="*/ 7 h 12"/>
                  <a:gd name="T2" fmla="*/ 6 w 7"/>
                  <a:gd name="T3" fmla="*/ 11 h 12"/>
                  <a:gd name="T4" fmla="*/ 2 w 7"/>
                  <a:gd name="T5" fmla="*/ 0 h 12"/>
                  <a:gd name="T6" fmla="*/ 2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1"/>
                    </a:cubicBezTo>
                    <a:cubicBezTo>
                      <a:pt x="3" y="10"/>
                      <a:pt x="0" y="0"/>
                      <a:pt x="2" y="0"/>
                    </a:cubicBezTo>
                    <a:cubicBezTo>
                      <a:pt x="2" y="0"/>
                      <a:pt x="2" y="0"/>
                      <a:pt x="2" y="0"/>
                    </a:cubicBezTo>
                    <a:cubicBezTo>
                      <a:pt x="3" y="0"/>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8" name="Freeform 2529">
                <a:extLst>
                  <a:ext uri="{FF2B5EF4-FFF2-40B4-BE49-F238E27FC236}">
                    <a16:creationId xmlns:a16="http://schemas.microsoft.com/office/drawing/2014/main" id="{14911973-117D-4B03-A287-1E8763C2120F}"/>
                  </a:ext>
                </a:extLst>
              </p:cNvPr>
              <p:cNvSpPr>
                <a:spLocks/>
              </p:cNvSpPr>
              <p:nvPr/>
            </p:nvSpPr>
            <p:spPr bwMode="auto">
              <a:xfrm>
                <a:off x="7056" y="1929"/>
                <a:ext cx="38" cy="58"/>
              </a:xfrm>
              <a:custGeom>
                <a:avLst/>
                <a:gdLst>
                  <a:gd name="T0" fmla="*/ 7 w 8"/>
                  <a:gd name="T1" fmla="*/ 7 h 12"/>
                  <a:gd name="T2" fmla="*/ 6 w 8"/>
                  <a:gd name="T3" fmla="*/ 11 h 12"/>
                  <a:gd name="T4" fmla="*/ 2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9"/>
                      <a:pt x="0" y="1"/>
                      <a:pt x="2" y="0"/>
                    </a:cubicBezTo>
                    <a:cubicBezTo>
                      <a:pt x="3" y="0"/>
                      <a:pt x="3" y="0"/>
                      <a:pt x="3" y="0"/>
                    </a:cubicBezTo>
                    <a:cubicBezTo>
                      <a:pt x="5"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59" name="Freeform 2530">
                <a:extLst>
                  <a:ext uri="{FF2B5EF4-FFF2-40B4-BE49-F238E27FC236}">
                    <a16:creationId xmlns:a16="http://schemas.microsoft.com/office/drawing/2014/main" id="{C29A7974-FDA9-4A85-8EE4-ABAE820DFE9C}"/>
                  </a:ext>
                </a:extLst>
              </p:cNvPr>
              <p:cNvSpPr>
                <a:spLocks/>
              </p:cNvSpPr>
              <p:nvPr/>
            </p:nvSpPr>
            <p:spPr bwMode="auto">
              <a:xfrm>
                <a:off x="7003" y="1876"/>
                <a:ext cx="43"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8" y="12"/>
                      <a:pt x="7" y="11"/>
                    </a:cubicBezTo>
                    <a:cubicBezTo>
                      <a:pt x="3" y="9"/>
                      <a:pt x="0" y="1"/>
                      <a:pt x="2" y="0"/>
                    </a:cubicBezTo>
                    <a:cubicBezTo>
                      <a:pt x="3" y="0"/>
                      <a:pt x="3" y="0"/>
                      <a:pt x="3" y="0"/>
                    </a:cubicBezTo>
                    <a:cubicBezTo>
                      <a:pt x="5" y="0"/>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0" name="Freeform 2531">
                <a:extLst>
                  <a:ext uri="{FF2B5EF4-FFF2-40B4-BE49-F238E27FC236}">
                    <a16:creationId xmlns:a16="http://schemas.microsoft.com/office/drawing/2014/main" id="{5FB8C257-93E3-466D-81C0-7564BD8BA207}"/>
                  </a:ext>
                </a:extLst>
              </p:cNvPr>
              <p:cNvSpPr>
                <a:spLocks/>
              </p:cNvSpPr>
              <p:nvPr/>
            </p:nvSpPr>
            <p:spPr bwMode="auto">
              <a:xfrm>
                <a:off x="7051" y="1861"/>
                <a:ext cx="38" cy="58"/>
              </a:xfrm>
              <a:custGeom>
                <a:avLst/>
                <a:gdLst>
                  <a:gd name="T0" fmla="*/ 7 w 8"/>
                  <a:gd name="T1" fmla="*/ 7 h 12"/>
                  <a:gd name="T2" fmla="*/ 6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2" y="0"/>
                    </a:cubicBezTo>
                    <a:cubicBezTo>
                      <a:pt x="2" y="0"/>
                      <a:pt x="2" y="0"/>
                      <a:pt x="2" y="0"/>
                    </a:cubicBezTo>
                    <a:cubicBezTo>
                      <a:pt x="4" y="1"/>
                      <a:pt x="6" y="4"/>
                      <a:pt x="7"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1" name="Freeform 2532">
                <a:extLst>
                  <a:ext uri="{FF2B5EF4-FFF2-40B4-BE49-F238E27FC236}">
                    <a16:creationId xmlns:a16="http://schemas.microsoft.com/office/drawing/2014/main" id="{153CCEAD-6D33-4E70-A9E8-870E9F7176A3}"/>
                  </a:ext>
                </a:extLst>
              </p:cNvPr>
              <p:cNvSpPr>
                <a:spLocks/>
              </p:cNvSpPr>
              <p:nvPr/>
            </p:nvSpPr>
            <p:spPr bwMode="auto">
              <a:xfrm>
                <a:off x="6998" y="1804"/>
                <a:ext cx="43" cy="53"/>
              </a:xfrm>
              <a:custGeom>
                <a:avLst/>
                <a:gdLst>
                  <a:gd name="T0" fmla="*/ 8 w 9"/>
                  <a:gd name="T1" fmla="*/ 6 h 11"/>
                  <a:gd name="T2" fmla="*/ 7 w 9"/>
                  <a:gd name="T3" fmla="*/ 11 h 11"/>
                  <a:gd name="T4" fmla="*/ 2 w 9"/>
                  <a:gd name="T5" fmla="*/ 0 h 11"/>
                  <a:gd name="T6" fmla="*/ 3 w 9"/>
                  <a:gd name="T7" fmla="*/ 0 h 11"/>
                  <a:gd name="T8" fmla="*/ 8 w 9"/>
                  <a:gd name="T9" fmla="*/ 6 h 11"/>
                </a:gdLst>
                <a:ahLst/>
                <a:cxnLst>
                  <a:cxn ang="0">
                    <a:pos x="T0" y="T1"/>
                  </a:cxn>
                  <a:cxn ang="0">
                    <a:pos x="T2" y="T3"/>
                  </a:cxn>
                  <a:cxn ang="0">
                    <a:pos x="T4" y="T5"/>
                  </a:cxn>
                  <a:cxn ang="0">
                    <a:pos x="T6" y="T7"/>
                  </a:cxn>
                  <a:cxn ang="0">
                    <a:pos x="T8" y="T9"/>
                  </a:cxn>
                </a:cxnLst>
                <a:rect l="0" t="0" r="r" b="b"/>
                <a:pathLst>
                  <a:path w="9" h="11">
                    <a:moveTo>
                      <a:pt x="8" y="6"/>
                    </a:moveTo>
                    <a:cubicBezTo>
                      <a:pt x="9" y="9"/>
                      <a:pt x="9" y="11"/>
                      <a:pt x="7" y="11"/>
                    </a:cubicBezTo>
                    <a:cubicBezTo>
                      <a:pt x="4" y="9"/>
                      <a:pt x="0" y="1"/>
                      <a:pt x="2" y="0"/>
                    </a:cubicBezTo>
                    <a:cubicBezTo>
                      <a:pt x="2" y="0"/>
                      <a:pt x="3" y="0"/>
                      <a:pt x="3" y="0"/>
                    </a:cubicBezTo>
                    <a:cubicBezTo>
                      <a:pt x="4" y="0"/>
                      <a:pt x="7" y="4"/>
                      <a:pt x="8"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2" name="Freeform 2533">
                <a:extLst>
                  <a:ext uri="{FF2B5EF4-FFF2-40B4-BE49-F238E27FC236}">
                    <a16:creationId xmlns:a16="http://schemas.microsoft.com/office/drawing/2014/main" id="{878BE8BF-BA69-4F5C-B9D0-4523825917CD}"/>
                  </a:ext>
                </a:extLst>
              </p:cNvPr>
              <p:cNvSpPr>
                <a:spLocks/>
              </p:cNvSpPr>
              <p:nvPr/>
            </p:nvSpPr>
            <p:spPr bwMode="auto">
              <a:xfrm>
                <a:off x="6954" y="1789"/>
                <a:ext cx="44"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9" y="12"/>
                      <a:pt x="7" y="11"/>
                    </a:cubicBezTo>
                    <a:cubicBezTo>
                      <a:pt x="4" y="9"/>
                      <a:pt x="0" y="1"/>
                      <a:pt x="2"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3" name="Freeform 2534">
                <a:extLst>
                  <a:ext uri="{FF2B5EF4-FFF2-40B4-BE49-F238E27FC236}">
                    <a16:creationId xmlns:a16="http://schemas.microsoft.com/office/drawing/2014/main" id="{96A4A69F-7450-417F-9589-A511CECAD106}"/>
                  </a:ext>
                </a:extLst>
              </p:cNvPr>
              <p:cNvSpPr>
                <a:spLocks/>
              </p:cNvSpPr>
              <p:nvPr/>
            </p:nvSpPr>
            <p:spPr bwMode="auto">
              <a:xfrm>
                <a:off x="6906" y="1707"/>
                <a:ext cx="48" cy="53"/>
              </a:xfrm>
              <a:custGeom>
                <a:avLst/>
                <a:gdLst>
                  <a:gd name="T0" fmla="*/ 8 w 10"/>
                  <a:gd name="T1" fmla="*/ 7 h 11"/>
                  <a:gd name="T2" fmla="*/ 8 w 10"/>
                  <a:gd name="T3" fmla="*/ 11 h 11"/>
                  <a:gd name="T4" fmla="*/ 2 w 10"/>
                  <a:gd name="T5" fmla="*/ 1 h 11"/>
                  <a:gd name="T6" fmla="*/ 3 w 10"/>
                  <a:gd name="T7" fmla="*/ 0 h 11"/>
                  <a:gd name="T8" fmla="*/ 8 w 10"/>
                  <a:gd name="T9" fmla="*/ 7 h 11"/>
                </a:gdLst>
                <a:ahLst/>
                <a:cxnLst>
                  <a:cxn ang="0">
                    <a:pos x="T0" y="T1"/>
                  </a:cxn>
                  <a:cxn ang="0">
                    <a:pos x="T2" y="T3"/>
                  </a:cxn>
                  <a:cxn ang="0">
                    <a:pos x="T4" y="T5"/>
                  </a:cxn>
                  <a:cxn ang="0">
                    <a:pos x="T6" y="T7"/>
                  </a:cxn>
                  <a:cxn ang="0">
                    <a:pos x="T8" y="T9"/>
                  </a:cxn>
                </a:cxnLst>
                <a:rect l="0" t="0" r="r" b="b"/>
                <a:pathLst>
                  <a:path w="10" h="11">
                    <a:moveTo>
                      <a:pt x="8" y="7"/>
                    </a:moveTo>
                    <a:cubicBezTo>
                      <a:pt x="10" y="10"/>
                      <a:pt x="9" y="11"/>
                      <a:pt x="8" y="11"/>
                    </a:cubicBezTo>
                    <a:cubicBezTo>
                      <a:pt x="4" y="10"/>
                      <a:pt x="0" y="1"/>
                      <a:pt x="2" y="1"/>
                    </a:cubicBezTo>
                    <a:cubicBezTo>
                      <a:pt x="2"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4" name="Freeform 2535">
                <a:extLst>
                  <a:ext uri="{FF2B5EF4-FFF2-40B4-BE49-F238E27FC236}">
                    <a16:creationId xmlns:a16="http://schemas.microsoft.com/office/drawing/2014/main" id="{8880F991-D001-413C-A06B-EB4A87F781C2}"/>
                  </a:ext>
                </a:extLst>
              </p:cNvPr>
              <p:cNvSpPr>
                <a:spLocks/>
              </p:cNvSpPr>
              <p:nvPr/>
            </p:nvSpPr>
            <p:spPr bwMode="auto">
              <a:xfrm>
                <a:off x="6950" y="1722"/>
                <a:ext cx="43" cy="53"/>
              </a:xfrm>
              <a:custGeom>
                <a:avLst/>
                <a:gdLst>
                  <a:gd name="T0" fmla="*/ 7 w 9"/>
                  <a:gd name="T1" fmla="*/ 6 h 11"/>
                  <a:gd name="T2" fmla="*/ 7 w 9"/>
                  <a:gd name="T3" fmla="*/ 10 h 11"/>
                  <a:gd name="T4" fmla="*/ 1 w 9"/>
                  <a:gd name="T5" fmla="*/ 0 h 11"/>
                  <a:gd name="T6" fmla="*/ 2 w 9"/>
                  <a:gd name="T7" fmla="*/ 0 h 11"/>
                  <a:gd name="T8" fmla="*/ 7 w 9"/>
                  <a:gd name="T9" fmla="*/ 6 h 11"/>
                </a:gdLst>
                <a:ahLst/>
                <a:cxnLst>
                  <a:cxn ang="0">
                    <a:pos x="T0" y="T1"/>
                  </a:cxn>
                  <a:cxn ang="0">
                    <a:pos x="T2" y="T3"/>
                  </a:cxn>
                  <a:cxn ang="0">
                    <a:pos x="T4" y="T5"/>
                  </a:cxn>
                  <a:cxn ang="0">
                    <a:pos x="T6" y="T7"/>
                  </a:cxn>
                  <a:cxn ang="0">
                    <a:pos x="T8" y="T9"/>
                  </a:cxn>
                </a:cxnLst>
                <a:rect l="0" t="0" r="r" b="b"/>
                <a:pathLst>
                  <a:path w="9" h="11">
                    <a:moveTo>
                      <a:pt x="7" y="6"/>
                    </a:moveTo>
                    <a:cubicBezTo>
                      <a:pt x="9" y="9"/>
                      <a:pt x="8" y="11"/>
                      <a:pt x="7" y="10"/>
                    </a:cubicBezTo>
                    <a:cubicBezTo>
                      <a:pt x="4" y="9"/>
                      <a:pt x="0" y="1"/>
                      <a:pt x="1" y="0"/>
                    </a:cubicBezTo>
                    <a:cubicBezTo>
                      <a:pt x="2" y="0"/>
                      <a:pt x="2" y="0"/>
                      <a:pt x="2" y="0"/>
                    </a:cubicBezTo>
                    <a:cubicBezTo>
                      <a:pt x="4"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5" name="Freeform 2536">
                <a:extLst>
                  <a:ext uri="{FF2B5EF4-FFF2-40B4-BE49-F238E27FC236}">
                    <a16:creationId xmlns:a16="http://schemas.microsoft.com/office/drawing/2014/main" id="{C7E8970B-25C0-4641-9F0B-2EA6E8C8C975}"/>
                  </a:ext>
                </a:extLst>
              </p:cNvPr>
              <p:cNvSpPr>
                <a:spLocks/>
              </p:cNvSpPr>
              <p:nvPr/>
            </p:nvSpPr>
            <p:spPr bwMode="auto">
              <a:xfrm>
                <a:off x="6892" y="1640"/>
                <a:ext cx="43" cy="53"/>
              </a:xfrm>
              <a:custGeom>
                <a:avLst/>
                <a:gdLst>
                  <a:gd name="T0" fmla="*/ 8 w 9"/>
                  <a:gd name="T1" fmla="*/ 7 h 11"/>
                  <a:gd name="T2" fmla="*/ 8 w 9"/>
                  <a:gd name="T3" fmla="*/ 11 h 11"/>
                  <a:gd name="T4" fmla="*/ 2 w 9"/>
                  <a:gd name="T5" fmla="*/ 1 h 11"/>
                  <a:gd name="T6" fmla="*/ 2 w 9"/>
                  <a:gd name="T7" fmla="*/ 1 h 11"/>
                  <a:gd name="T8" fmla="*/ 8 w 9"/>
                  <a:gd name="T9" fmla="*/ 7 h 11"/>
                </a:gdLst>
                <a:ahLst/>
                <a:cxnLst>
                  <a:cxn ang="0">
                    <a:pos x="T0" y="T1"/>
                  </a:cxn>
                  <a:cxn ang="0">
                    <a:pos x="T2" y="T3"/>
                  </a:cxn>
                  <a:cxn ang="0">
                    <a:pos x="T4" y="T5"/>
                  </a:cxn>
                  <a:cxn ang="0">
                    <a:pos x="T6" y="T7"/>
                  </a:cxn>
                  <a:cxn ang="0">
                    <a:pos x="T8" y="T9"/>
                  </a:cxn>
                </a:cxnLst>
                <a:rect l="0" t="0" r="r" b="b"/>
                <a:pathLst>
                  <a:path w="9" h="11">
                    <a:moveTo>
                      <a:pt x="8" y="7"/>
                    </a:moveTo>
                    <a:cubicBezTo>
                      <a:pt x="9" y="9"/>
                      <a:pt x="9" y="11"/>
                      <a:pt x="8" y="11"/>
                    </a:cubicBezTo>
                    <a:cubicBezTo>
                      <a:pt x="4" y="9"/>
                      <a:pt x="0" y="1"/>
                      <a:pt x="2" y="1"/>
                    </a:cubicBezTo>
                    <a:cubicBezTo>
                      <a:pt x="2" y="0"/>
                      <a:pt x="2" y="1"/>
                      <a:pt x="2" y="1"/>
                    </a:cubicBezTo>
                    <a:cubicBezTo>
                      <a:pt x="4"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6" name="Freeform 2537">
                <a:extLst>
                  <a:ext uri="{FF2B5EF4-FFF2-40B4-BE49-F238E27FC236}">
                    <a16:creationId xmlns:a16="http://schemas.microsoft.com/office/drawing/2014/main" id="{BF3CD77D-EB9D-4841-9005-583307D73B4F}"/>
                  </a:ext>
                </a:extLst>
              </p:cNvPr>
              <p:cNvSpPr>
                <a:spLocks/>
              </p:cNvSpPr>
              <p:nvPr/>
            </p:nvSpPr>
            <p:spPr bwMode="auto">
              <a:xfrm>
                <a:off x="6930" y="1654"/>
                <a:ext cx="44" cy="48"/>
              </a:xfrm>
              <a:custGeom>
                <a:avLst/>
                <a:gdLst>
                  <a:gd name="T0" fmla="*/ 7 w 9"/>
                  <a:gd name="T1" fmla="*/ 6 h 10"/>
                  <a:gd name="T2" fmla="*/ 8 w 9"/>
                  <a:gd name="T3" fmla="*/ 10 h 10"/>
                  <a:gd name="T4" fmla="*/ 2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10"/>
                    </a:cubicBezTo>
                    <a:cubicBezTo>
                      <a:pt x="5" y="9"/>
                      <a:pt x="0" y="1"/>
                      <a:pt x="2" y="0"/>
                    </a:cubicBezTo>
                    <a:cubicBezTo>
                      <a:pt x="2" y="0"/>
                      <a:pt x="2" y="0"/>
                      <a:pt x="2" y="0"/>
                    </a:cubicBezTo>
                    <a:cubicBezTo>
                      <a:pt x="4" y="0"/>
                      <a:pt x="6" y="3"/>
                      <a:pt x="7"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7" name="Freeform 2538">
                <a:extLst>
                  <a:ext uri="{FF2B5EF4-FFF2-40B4-BE49-F238E27FC236}">
                    <a16:creationId xmlns:a16="http://schemas.microsoft.com/office/drawing/2014/main" id="{6AC0D692-CD4B-40D4-93C2-C646E0558D0F}"/>
                  </a:ext>
                </a:extLst>
              </p:cNvPr>
              <p:cNvSpPr>
                <a:spLocks/>
              </p:cNvSpPr>
              <p:nvPr/>
            </p:nvSpPr>
            <p:spPr bwMode="auto">
              <a:xfrm>
                <a:off x="6877" y="1572"/>
                <a:ext cx="44" cy="48"/>
              </a:xfrm>
              <a:custGeom>
                <a:avLst/>
                <a:gdLst>
                  <a:gd name="T0" fmla="*/ 7 w 9"/>
                  <a:gd name="T1" fmla="*/ 6 h 10"/>
                  <a:gd name="T2" fmla="*/ 8 w 9"/>
                  <a:gd name="T3" fmla="*/ 9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9"/>
                    </a:cubicBezTo>
                    <a:cubicBezTo>
                      <a:pt x="5" y="9"/>
                      <a:pt x="0" y="1"/>
                      <a:pt x="1" y="0"/>
                    </a:cubicBezTo>
                    <a:cubicBezTo>
                      <a:pt x="1"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8" name="Freeform 2539">
                <a:extLst>
                  <a:ext uri="{FF2B5EF4-FFF2-40B4-BE49-F238E27FC236}">
                    <a16:creationId xmlns:a16="http://schemas.microsoft.com/office/drawing/2014/main" id="{8F95090A-1D0D-4717-AFBB-50A886E39068}"/>
                  </a:ext>
                </a:extLst>
              </p:cNvPr>
              <p:cNvSpPr>
                <a:spLocks/>
              </p:cNvSpPr>
              <p:nvPr/>
            </p:nvSpPr>
            <p:spPr bwMode="auto">
              <a:xfrm>
                <a:off x="6921" y="1596"/>
                <a:ext cx="43" cy="48"/>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9"/>
                      <a:pt x="9" y="10"/>
                      <a:pt x="8" y="10"/>
                    </a:cubicBezTo>
                    <a:cubicBezTo>
                      <a:pt x="6" y="10"/>
                      <a:pt x="0" y="1"/>
                      <a:pt x="1" y="0"/>
                    </a:cubicBezTo>
                    <a:cubicBezTo>
                      <a:pt x="2"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69" name="Freeform 2540">
                <a:extLst>
                  <a:ext uri="{FF2B5EF4-FFF2-40B4-BE49-F238E27FC236}">
                    <a16:creationId xmlns:a16="http://schemas.microsoft.com/office/drawing/2014/main" id="{A32D1378-A700-4056-A2C0-7F4C6EF97691}"/>
                  </a:ext>
                </a:extLst>
              </p:cNvPr>
              <p:cNvSpPr>
                <a:spLocks/>
              </p:cNvSpPr>
              <p:nvPr/>
            </p:nvSpPr>
            <p:spPr bwMode="auto">
              <a:xfrm>
                <a:off x="6974" y="1673"/>
                <a:ext cx="38" cy="53"/>
              </a:xfrm>
              <a:custGeom>
                <a:avLst/>
                <a:gdLst>
                  <a:gd name="T0" fmla="*/ 7 w 8"/>
                  <a:gd name="T1" fmla="*/ 6 h 11"/>
                  <a:gd name="T2" fmla="*/ 7 w 8"/>
                  <a:gd name="T3" fmla="*/ 11 h 11"/>
                  <a:gd name="T4" fmla="*/ 1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0" name="Freeform 2541">
                <a:extLst>
                  <a:ext uri="{FF2B5EF4-FFF2-40B4-BE49-F238E27FC236}">
                    <a16:creationId xmlns:a16="http://schemas.microsoft.com/office/drawing/2014/main" id="{78DA397F-68F0-4D69-B1A1-B791166ECD91}"/>
                  </a:ext>
                </a:extLst>
              </p:cNvPr>
              <p:cNvSpPr>
                <a:spLocks/>
              </p:cNvSpPr>
              <p:nvPr/>
            </p:nvSpPr>
            <p:spPr bwMode="auto">
              <a:xfrm>
                <a:off x="6993" y="1741"/>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4"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1" name="Freeform 2542">
                <a:extLst>
                  <a:ext uri="{FF2B5EF4-FFF2-40B4-BE49-F238E27FC236}">
                    <a16:creationId xmlns:a16="http://schemas.microsoft.com/office/drawing/2014/main" id="{8BBB3837-0133-490E-A36E-D72D9B5DFF56}"/>
                  </a:ext>
                </a:extLst>
              </p:cNvPr>
              <p:cNvSpPr>
                <a:spLocks/>
              </p:cNvSpPr>
              <p:nvPr/>
            </p:nvSpPr>
            <p:spPr bwMode="auto">
              <a:xfrm>
                <a:off x="7041" y="1799"/>
                <a:ext cx="39"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4" y="10"/>
                      <a:pt x="0" y="1"/>
                      <a:pt x="2" y="0"/>
                    </a:cubicBezTo>
                    <a:cubicBezTo>
                      <a:pt x="2"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2" name="Freeform 2543">
                <a:extLst>
                  <a:ext uri="{FF2B5EF4-FFF2-40B4-BE49-F238E27FC236}">
                    <a16:creationId xmlns:a16="http://schemas.microsoft.com/office/drawing/2014/main" id="{F0971C94-FC8A-4850-98D6-FFB32D96827A}"/>
                  </a:ext>
                </a:extLst>
              </p:cNvPr>
              <p:cNvSpPr>
                <a:spLocks/>
              </p:cNvSpPr>
              <p:nvPr/>
            </p:nvSpPr>
            <p:spPr bwMode="auto">
              <a:xfrm>
                <a:off x="7084" y="1866"/>
                <a:ext cx="39" cy="58"/>
              </a:xfrm>
              <a:custGeom>
                <a:avLst/>
                <a:gdLst>
                  <a:gd name="T0" fmla="*/ 7 w 8"/>
                  <a:gd name="T1" fmla="*/ 7 h 12"/>
                  <a:gd name="T2" fmla="*/ 7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7" y="11"/>
                    </a:cubicBezTo>
                    <a:cubicBezTo>
                      <a:pt x="5" y="10"/>
                      <a:pt x="0" y="1"/>
                      <a:pt x="2" y="0"/>
                    </a:cubicBezTo>
                    <a:cubicBezTo>
                      <a:pt x="2" y="0"/>
                      <a:pt x="2" y="0"/>
                      <a:pt x="2" y="0"/>
                    </a:cubicBezTo>
                    <a:cubicBezTo>
                      <a:pt x="4" y="1"/>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3" name="Freeform 2544">
                <a:extLst>
                  <a:ext uri="{FF2B5EF4-FFF2-40B4-BE49-F238E27FC236}">
                    <a16:creationId xmlns:a16="http://schemas.microsoft.com/office/drawing/2014/main" id="{A6BC2460-44E4-4E38-B7C1-39C5FD365A04}"/>
                  </a:ext>
                </a:extLst>
              </p:cNvPr>
              <p:cNvSpPr>
                <a:spLocks/>
              </p:cNvSpPr>
              <p:nvPr/>
            </p:nvSpPr>
            <p:spPr bwMode="auto">
              <a:xfrm>
                <a:off x="7133" y="1939"/>
                <a:ext cx="33" cy="57"/>
              </a:xfrm>
              <a:custGeom>
                <a:avLst/>
                <a:gdLst>
                  <a:gd name="T0" fmla="*/ 6 w 7"/>
                  <a:gd name="T1" fmla="*/ 7 h 12"/>
                  <a:gd name="T2" fmla="*/ 6 w 7"/>
                  <a:gd name="T3" fmla="*/ 12 h 12"/>
                  <a:gd name="T4" fmla="*/ 1 w 7"/>
                  <a:gd name="T5" fmla="*/ 0 h 12"/>
                  <a:gd name="T6" fmla="*/ 1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2"/>
                    </a:cubicBezTo>
                    <a:cubicBezTo>
                      <a:pt x="3" y="11"/>
                      <a:pt x="0" y="1"/>
                      <a:pt x="1" y="0"/>
                    </a:cubicBezTo>
                    <a:cubicBezTo>
                      <a:pt x="1" y="0"/>
                      <a:pt x="1" y="0"/>
                      <a:pt x="1"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4" name="Freeform 2545">
                <a:extLst>
                  <a:ext uri="{FF2B5EF4-FFF2-40B4-BE49-F238E27FC236}">
                    <a16:creationId xmlns:a16="http://schemas.microsoft.com/office/drawing/2014/main" id="{41DE6419-493F-4CEE-844A-0F540B43A58F}"/>
                  </a:ext>
                </a:extLst>
              </p:cNvPr>
              <p:cNvSpPr>
                <a:spLocks/>
              </p:cNvSpPr>
              <p:nvPr/>
            </p:nvSpPr>
            <p:spPr bwMode="auto">
              <a:xfrm>
                <a:off x="7118" y="1876"/>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4" y="10"/>
                      <a:pt x="0" y="0"/>
                      <a:pt x="1" y="0"/>
                    </a:cubicBezTo>
                    <a:cubicBezTo>
                      <a:pt x="1" y="0"/>
                      <a:pt x="1" y="0"/>
                      <a:pt x="1" y="0"/>
                    </a:cubicBezTo>
                    <a:cubicBezTo>
                      <a:pt x="2" y="0"/>
                      <a:pt x="4"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5" name="Freeform 2546">
                <a:extLst>
                  <a:ext uri="{FF2B5EF4-FFF2-40B4-BE49-F238E27FC236}">
                    <a16:creationId xmlns:a16="http://schemas.microsoft.com/office/drawing/2014/main" id="{74AE2148-5F14-46AD-A03B-99F6FA91394E}"/>
                  </a:ext>
                </a:extLst>
              </p:cNvPr>
              <p:cNvSpPr>
                <a:spLocks/>
              </p:cNvSpPr>
              <p:nvPr/>
            </p:nvSpPr>
            <p:spPr bwMode="auto">
              <a:xfrm>
                <a:off x="7075" y="1804"/>
                <a:ext cx="38" cy="53"/>
              </a:xfrm>
              <a:custGeom>
                <a:avLst/>
                <a:gdLst>
                  <a:gd name="T0" fmla="*/ 6 w 8"/>
                  <a:gd name="T1" fmla="*/ 7 h 11"/>
                  <a:gd name="T2" fmla="*/ 7 w 8"/>
                  <a:gd name="T3" fmla="*/ 11 h 11"/>
                  <a:gd name="T4" fmla="*/ 1 w 8"/>
                  <a:gd name="T5" fmla="*/ 0 h 11"/>
                  <a:gd name="T6" fmla="*/ 2 w 8"/>
                  <a:gd name="T7" fmla="*/ 0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10"/>
                      <a:pt x="8" y="11"/>
                      <a:pt x="7" y="11"/>
                    </a:cubicBezTo>
                    <a:cubicBezTo>
                      <a:pt x="4" y="10"/>
                      <a:pt x="0" y="1"/>
                      <a:pt x="1" y="0"/>
                    </a:cubicBezTo>
                    <a:cubicBezTo>
                      <a:pt x="1" y="0"/>
                      <a:pt x="2" y="0"/>
                      <a:pt x="2"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6" name="Freeform 2547">
                <a:extLst>
                  <a:ext uri="{FF2B5EF4-FFF2-40B4-BE49-F238E27FC236}">
                    <a16:creationId xmlns:a16="http://schemas.microsoft.com/office/drawing/2014/main" id="{3CCB5F0A-6680-4CFB-8C03-D8D9AE966406}"/>
                  </a:ext>
                </a:extLst>
              </p:cNvPr>
              <p:cNvSpPr>
                <a:spLocks/>
              </p:cNvSpPr>
              <p:nvPr/>
            </p:nvSpPr>
            <p:spPr bwMode="auto">
              <a:xfrm>
                <a:off x="7056" y="1741"/>
                <a:ext cx="38" cy="53"/>
              </a:xfrm>
              <a:custGeom>
                <a:avLst/>
                <a:gdLst>
                  <a:gd name="T0" fmla="*/ 6 w 8"/>
                  <a:gd name="T1" fmla="*/ 6 h 11"/>
                  <a:gd name="T2" fmla="*/ 7 w 8"/>
                  <a:gd name="T3" fmla="*/ 11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7" y="9"/>
                      <a:pt x="8" y="11"/>
                      <a:pt x="7" y="11"/>
                    </a:cubicBezTo>
                    <a:cubicBezTo>
                      <a:pt x="5" y="10"/>
                      <a:pt x="0" y="1"/>
                      <a:pt x="1" y="0"/>
                    </a:cubicBezTo>
                    <a:cubicBezTo>
                      <a:pt x="1" y="0"/>
                      <a:pt x="1" y="0"/>
                      <a:pt x="1" y="0"/>
                    </a:cubicBezTo>
                    <a:cubicBezTo>
                      <a:pt x="2" y="1"/>
                      <a:pt x="4"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7" name="Freeform 2548">
                <a:extLst>
                  <a:ext uri="{FF2B5EF4-FFF2-40B4-BE49-F238E27FC236}">
                    <a16:creationId xmlns:a16="http://schemas.microsoft.com/office/drawing/2014/main" id="{E3F6F6CD-945C-48B2-864F-E09D52E6491B}"/>
                  </a:ext>
                </a:extLst>
              </p:cNvPr>
              <p:cNvSpPr>
                <a:spLocks/>
              </p:cNvSpPr>
              <p:nvPr/>
            </p:nvSpPr>
            <p:spPr bwMode="auto">
              <a:xfrm>
                <a:off x="7104" y="1813"/>
                <a:ext cx="33"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8" name="Freeform 2549">
                <a:extLst>
                  <a:ext uri="{FF2B5EF4-FFF2-40B4-BE49-F238E27FC236}">
                    <a16:creationId xmlns:a16="http://schemas.microsoft.com/office/drawing/2014/main" id="{34758C1D-D698-4A64-B608-6E14AFC37257}"/>
                  </a:ext>
                </a:extLst>
              </p:cNvPr>
              <p:cNvSpPr>
                <a:spLocks/>
              </p:cNvSpPr>
              <p:nvPr/>
            </p:nvSpPr>
            <p:spPr bwMode="auto">
              <a:xfrm>
                <a:off x="7147" y="1890"/>
                <a:ext cx="34" cy="53"/>
              </a:xfrm>
              <a:custGeom>
                <a:avLst/>
                <a:gdLst>
                  <a:gd name="T0" fmla="*/ 5 w 7"/>
                  <a:gd name="T1" fmla="*/ 7 h 11"/>
                  <a:gd name="T2" fmla="*/ 6 w 7"/>
                  <a:gd name="T3" fmla="*/ 11 h 11"/>
                  <a:gd name="T4" fmla="*/ 1 w 7"/>
                  <a:gd name="T5" fmla="*/ 0 h 11"/>
                  <a:gd name="T6" fmla="*/ 1 w 7"/>
                  <a:gd name="T7" fmla="*/ 0 h 11"/>
                  <a:gd name="T8" fmla="*/ 5 w 7"/>
                  <a:gd name="T9" fmla="*/ 7 h 11"/>
                </a:gdLst>
                <a:ahLst/>
                <a:cxnLst>
                  <a:cxn ang="0">
                    <a:pos x="T0" y="T1"/>
                  </a:cxn>
                  <a:cxn ang="0">
                    <a:pos x="T2" y="T3"/>
                  </a:cxn>
                  <a:cxn ang="0">
                    <a:pos x="T4" y="T5"/>
                  </a:cxn>
                  <a:cxn ang="0">
                    <a:pos x="T6" y="T7"/>
                  </a:cxn>
                  <a:cxn ang="0">
                    <a:pos x="T8" y="T9"/>
                  </a:cxn>
                </a:cxnLst>
                <a:rect l="0" t="0" r="r" b="b"/>
                <a:pathLst>
                  <a:path w="7" h="11">
                    <a:moveTo>
                      <a:pt x="5" y="7"/>
                    </a:moveTo>
                    <a:cubicBezTo>
                      <a:pt x="6" y="9"/>
                      <a:pt x="7" y="11"/>
                      <a:pt x="6" y="11"/>
                    </a:cubicBezTo>
                    <a:cubicBezTo>
                      <a:pt x="4" y="11"/>
                      <a:pt x="0" y="1"/>
                      <a:pt x="1" y="0"/>
                    </a:cubicBezTo>
                    <a:cubicBezTo>
                      <a:pt x="1" y="0"/>
                      <a:pt x="1" y="0"/>
                      <a:pt x="1" y="0"/>
                    </a:cubicBezTo>
                    <a:cubicBezTo>
                      <a:pt x="2"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79" name="Freeform 2550">
                <a:extLst>
                  <a:ext uri="{FF2B5EF4-FFF2-40B4-BE49-F238E27FC236}">
                    <a16:creationId xmlns:a16="http://schemas.microsoft.com/office/drawing/2014/main" id="{08FBC6EB-839C-4EF3-B1EC-EEEC21F008D2}"/>
                  </a:ext>
                </a:extLst>
              </p:cNvPr>
              <p:cNvSpPr>
                <a:spLocks/>
              </p:cNvSpPr>
              <p:nvPr/>
            </p:nvSpPr>
            <p:spPr bwMode="auto">
              <a:xfrm>
                <a:off x="7157" y="1948"/>
                <a:ext cx="33" cy="53"/>
              </a:xfrm>
              <a:custGeom>
                <a:avLst/>
                <a:gdLst>
                  <a:gd name="T0" fmla="*/ 6 w 7"/>
                  <a:gd name="T1" fmla="*/ 6 h 11"/>
                  <a:gd name="T2" fmla="*/ 6 w 7"/>
                  <a:gd name="T3" fmla="*/ 11 h 11"/>
                  <a:gd name="T4" fmla="*/ 2 w 7"/>
                  <a:gd name="T5" fmla="*/ 0 h 11"/>
                  <a:gd name="T6" fmla="*/ 2 w 7"/>
                  <a:gd name="T7" fmla="*/ 0 h 11"/>
                  <a:gd name="T8" fmla="*/ 6 w 7"/>
                  <a:gd name="T9" fmla="*/ 6 h 11"/>
                </a:gdLst>
                <a:ahLst/>
                <a:cxnLst>
                  <a:cxn ang="0">
                    <a:pos x="T0" y="T1"/>
                  </a:cxn>
                  <a:cxn ang="0">
                    <a:pos x="T2" y="T3"/>
                  </a:cxn>
                  <a:cxn ang="0">
                    <a:pos x="T4" y="T5"/>
                  </a:cxn>
                  <a:cxn ang="0">
                    <a:pos x="T6" y="T7"/>
                  </a:cxn>
                  <a:cxn ang="0">
                    <a:pos x="T8" y="T9"/>
                  </a:cxn>
                </a:cxnLst>
                <a:rect l="0" t="0" r="r" b="b"/>
                <a:pathLst>
                  <a:path w="7" h="11">
                    <a:moveTo>
                      <a:pt x="6" y="6"/>
                    </a:moveTo>
                    <a:cubicBezTo>
                      <a:pt x="7" y="9"/>
                      <a:pt x="7" y="11"/>
                      <a:pt x="6" y="11"/>
                    </a:cubicBezTo>
                    <a:cubicBezTo>
                      <a:pt x="4" y="10"/>
                      <a:pt x="0" y="0"/>
                      <a:pt x="2" y="0"/>
                    </a:cubicBezTo>
                    <a:cubicBezTo>
                      <a:pt x="2" y="0"/>
                      <a:pt x="2" y="0"/>
                      <a:pt x="2" y="0"/>
                    </a:cubicBezTo>
                    <a:cubicBezTo>
                      <a:pt x="3"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0" name="Freeform 2551">
                <a:extLst>
                  <a:ext uri="{FF2B5EF4-FFF2-40B4-BE49-F238E27FC236}">
                    <a16:creationId xmlns:a16="http://schemas.microsoft.com/office/drawing/2014/main" id="{F97F15B6-3530-449D-9F94-DBA357E039E3}"/>
                  </a:ext>
                </a:extLst>
              </p:cNvPr>
              <p:cNvSpPr>
                <a:spLocks/>
              </p:cNvSpPr>
              <p:nvPr/>
            </p:nvSpPr>
            <p:spPr bwMode="auto">
              <a:xfrm>
                <a:off x="7200" y="2021"/>
                <a:ext cx="29" cy="57"/>
              </a:xfrm>
              <a:custGeom>
                <a:avLst/>
                <a:gdLst>
                  <a:gd name="T0" fmla="*/ 5 w 6"/>
                  <a:gd name="T1" fmla="*/ 7 h 12"/>
                  <a:gd name="T2" fmla="*/ 5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5" y="10"/>
                      <a:pt x="6" y="12"/>
                      <a:pt x="5" y="12"/>
                    </a:cubicBezTo>
                    <a:cubicBezTo>
                      <a:pt x="3"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1" name="Freeform 2552">
                <a:extLst>
                  <a:ext uri="{FF2B5EF4-FFF2-40B4-BE49-F238E27FC236}">
                    <a16:creationId xmlns:a16="http://schemas.microsoft.com/office/drawing/2014/main" id="{D26E1040-8794-4967-88D2-61970473D01C}"/>
                  </a:ext>
                </a:extLst>
              </p:cNvPr>
              <p:cNvSpPr>
                <a:spLocks/>
              </p:cNvSpPr>
              <p:nvPr/>
            </p:nvSpPr>
            <p:spPr bwMode="auto">
              <a:xfrm>
                <a:off x="7186" y="1958"/>
                <a:ext cx="29" cy="58"/>
              </a:xfrm>
              <a:custGeom>
                <a:avLst/>
                <a:gdLst>
                  <a:gd name="T0" fmla="*/ 5 w 6"/>
                  <a:gd name="T1" fmla="*/ 7 h 12"/>
                  <a:gd name="T2" fmla="*/ 6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6" y="10"/>
                      <a:pt x="6" y="12"/>
                      <a:pt x="6" y="12"/>
                    </a:cubicBezTo>
                    <a:cubicBezTo>
                      <a:pt x="4"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2" name="Freeform 2553">
                <a:extLst>
                  <a:ext uri="{FF2B5EF4-FFF2-40B4-BE49-F238E27FC236}">
                    <a16:creationId xmlns:a16="http://schemas.microsoft.com/office/drawing/2014/main" id="{DA96AC2F-E1B9-49EB-BE83-68B7D8B36DC1}"/>
                  </a:ext>
                </a:extLst>
              </p:cNvPr>
              <p:cNvSpPr>
                <a:spLocks/>
              </p:cNvSpPr>
              <p:nvPr/>
            </p:nvSpPr>
            <p:spPr bwMode="auto">
              <a:xfrm>
                <a:off x="7003" y="1669"/>
                <a:ext cx="38" cy="53"/>
              </a:xfrm>
              <a:custGeom>
                <a:avLst/>
                <a:gdLst>
                  <a:gd name="T0" fmla="*/ 6 w 8"/>
                  <a:gd name="T1" fmla="*/ 6 h 11"/>
                  <a:gd name="T2" fmla="*/ 7 w 8"/>
                  <a:gd name="T3" fmla="*/ 10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8" y="9"/>
                      <a:pt x="8" y="11"/>
                      <a:pt x="7" y="10"/>
                    </a:cubicBezTo>
                    <a:cubicBezTo>
                      <a:pt x="5" y="10"/>
                      <a:pt x="0" y="1"/>
                      <a:pt x="1" y="0"/>
                    </a:cubicBezTo>
                    <a:cubicBezTo>
                      <a:pt x="1" y="0"/>
                      <a:pt x="1" y="0"/>
                      <a:pt x="1" y="0"/>
                    </a:cubicBezTo>
                    <a:cubicBezTo>
                      <a:pt x="2" y="1"/>
                      <a:pt x="5"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3" name="Freeform 2554">
                <a:extLst>
                  <a:ext uri="{FF2B5EF4-FFF2-40B4-BE49-F238E27FC236}">
                    <a16:creationId xmlns:a16="http://schemas.microsoft.com/office/drawing/2014/main" id="{48865880-FF05-4479-9200-3ECBB923B6EC}"/>
                  </a:ext>
                </a:extLst>
              </p:cNvPr>
              <p:cNvSpPr>
                <a:spLocks/>
              </p:cNvSpPr>
              <p:nvPr/>
            </p:nvSpPr>
            <p:spPr bwMode="auto">
              <a:xfrm>
                <a:off x="6950" y="1596"/>
                <a:ext cx="38"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8" y="8"/>
                      <a:pt x="8" y="10"/>
                      <a:pt x="7" y="10"/>
                    </a:cubicBezTo>
                    <a:cubicBezTo>
                      <a:pt x="5"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4" name="Freeform 2555">
                <a:extLst>
                  <a:ext uri="{FF2B5EF4-FFF2-40B4-BE49-F238E27FC236}">
                    <a16:creationId xmlns:a16="http://schemas.microsoft.com/office/drawing/2014/main" id="{679CDFBD-0F61-4EAA-9A76-13B9B56B1931}"/>
                  </a:ext>
                </a:extLst>
              </p:cNvPr>
              <p:cNvSpPr>
                <a:spLocks/>
              </p:cNvSpPr>
              <p:nvPr/>
            </p:nvSpPr>
            <p:spPr bwMode="auto">
              <a:xfrm>
                <a:off x="6887" y="1529"/>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8"/>
                      <a:pt x="9" y="9"/>
                      <a:pt x="8" y="9"/>
                    </a:cubicBezTo>
                    <a:cubicBezTo>
                      <a:pt x="6"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5" name="Freeform 2556">
                <a:extLst>
                  <a:ext uri="{FF2B5EF4-FFF2-40B4-BE49-F238E27FC236}">
                    <a16:creationId xmlns:a16="http://schemas.microsoft.com/office/drawing/2014/main" id="{A46AE0D0-0EA6-40E8-A968-9C040359928D}"/>
                  </a:ext>
                </a:extLst>
              </p:cNvPr>
              <p:cNvSpPr>
                <a:spLocks/>
              </p:cNvSpPr>
              <p:nvPr/>
            </p:nvSpPr>
            <p:spPr bwMode="auto">
              <a:xfrm>
                <a:off x="7027" y="1736"/>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3" y="0"/>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6" name="Freeform 2557">
                <a:extLst>
                  <a:ext uri="{FF2B5EF4-FFF2-40B4-BE49-F238E27FC236}">
                    <a16:creationId xmlns:a16="http://schemas.microsoft.com/office/drawing/2014/main" id="{83B24D9B-278C-48C3-AB5C-F28735979E33}"/>
                  </a:ext>
                </a:extLst>
              </p:cNvPr>
              <p:cNvSpPr>
                <a:spLocks/>
              </p:cNvSpPr>
              <p:nvPr/>
            </p:nvSpPr>
            <p:spPr bwMode="auto">
              <a:xfrm>
                <a:off x="6680" y="197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0" y="8"/>
                      <a:pt x="0" y="1"/>
                      <a:pt x="4"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7" name="Freeform 2558">
                <a:extLst>
                  <a:ext uri="{FF2B5EF4-FFF2-40B4-BE49-F238E27FC236}">
                    <a16:creationId xmlns:a16="http://schemas.microsoft.com/office/drawing/2014/main" id="{360C5655-813E-493C-B6FE-A8569F948E72}"/>
                  </a:ext>
                </a:extLst>
              </p:cNvPr>
              <p:cNvSpPr>
                <a:spLocks/>
              </p:cNvSpPr>
              <p:nvPr/>
            </p:nvSpPr>
            <p:spPr bwMode="auto">
              <a:xfrm>
                <a:off x="6675" y="1886"/>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8" name="Freeform 2559">
                <a:extLst>
                  <a:ext uri="{FF2B5EF4-FFF2-40B4-BE49-F238E27FC236}">
                    <a16:creationId xmlns:a16="http://schemas.microsoft.com/office/drawing/2014/main" id="{A0B380C1-79BB-4111-8AC4-7B5F0AE7EAC9}"/>
                  </a:ext>
                </a:extLst>
              </p:cNvPr>
              <p:cNvSpPr>
                <a:spLocks/>
              </p:cNvSpPr>
              <p:nvPr/>
            </p:nvSpPr>
            <p:spPr bwMode="auto">
              <a:xfrm>
                <a:off x="6607" y="1842"/>
                <a:ext cx="58" cy="63"/>
              </a:xfrm>
              <a:custGeom>
                <a:avLst/>
                <a:gdLst>
                  <a:gd name="T0" fmla="*/ 11 w 12"/>
                  <a:gd name="T1" fmla="*/ 7 h 13"/>
                  <a:gd name="T2" fmla="*/ 5 w 12"/>
                  <a:gd name="T3" fmla="*/ 11 h 13"/>
                  <a:gd name="T4" fmla="*/ 4 w 12"/>
                  <a:gd name="T5" fmla="*/ 0 h 13"/>
                  <a:gd name="T6" fmla="*/ 5 w 12"/>
                  <a:gd name="T7" fmla="*/ 0 h 13"/>
                  <a:gd name="T8" fmla="*/ 11 w 12"/>
                  <a:gd name="T9" fmla="*/ 7 h 13"/>
                </a:gdLst>
                <a:ahLst/>
                <a:cxnLst>
                  <a:cxn ang="0">
                    <a:pos x="T0" y="T1"/>
                  </a:cxn>
                  <a:cxn ang="0">
                    <a:pos x="T2" y="T3"/>
                  </a:cxn>
                  <a:cxn ang="0">
                    <a:pos x="T4" y="T5"/>
                  </a:cxn>
                  <a:cxn ang="0">
                    <a:pos x="T6" y="T7"/>
                  </a:cxn>
                  <a:cxn ang="0">
                    <a:pos x="T8" y="T9"/>
                  </a:cxn>
                </a:cxnLst>
                <a:rect l="0" t="0" r="r" b="b"/>
                <a:pathLst>
                  <a:path w="12" h="13">
                    <a:moveTo>
                      <a:pt x="11" y="7"/>
                    </a:moveTo>
                    <a:cubicBezTo>
                      <a:pt x="12" y="11"/>
                      <a:pt x="9" y="13"/>
                      <a:pt x="5" y="11"/>
                    </a:cubicBezTo>
                    <a:cubicBezTo>
                      <a:pt x="1" y="8"/>
                      <a:pt x="0" y="1"/>
                      <a:pt x="4" y="0"/>
                    </a:cubicBezTo>
                    <a:cubicBezTo>
                      <a:pt x="4" y="0"/>
                      <a:pt x="4" y="0"/>
                      <a:pt x="5" y="0"/>
                    </a:cubicBezTo>
                    <a:cubicBezTo>
                      <a:pt x="8" y="1"/>
                      <a:pt x="10"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89" name="Freeform 2560">
                <a:extLst>
                  <a:ext uri="{FF2B5EF4-FFF2-40B4-BE49-F238E27FC236}">
                    <a16:creationId xmlns:a16="http://schemas.microsoft.com/office/drawing/2014/main" id="{51F4D2A0-D26F-4AA0-B93F-AB0F180A2C99}"/>
                  </a:ext>
                </a:extLst>
              </p:cNvPr>
              <p:cNvSpPr>
                <a:spLocks/>
              </p:cNvSpPr>
              <p:nvPr/>
            </p:nvSpPr>
            <p:spPr bwMode="auto">
              <a:xfrm>
                <a:off x="6699" y="1832"/>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0" name="Freeform 2561">
                <a:extLst>
                  <a:ext uri="{FF2B5EF4-FFF2-40B4-BE49-F238E27FC236}">
                    <a16:creationId xmlns:a16="http://schemas.microsoft.com/office/drawing/2014/main" id="{88CDBBF9-C7DC-4C45-819F-A505C7CE23DE}"/>
                  </a:ext>
                </a:extLst>
              </p:cNvPr>
              <p:cNvSpPr>
                <a:spLocks/>
              </p:cNvSpPr>
              <p:nvPr/>
            </p:nvSpPr>
            <p:spPr bwMode="auto">
              <a:xfrm>
                <a:off x="6694" y="2151"/>
                <a:ext cx="53" cy="67"/>
              </a:xfrm>
              <a:custGeom>
                <a:avLst/>
                <a:gdLst>
                  <a:gd name="T0" fmla="*/ 10 w 11"/>
                  <a:gd name="T1" fmla="*/ 7 h 14"/>
                  <a:gd name="T2" fmla="*/ 4 w 11"/>
                  <a:gd name="T3" fmla="*/ 11 h 14"/>
                  <a:gd name="T4" fmla="*/ 4 w 11"/>
                  <a:gd name="T5" fmla="*/ 0 h 14"/>
                  <a:gd name="T6" fmla="*/ 5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5" y="0"/>
                      <a:pt x="5" y="0"/>
                      <a:pt x="5"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1" name="Freeform 2562">
                <a:extLst>
                  <a:ext uri="{FF2B5EF4-FFF2-40B4-BE49-F238E27FC236}">
                    <a16:creationId xmlns:a16="http://schemas.microsoft.com/office/drawing/2014/main" id="{2DF3C5E1-2BCD-409F-9CAE-F92FC80C7EAE}"/>
                  </a:ext>
                </a:extLst>
              </p:cNvPr>
              <p:cNvSpPr>
                <a:spLocks/>
              </p:cNvSpPr>
              <p:nvPr/>
            </p:nvSpPr>
            <p:spPr bwMode="auto">
              <a:xfrm>
                <a:off x="6709" y="2300"/>
                <a:ext cx="53" cy="68"/>
              </a:xfrm>
              <a:custGeom>
                <a:avLst/>
                <a:gdLst>
                  <a:gd name="T0" fmla="*/ 11 w 11"/>
                  <a:gd name="T1" fmla="*/ 7 h 14"/>
                  <a:gd name="T2" fmla="*/ 4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4"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2" name="Freeform 2563">
                <a:extLst>
                  <a:ext uri="{FF2B5EF4-FFF2-40B4-BE49-F238E27FC236}">
                    <a16:creationId xmlns:a16="http://schemas.microsoft.com/office/drawing/2014/main" id="{9CAB1372-4F79-4621-AE2F-0280574C9E98}"/>
                  </a:ext>
                </a:extLst>
              </p:cNvPr>
              <p:cNvSpPr>
                <a:spLocks/>
              </p:cNvSpPr>
              <p:nvPr/>
            </p:nvSpPr>
            <p:spPr bwMode="auto">
              <a:xfrm>
                <a:off x="6771" y="2276"/>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2"/>
                      <a:pt x="6" y="14"/>
                      <a:pt x="3" y="11"/>
                    </a:cubicBezTo>
                    <a:cubicBezTo>
                      <a:pt x="0" y="7"/>
                      <a:pt x="0" y="0"/>
                      <a:pt x="4" y="0"/>
                    </a:cubicBezTo>
                    <a:cubicBezTo>
                      <a:pt x="4" y="0"/>
                      <a:pt x="5"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3" name="Freeform 2564">
                <a:extLst>
                  <a:ext uri="{FF2B5EF4-FFF2-40B4-BE49-F238E27FC236}">
                    <a16:creationId xmlns:a16="http://schemas.microsoft.com/office/drawing/2014/main" id="{6A9FFB9D-B6CD-4AFD-8FDB-21C6C94EB079}"/>
                  </a:ext>
                </a:extLst>
              </p:cNvPr>
              <p:cNvSpPr>
                <a:spLocks/>
              </p:cNvSpPr>
              <p:nvPr/>
            </p:nvSpPr>
            <p:spPr bwMode="auto">
              <a:xfrm>
                <a:off x="6897" y="2329"/>
                <a:ext cx="48" cy="68"/>
              </a:xfrm>
              <a:custGeom>
                <a:avLst/>
                <a:gdLst>
                  <a:gd name="T0" fmla="*/ 10 w 10"/>
                  <a:gd name="T1" fmla="*/ 8 h 14"/>
                  <a:gd name="T2" fmla="*/ 4 w 10"/>
                  <a:gd name="T3" fmla="*/ 12 h 14"/>
                  <a:gd name="T4" fmla="*/ 5 w 10"/>
                  <a:gd name="T5" fmla="*/ 0 h 14"/>
                  <a:gd name="T6" fmla="*/ 5 w 10"/>
                  <a:gd name="T7" fmla="*/ 0 h 14"/>
                  <a:gd name="T8" fmla="*/ 10 w 10"/>
                  <a:gd name="T9" fmla="*/ 8 h 14"/>
                </a:gdLst>
                <a:ahLst/>
                <a:cxnLst>
                  <a:cxn ang="0">
                    <a:pos x="T0" y="T1"/>
                  </a:cxn>
                  <a:cxn ang="0">
                    <a:pos x="T2" y="T3"/>
                  </a:cxn>
                  <a:cxn ang="0">
                    <a:pos x="T4" y="T5"/>
                  </a:cxn>
                  <a:cxn ang="0">
                    <a:pos x="T6" y="T7"/>
                  </a:cxn>
                  <a:cxn ang="0">
                    <a:pos x="T8" y="T9"/>
                  </a:cxn>
                </a:cxnLst>
                <a:rect l="0" t="0" r="r" b="b"/>
                <a:pathLst>
                  <a:path w="10" h="14">
                    <a:moveTo>
                      <a:pt x="10" y="8"/>
                    </a:moveTo>
                    <a:cubicBezTo>
                      <a:pt x="10" y="12"/>
                      <a:pt x="7" y="14"/>
                      <a:pt x="4" y="12"/>
                    </a:cubicBezTo>
                    <a:cubicBezTo>
                      <a:pt x="0" y="8"/>
                      <a:pt x="1" y="0"/>
                      <a:pt x="5" y="0"/>
                    </a:cubicBezTo>
                    <a:cubicBezTo>
                      <a:pt x="5" y="0"/>
                      <a:pt x="5" y="0"/>
                      <a:pt x="5" y="0"/>
                    </a:cubicBezTo>
                    <a:cubicBezTo>
                      <a:pt x="8" y="1"/>
                      <a:pt x="9"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4" name="Freeform 2565">
                <a:extLst>
                  <a:ext uri="{FF2B5EF4-FFF2-40B4-BE49-F238E27FC236}">
                    <a16:creationId xmlns:a16="http://schemas.microsoft.com/office/drawing/2014/main" id="{21A93368-0DEC-4119-9933-297E5CE788FF}"/>
                  </a:ext>
                </a:extLst>
              </p:cNvPr>
              <p:cNvSpPr>
                <a:spLocks/>
              </p:cNvSpPr>
              <p:nvPr/>
            </p:nvSpPr>
            <p:spPr bwMode="auto">
              <a:xfrm>
                <a:off x="6839" y="2290"/>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1"/>
                      <a:pt x="6" y="14"/>
                      <a:pt x="3" y="11"/>
                    </a:cubicBezTo>
                    <a:cubicBezTo>
                      <a:pt x="0" y="7"/>
                      <a:pt x="0" y="0"/>
                      <a:pt x="4" y="0"/>
                    </a:cubicBezTo>
                    <a:cubicBezTo>
                      <a:pt x="4" y="0"/>
                      <a:pt x="5" y="0"/>
                      <a:pt x="5" y="0"/>
                    </a:cubicBezTo>
                    <a:cubicBezTo>
                      <a:pt x="8"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5" name="Freeform 2566">
                <a:extLst>
                  <a:ext uri="{FF2B5EF4-FFF2-40B4-BE49-F238E27FC236}">
                    <a16:creationId xmlns:a16="http://schemas.microsoft.com/office/drawing/2014/main" id="{79FAEAA4-4B56-4AD5-8A6F-71FFDA7084C3}"/>
                  </a:ext>
                </a:extLst>
              </p:cNvPr>
              <p:cNvSpPr>
                <a:spLocks/>
              </p:cNvSpPr>
              <p:nvPr/>
            </p:nvSpPr>
            <p:spPr bwMode="auto">
              <a:xfrm>
                <a:off x="6882" y="2242"/>
                <a:ext cx="48" cy="68"/>
              </a:xfrm>
              <a:custGeom>
                <a:avLst/>
                <a:gdLst>
                  <a:gd name="T0" fmla="*/ 9 w 10"/>
                  <a:gd name="T1" fmla="*/ 8 h 14"/>
                  <a:gd name="T2" fmla="*/ 4 w 10"/>
                  <a:gd name="T3" fmla="*/ 12 h 14"/>
                  <a:gd name="T4" fmla="*/ 4 w 10"/>
                  <a:gd name="T5" fmla="*/ 0 h 14"/>
                  <a:gd name="T6" fmla="*/ 4 w 10"/>
                  <a:gd name="T7" fmla="*/ 0 h 14"/>
                  <a:gd name="T8" fmla="*/ 9 w 10"/>
                  <a:gd name="T9" fmla="*/ 8 h 14"/>
                </a:gdLst>
                <a:ahLst/>
                <a:cxnLst>
                  <a:cxn ang="0">
                    <a:pos x="T0" y="T1"/>
                  </a:cxn>
                  <a:cxn ang="0">
                    <a:pos x="T2" y="T3"/>
                  </a:cxn>
                  <a:cxn ang="0">
                    <a:pos x="T4" y="T5"/>
                  </a:cxn>
                  <a:cxn ang="0">
                    <a:pos x="T6" y="T7"/>
                  </a:cxn>
                  <a:cxn ang="0">
                    <a:pos x="T8" y="T9"/>
                  </a:cxn>
                </a:cxnLst>
                <a:rect l="0" t="0" r="r" b="b"/>
                <a:pathLst>
                  <a:path w="10" h="14">
                    <a:moveTo>
                      <a:pt x="9" y="8"/>
                    </a:moveTo>
                    <a:cubicBezTo>
                      <a:pt x="10" y="12"/>
                      <a:pt x="7" y="14"/>
                      <a:pt x="4" y="12"/>
                    </a:cubicBezTo>
                    <a:cubicBezTo>
                      <a:pt x="0" y="8"/>
                      <a:pt x="0" y="1"/>
                      <a:pt x="4" y="0"/>
                    </a:cubicBezTo>
                    <a:cubicBezTo>
                      <a:pt x="4" y="0"/>
                      <a:pt x="4" y="0"/>
                      <a:pt x="4"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6" name="Freeform 2567">
                <a:extLst>
                  <a:ext uri="{FF2B5EF4-FFF2-40B4-BE49-F238E27FC236}">
                    <a16:creationId xmlns:a16="http://schemas.microsoft.com/office/drawing/2014/main" id="{43D01AF4-8D12-49AD-B5F3-5F1400C01E6F}"/>
                  </a:ext>
                </a:extLst>
              </p:cNvPr>
              <p:cNvSpPr>
                <a:spLocks/>
              </p:cNvSpPr>
              <p:nvPr/>
            </p:nvSpPr>
            <p:spPr bwMode="auto">
              <a:xfrm>
                <a:off x="6940" y="2271"/>
                <a:ext cx="43" cy="68"/>
              </a:xfrm>
              <a:custGeom>
                <a:avLst/>
                <a:gdLst>
                  <a:gd name="T0" fmla="*/ 9 w 9"/>
                  <a:gd name="T1" fmla="*/ 7 h 14"/>
                  <a:gd name="T2" fmla="*/ 4 w 9"/>
                  <a:gd name="T3" fmla="*/ 11 h 14"/>
                  <a:gd name="T4" fmla="*/ 4 w 9"/>
                  <a:gd name="T5" fmla="*/ 0 h 14"/>
                  <a:gd name="T6" fmla="*/ 4 w 9"/>
                  <a:gd name="T7" fmla="*/ 0 h 14"/>
                  <a:gd name="T8" fmla="*/ 9 w 9"/>
                  <a:gd name="T9" fmla="*/ 7 h 14"/>
                </a:gdLst>
                <a:ahLst/>
                <a:cxnLst>
                  <a:cxn ang="0">
                    <a:pos x="T0" y="T1"/>
                  </a:cxn>
                  <a:cxn ang="0">
                    <a:pos x="T2" y="T3"/>
                  </a:cxn>
                  <a:cxn ang="0">
                    <a:pos x="T4" y="T5"/>
                  </a:cxn>
                  <a:cxn ang="0">
                    <a:pos x="T6" y="T7"/>
                  </a:cxn>
                  <a:cxn ang="0">
                    <a:pos x="T8" y="T9"/>
                  </a:cxn>
                </a:cxnLst>
                <a:rect l="0" t="0" r="r" b="b"/>
                <a:pathLst>
                  <a:path w="9" h="14">
                    <a:moveTo>
                      <a:pt x="9" y="7"/>
                    </a:moveTo>
                    <a:cubicBezTo>
                      <a:pt x="9" y="12"/>
                      <a:pt x="7" y="14"/>
                      <a:pt x="4" y="11"/>
                    </a:cubicBezTo>
                    <a:cubicBezTo>
                      <a:pt x="0" y="8"/>
                      <a:pt x="1" y="0"/>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7" name="Freeform 2568">
                <a:extLst>
                  <a:ext uri="{FF2B5EF4-FFF2-40B4-BE49-F238E27FC236}">
                    <a16:creationId xmlns:a16="http://schemas.microsoft.com/office/drawing/2014/main" id="{26EA5DE4-5E8B-4C31-A1D3-4D91DE516B78}"/>
                  </a:ext>
                </a:extLst>
              </p:cNvPr>
              <p:cNvSpPr>
                <a:spLocks/>
              </p:cNvSpPr>
              <p:nvPr/>
            </p:nvSpPr>
            <p:spPr bwMode="auto">
              <a:xfrm>
                <a:off x="6434" y="2652"/>
                <a:ext cx="58" cy="68"/>
              </a:xfrm>
              <a:custGeom>
                <a:avLst/>
                <a:gdLst>
                  <a:gd name="T0" fmla="*/ 12 w 12"/>
                  <a:gd name="T1" fmla="*/ 7 h 14"/>
                  <a:gd name="T2" fmla="*/ 3 w 12"/>
                  <a:gd name="T3" fmla="*/ 10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0"/>
                    </a:cubicBezTo>
                    <a:cubicBezTo>
                      <a:pt x="0" y="6"/>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8" name="Freeform 2569">
                <a:extLst>
                  <a:ext uri="{FF2B5EF4-FFF2-40B4-BE49-F238E27FC236}">
                    <a16:creationId xmlns:a16="http://schemas.microsoft.com/office/drawing/2014/main" id="{6597D06A-14A4-4F87-8A4E-F7F40F3190FC}"/>
                  </a:ext>
                </a:extLst>
              </p:cNvPr>
              <p:cNvSpPr>
                <a:spLocks/>
              </p:cNvSpPr>
              <p:nvPr/>
            </p:nvSpPr>
            <p:spPr bwMode="auto">
              <a:xfrm>
                <a:off x="6742" y="2397"/>
                <a:ext cx="49"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10" y="12"/>
                      <a:pt x="6" y="14"/>
                      <a:pt x="3" y="11"/>
                    </a:cubicBezTo>
                    <a:cubicBezTo>
                      <a:pt x="0" y="7"/>
                      <a:pt x="0"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399" name="Freeform 2570">
                <a:extLst>
                  <a:ext uri="{FF2B5EF4-FFF2-40B4-BE49-F238E27FC236}">
                    <a16:creationId xmlns:a16="http://schemas.microsoft.com/office/drawing/2014/main" id="{1FDD363F-A054-47CF-98C4-F4C562217A37}"/>
                  </a:ext>
                </a:extLst>
              </p:cNvPr>
              <p:cNvSpPr>
                <a:spLocks/>
              </p:cNvSpPr>
              <p:nvPr/>
            </p:nvSpPr>
            <p:spPr bwMode="auto">
              <a:xfrm>
                <a:off x="6574" y="2715"/>
                <a:ext cx="58"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0" name="Freeform 2571">
                <a:extLst>
                  <a:ext uri="{FF2B5EF4-FFF2-40B4-BE49-F238E27FC236}">
                    <a16:creationId xmlns:a16="http://schemas.microsoft.com/office/drawing/2014/main" id="{DAE30350-51C5-4779-9B66-DFE6B8B27AD0}"/>
                  </a:ext>
                </a:extLst>
              </p:cNvPr>
              <p:cNvSpPr>
                <a:spLocks/>
              </p:cNvSpPr>
              <p:nvPr/>
            </p:nvSpPr>
            <p:spPr bwMode="auto">
              <a:xfrm>
                <a:off x="6636" y="2768"/>
                <a:ext cx="53" cy="72"/>
              </a:xfrm>
              <a:custGeom>
                <a:avLst/>
                <a:gdLst>
                  <a:gd name="T0" fmla="*/ 11 w 11"/>
                  <a:gd name="T1" fmla="*/ 7 h 15"/>
                  <a:gd name="T2" fmla="*/ 2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0" y="13"/>
                      <a:pt x="5" y="15"/>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1" name="Freeform 2572">
                <a:extLst>
                  <a:ext uri="{FF2B5EF4-FFF2-40B4-BE49-F238E27FC236}">
                    <a16:creationId xmlns:a16="http://schemas.microsoft.com/office/drawing/2014/main" id="{E45535BF-B29B-4FFE-AE6A-F0751996DDD8}"/>
                  </a:ext>
                </a:extLst>
              </p:cNvPr>
              <p:cNvSpPr>
                <a:spLocks/>
              </p:cNvSpPr>
              <p:nvPr/>
            </p:nvSpPr>
            <p:spPr bwMode="auto">
              <a:xfrm>
                <a:off x="6704" y="2763"/>
                <a:ext cx="53" cy="67"/>
              </a:xfrm>
              <a:custGeom>
                <a:avLst/>
                <a:gdLst>
                  <a:gd name="T0" fmla="*/ 11 w 11"/>
                  <a:gd name="T1" fmla="*/ 7 h 14"/>
                  <a:gd name="T2" fmla="*/ 2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2" name="Freeform 2573">
                <a:extLst>
                  <a:ext uri="{FF2B5EF4-FFF2-40B4-BE49-F238E27FC236}">
                    <a16:creationId xmlns:a16="http://schemas.microsoft.com/office/drawing/2014/main" id="{CCAEEEE2-AE06-4110-B465-D5E9282C9473}"/>
                  </a:ext>
                </a:extLst>
              </p:cNvPr>
              <p:cNvSpPr>
                <a:spLocks/>
              </p:cNvSpPr>
              <p:nvPr/>
            </p:nvSpPr>
            <p:spPr bwMode="auto">
              <a:xfrm>
                <a:off x="6771" y="2739"/>
                <a:ext cx="53" cy="67"/>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5" y="14"/>
                      <a:pt x="2" y="11"/>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3" name="Freeform 2574">
                <a:extLst>
                  <a:ext uri="{FF2B5EF4-FFF2-40B4-BE49-F238E27FC236}">
                    <a16:creationId xmlns:a16="http://schemas.microsoft.com/office/drawing/2014/main" id="{C2640A24-942E-468D-B2AA-03BBC501B59F}"/>
                  </a:ext>
                </a:extLst>
              </p:cNvPr>
              <p:cNvSpPr>
                <a:spLocks/>
              </p:cNvSpPr>
              <p:nvPr/>
            </p:nvSpPr>
            <p:spPr bwMode="auto">
              <a:xfrm>
                <a:off x="6781" y="2647"/>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4" name="Freeform 2575">
                <a:extLst>
                  <a:ext uri="{FF2B5EF4-FFF2-40B4-BE49-F238E27FC236}">
                    <a16:creationId xmlns:a16="http://schemas.microsoft.com/office/drawing/2014/main" id="{8517DABB-2C7A-42F9-B99D-7DC3E69E91B3}"/>
                  </a:ext>
                </a:extLst>
              </p:cNvPr>
              <p:cNvSpPr>
                <a:spLocks/>
              </p:cNvSpPr>
              <p:nvPr/>
            </p:nvSpPr>
            <p:spPr bwMode="auto">
              <a:xfrm>
                <a:off x="6800" y="2556"/>
                <a:ext cx="48"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3" y="11"/>
                    </a:cubicBezTo>
                    <a:cubicBezTo>
                      <a:pt x="0" y="7"/>
                      <a:pt x="1" y="0"/>
                      <a:pt x="5"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5" name="Freeform 2576">
                <a:extLst>
                  <a:ext uri="{FF2B5EF4-FFF2-40B4-BE49-F238E27FC236}">
                    <a16:creationId xmlns:a16="http://schemas.microsoft.com/office/drawing/2014/main" id="{DB41475E-EF4A-4BBB-A42E-AA751F289125}"/>
                  </a:ext>
                </a:extLst>
              </p:cNvPr>
              <p:cNvSpPr>
                <a:spLocks/>
              </p:cNvSpPr>
              <p:nvPr/>
            </p:nvSpPr>
            <p:spPr bwMode="auto">
              <a:xfrm>
                <a:off x="6810" y="2464"/>
                <a:ext cx="48" cy="72"/>
              </a:xfrm>
              <a:custGeom>
                <a:avLst/>
                <a:gdLst>
                  <a:gd name="T0" fmla="*/ 10 w 10"/>
                  <a:gd name="T1" fmla="*/ 8 h 15"/>
                  <a:gd name="T2" fmla="*/ 3 w 10"/>
                  <a:gd name="T3" fmla="*/ 12 h 15"/>
                  <a:gd name="T4" fmla="*/ 5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8"/>
                      <a:pt x="1" y="0"/>
                      <a:pt x="5" y="0"/>
                    </a:cubicBezTo>
                    <a:cubicBezTo>
                      <a:pt x="8"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6" name="Freeform 2577">
                <a:extLst>
                  <a:ext uri="{FF2B5EF4-FFF2-40B4-BE49-F238E27FC236}">
                    <a16:creationId xmlns:a16="http://schemas.microsoft.com/office/drawing/2014/main" id="{E8A85737-6296-45C9-8FBB-D6EB3FD390FA}"/>
                  </a:ext>
                </a:extLst>
              </p:cNvPr>
              <p:cNvSpPr>
                <a:spLocks/>
              </p:cNvSpPr>
              <p:nvPr/>
            </p:nvSpPr>
            <p:spPr bwMode="auto">
              <a:xfrm>
                <a:off x="6805" y="2363"/>
                <a:ext cx="48" cy="72"/>
              </a:xfrm>
              <a:custGeom>
                <a:avLst/>
                <a:gdLst>
                  <a:gd name="T0" fmla="*/ 10 w 10"/>
                  <a:gd name="T1" fmla="*/ 8 h 15"/>
                  <a:gd name="T2" fmla="*/ 4 w 10"/>
                  <a:gd name="T3" fmla="*/ 12 h 15"/>
                  <a:gd name="T4" fmla="*/ 5 w 10"/>
                  <a:gd name="T5" fmla="*/ 0 h 15"/>
                  <a:gd name="T6" fmla="*/ 6 w 10"/>
                  <a:gd name="T7" fmla="*/ 0 h 15"/>
                  <a:gd name="T8" fmla="*/ 10 w 10"/>
                  <a:gd name="T9" fmla="*/ 8 h 15"/>
                </a:gdLst>
                <a:ahLst/>
                <a:cxnLst>
                  <a:cxn ang="0">
                    <a:pos x="T0" y="T1"/>
                  </a:cxn>
                  <a:cxn ang="0">
                    <a:pos x="T2" y="T3"/>
                  </a:cxn>
                  <a:cxn ang="0">
                    <a:pos x="T4" y="T5"/>
                  </a:cxn>
                  <a:cxn ang="0">
                    <a:pos x="T6" y="T7"/>
                  </a:cxn>
                  <a:cxn ang="0">
                    <a:pos x="T8" y="T9"/>
                  </a:cxn>
                </a:cxnLst>
                <a:rect l="0" t="0" r="r" b="b"/>
                <a:pathLst>
                  <a:path w="10" h="15">
                    <a:moveTo>
                      <a:pt x="10" y="8"/>
                    </a:moveTo>
                    <a:cubicBezTo>
                      <a:pt x="10" y="13"/>
                      <a:pt x="7" y="15"/>
                      <a:pt x="4" y="12"/>
                    </a:cubicBezTo>
                    <a:cubicBezTo>
                      <a:pt x="0" y="8"/>
                      <a:pt x="1" y="0"/>
                      <a:pt x="5" y="0"/>
                    </a:cubicBezTo>
                    <a:cubicBezTo>
                      <a:pt x="5" y="0"/>
                      <a:pt x="5"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7" name="Freeform 2578">
                <a:extLst>
                  <a:ext uri="{FF2B5EF4-FFF2-40B4-BE49-F238E27FC236}">
                    <a16:creationId xmlns:a16="http://schemas.microsoft.com/office/drawing/2014/main" id="{20E67A8D-E8CD-4FB1-ACC1-9F4E1E6289F1}"/>
                  </a:ext>
                </a:extLst>
              </p:cNvPr>
              <p:cNvSpPr>
                <a:spLocks/>
              </p:cNvSpPr>
              <p:nvPr/>
            </p:nvSpPr>
            <p:spPr bwMode="auto">
              <a:xfrm>
                <a:off x="6656" y="2864"/>
                <a:ext cx="53" cy="68"/>
              </a:xfrm>
              <a:custGeom>
                <a:avLst/>
                <a:gdLst>
                  <a:gd name="T0" fmla="*/ 11 w 11"/>
                  <a:gd name="T1" fmla="*/ 7 h 14"/>
                  <a:gd name="T2" fmla="*/ 2 w 11"/>
                  <a:gd name="T3" fmla="*/ 11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7"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8" name="Freeform 2579">
                <a:extLst>
                  <a:ext uri="{FF2B5EF4-FFF2-40B4-BE49-F238E27FC236}">
                    <a16:creationId xmlns:a16="http://schemas.microsoft.com/office/drawing/2014/main" id="{859FD9EF-33A3-4034-AAAB-BDC04A6853BF}"/>
                  </a:ext>
                </a:extLst>
              </p:cNvPr>
              <p:cNvSpPr>
                <a:spLocks/>
              </p:cNvSpPr>
              <p:nvPr/>
            </p:nvSpPr>
            <p:spPr bwMode="auto">
              <a:xfrm>
                <a:off x="6728" y="2855"/>
                <a:ext cx="53" cy="67"/>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09" name="Freeform 2580">
                <a:extLst>
                  <a:ext uri="{FF2B5EF4-FFF2-40B4-BE49-F238E27FC236}">
                    <a16:creationId xmlns:a16="http://schemas.microsoft.com/office/drawing/2014/main" id="{51BEB5D2-9DEC-4280-847F-FA2AF3E0F984}"/>
                  </a:ext>
                </a:extLst>
              </p:cNvPr>
              <p:cNvSpPr>
                <a:spLocks/>
              </p:cNvSpPr>
              <p:nvPr/>
            </p:nvSpPr>
            <p:spPr bwMode="auto">
              <a:xfrm>
                <a:off x="6791" y="2869"/>
                <a:ext cx="53" cy="72"/>
              </a:xfrm>
              <a:custGeom>
                <a:avLst/>
                <a:gdLst>
                  <a:gd name="T0" fmla="*/ 10 w 11"/>
                  <a:gd name="T1" fmla="*/ 8 h 15"/>
                  <a:gd name="T2" fmla="*/ 2 w 11"/>
                  <a:gd name="T3" fmla="*/ 11 h 15"/>
                  <a:gd name="T4" fmla="*/ 6 w 11"/>
                  <a:gd name="T5" fmla="*/ 1 h 15"/>
                  <a:gd name="T6" fmla="*/ 10 w 11"/>
                  <a:gd name="T7" fmla="*/ 8 h 15"/>
                </a:gdLst>
                <a:ahLst/>
                <a:cxnLst>
                  <a:cxn ang="0">
                    <a:pos x="T0" y="T1"/>
                  </a:cxn>
                  <a:cxn ang="0">
                    <a:pos x="T2" y="T3"/>
                  </a:cxn>
                  <a:cxn ang="0">
                    <a:pos x="T4" y="T5"/>
                  </a:cxn>
                  <a:cxn ang="0">
                    <a:pos x="T6" y="T7"/>
                  </a:cxn>
                </a:cxnLst>
                <a:rect l="0" t="0" r="r" b="b"/>
                <a:pathLst>
                  <a:path w="11" h="15">
                    <a:moveTo>
                      <a:pt x="10" y="8"/>
                    </a:moveTo>
                    <a:cubicBezTo>
                      <a:pt x="9" y="13"/>
                      <a:pt x="4" y="15"/>
                      <a:pt x="2" y="11"/>
                    </a:cubicBezTo>
                    <a:cubicBezTo>
                      <a:pt x="0" y="7"/>
                      <a:pt x="2" y="0"/>
                      <a:pt x="6" y="1"/>
                    </a:cubicBezTo>
                    <a:cubicBezTo>
                      <a:pt x="9" y="1"/>
                      <a:pt x="11"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0" name="Freeform 2581">
                <a:extLst>
                  <a:ext uri="{FF2B5EF4-FFF2-40B4-BE49-F238E27FC236}">
                    <a16:creationId xmlns:a16="http://schemas.microsoft.com/office/drawing/2014/main" id="{BDEBF708-8A1D-4651-B89F-15FD42A16ADC}"/>
                  </a:ext>
                </a:extLst>
              </p:cNvPr>
              <p:cNvSpPr>
                <a:spLocks/>
              </p:cNvSpPr>
              <p:nvPr/>
            </p:nvSpPr>
            <p:spPr bwMode="auto">
              <a:xfrm>
                <a:off x="6882" y="2806"/>
                <a:ext cx="48" cy="73"/>
              </a:xfrm>
              <a:custGeom>
                <a:avLst/>
                <a:gdLst>
                  <a:gd name="T0" fmla="*/ 9 w 10"/>
                  <a:gd name="T1" fmla="*/ 8 h 15"/>
                  <a:gd name="T2" fmla="*/ 2 w 10"/>
                  <a:gd name="T3" fmla="*/ 11 h 15"/>
                  <a:gd name="T4" fmla="*/ 6 w 10"/>
                  <a:gd name="T5" fmla="*/ 1 h 15"/>
                  <a:gd name="T6" fmla="*/ 9 w 10"/>
                  <a:gd name="T7" fmla="*/ 8 h 15"/>
                </a:gdLst>
                <a:ahLst/>
                <a:cxnLst>
                  <a:cxn ang="0">
                    <a:pos x="T0" y="T1"/>
                  </a:cxn>
                  <a:cxn ang="0">
                    <a:pos x="T2" y="T3"/>
                  </a:cxn>
                  <a:cxn ang="0">
                    <a:pos x="T4" y="T5"/>
                  </a:cxn>
                  <a:cxn ang="0">
                    <a:pos x="T6" y="T7"/>
                  </a:cxn>
                </a:cxnLst>
                <a:rect l="0" t="0" r="r" b="b"/>
                <a:pathLst>
                  <a:path w="10" h="15">
                    <a:moveTo>
                      <a:pt x="9" y="8"/>
                    </a:moveTo>
                    <a:cubicBezTo>
                      <a:pt x="8" y="13"/>
                      <a:pt x="4" y="15"/>
                      <a:pt x="2" y="11"/>
                    </a:cubicBezTo>
                    <a:cubicBezTo>
                      <a:pt x="0" y="8"/>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1" name="Freeform 2582">
                <a:extLst>
                  <a:ext uri="{FF2B5EF4-FFF2-40B4-BE49-F238E27FC236}">
                    <a16:creationId xmlns:a16="http://schemas.microsoft.com/office/drawing/2014/main" id="{0C83598C-D5BD-4AF7-A824-34B06D030D8F}"/>
                  </a:ext>
                </a:extLst>
              </p:cNvPr>
              <p:cNvSpPr>
                <a:spLocks/>
              </p:cNvSpPr>
              <p:nvPr/>
            </p:nvSpPr>
            <p:spPr bwMode="auto">
              <a:xfrm>
                <a:off x="6945" y="3033"/>
                <a:ext cx="43" cy="67"/>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3" y="14"/>
                      <a:pt x="2" y="11"/>
                    </a:cubicBezTo>
                    <a:cubicBezTo>
                      <a:pt x="0" y="7"/>
                      <a:pt x="2"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2" name="Freeform 2583">
                <a:extLst>
                  <a:ext uri="{FF2B5EF4-FFF2-40B4-BE49-F238E27FC236}">
                    <a16:creationId xmlns:a16="http://schemas.microsoft.com/office/drawing/2014/main" id="{D70D5D95-9632-405B-A827-6DE957FA548F}"/>
                  </a:ext>
                </a:extLst>
              </p:cNvPr>
              <p:cNvSpPr>
                <a:spLocks/>
              </p:cNvSpPr>
              <p:nvPr/>
            </p:nvSpPr>
            <p:spPr bwMode="auto">
              <a:xfrm>
                <a:off x="6998" y="3033"/>
                <a:ext cx="43" cy="67"/>
              </a:xfrm>
              <a:custGeom>
                <a:avLst/>
                <a:gdLst>
                  <a:gd name="T0" fmla="*/ 8 w 9"/>
                  <a:gd name="T1" fmla="*/ 8 h 14"/>
                  <a:gd name="T2" fmla="*/ 2 w 9"/>
                  <a:gd name="T3" fmla="*/ 11 h 14"/>
                  <a:gd name="T4" fmla="*/ 7 w 9"/>
                  <a:gd name="T5" fmla="*/ 1 h 14"/>
                  <a:gd name="T6" fmla="*/ 8 w 9"/>
                  <a:gd name="T7" fmla="*/ 8 h 14"/>
                </a:gdLst>
                <a:ahLst/>
                <a:cxnLst>
                  <a:cxn ang="0">
                    <a:pos x="T0" y="T1"/>
                  </a:cxn>
                  <a:cxn ang="0">
                    <a:pos x="T2" y="T3"/>
                  </a:cxn>
                  <a:cxn ang="0">
                    <a:pos x="T4" y="T5"/>
                  </a:cxn>
                  <a:cxn ang="0">
                    <a:pos x="T6" y="T7"/>
                  </a:cxn>
                </a:cxnLst>
                <a:rect l="0" t="0" r="r" b="b"/>
                <a:pathLst>
                  <a:path w="9" h="14">
                    <a:moveTo>
                      <a:pt x="8" y="8"/>
                    </a:moveTo>
                    <a:cubicBezTo>
                      <a:pt x="7" y="12"/>
                      <a:pt x="4" y="14"/>
                      <a:pt x="2" y="11"/>
                    </a:cubicBezTo>
                    <a:cubicBezTo>
                      <a:pt x="0" y="8"/>
                      <a:pt x="3" y="0"/>
                      <a:pt x="7" y="1"/>
                    </a:cubicBezTo>
                    <a:cubicBezTo>
                      <a:pt x="9" y="1"/>
                      <a:pt x="9"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3" name="Freeform 2584">
                <a:extLst>
                  <a:ext uri="{FF2B5EF4-FFF2-40B4-BE49-F238E27FC236}">
                    <a16:creationId xmlns:a16="http://schemas.microsoft.com/office/drawing/2014/main" id="{AC1F5A6D-25BE-4B57-ACB7-17F93F86E65A}"/>
                  </a:ext>
                </a:extLst>
              </p:cNvPr>
              <p:cNvSpPr>
                <a:spLocks/>
              </p:cNvSpPr>
              <p:nvPr/>
            </p:nvSpPr>
            <p:spPr bwMode="auto">
              <a:xfrm>
                <a:off x="7022" y="3100"/>
                <a:ext cx="38" cy="68"/>
              </a:xfrm>
              <a:custGeom>
                <a:avLst/>
                <a:gdLst>
                  <a:gd name="T0" fmla="*/ 7 w 8"/>
                  <a:gd name="T1" fmla="*/ 7 h 14"/>
                  <a:gd name="T2" fmla="*/ 1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6" y="12"/>
                      <a:pt x="3" y="14"/>
                      <a:pt x="1" y="11"/>
                    </a:cubicBezTo>
                    <a:cubicBezTo>
                      <a:pt x="0" y="8"/>
                      <a:pt x="2"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4" name="Freeform 2585">
                <a:extLst>
                  <a:ext uri="{FF2B5EF4-FFF2-40B4-BE49-F238E27FC236}">
                    <a16:creationId xmlns:a16="http://schemas.microsoft.com/office/drawing/2014/main" id="{9B0D6F5F-F63F-456A-99BC-75B5F13732D8}"/>
                  </a:ext>
                </a:extLst>
              </p:cNvPr>
              <p:cNvSpPr>
                <a:spLocks/>
              </p:cNvSpPr>
              <p:nvPr/>
            </p:nvSpPr>
            <p:spPr bwMode="auto">
              <a:xfrm>
                <a:off x="6964" y="3125"/>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5" name="Freeform 2586">
                <a:extLst>
                  <a:ext uri="{FF2B5EF4-FFF2-40B4-BE49-F238E27FC236}">
                    <a16:creationId xmlns:a16="http://schemas.microsoft.com/office/drawing/2014/main" id="{B236B6B6-9570-46DC-BEEE-C34287B96CFA}"/>
                  </a:ext>
                </a:extLst>
              </p:cNvPr>
              <p:cNvSpPr>
                <a:spLocks/>
              </p:cNvSpPr>
              <p:nvPr/>
            </p:nvSpPr>
            <p:spPr bwMode="auto">
              <a:xfrm>
                <a:off x="7157" y="3033"/>
                <a:ext cx="33" cy="63"/>
              </a:xfrm>
              <a:custGeom>
                <a:avLst/>
                <a:gdLst>
                  <a:gd name="T0" fmla="*/ 6 w 7"/>
                  <a:gd name="T1" fmla="*/ 7 h 13"/>
                  <a:gd name="T2" fmla="*/ 2 w 7"/>
                  <a:gd name="T3" fmla="*/ 11 h 13"/>
                  <a:gd name="T4" fmla="*/ 5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3" y="13"/>
                      <a:pt x="2" y="11"/>
                    </a:cubicBezTo>
                    <a:cubicBezTo>
                      <a:pt x="0" y="9"/>
                      <a:pt x="3" y="0"/>
                      <a:pt x="5"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6" name="Freeform 2587">
                <a:extLst>
                  <a:ext uri="{FF2B5EF4-FFF2-40B4-BE49-F238E27FC236}">
                    <a16:creationId xmlns:a16="http://schemas.microsoft.com/office/drawing/2014/main" id="{507FF168-8EA6-47EC-B404-1F4C99AC08BE}"/>
                  </a:ext>
                </a:extLst>
              </p:cNvPr>
              <p:cNvSpPr>
                <a:spLocks/>
              </p:cNvSpPr>
              <p:nvPr/>
            </p:nvSpPr>
            <p:spPr bwMode="auto">
              <a:xfrm>
                <a:off x="7118" y="3052"/>
                <a:ext cx="34" cy="68"/>
              </a:xfrm>
              <a:custGeom>
                <a:avLst/>
                <a:gdLst>
                  <a:gd name="T0" fmla="*/ 6 w 7"/>
                  <a:gd name="T1" fmla="*/ 7 h 14"/>
                  <a:gd name="T2" fmla="*/ 1 w 7"/>
                  <a:gd name="T3" fmla="*/ 11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2" y="14"/>
                      <a:pt x="1" y="11"/>
                    </a:cubicBezTo>
                    <a:cubicBezTo>
                      <a:pt x="0" y="8"/>
                      <a:pt x="2" y="0"/>
                      <a:pt x="5" y="0"/>
                    </a:cubicBezTo>
                    <a:cubicBezTo>
                      <a:pt x="7"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7" name="Freeform 2588">
                <a:extLst>
                  <a:ext uri="{FF2B5EF4-FFF2-40B4-BE49-F238E27FC236}">
                    <a16:creationId xmlns:a16="http://schemas.microsoft.com/office/drawing/2014/main" id="{F5CAC00B-422B-41FB-A7B1-8391670121A5}"/>
                  </a:ext>
                </a:extLst>
              </p:cNvPr>
              <p:cNvSpPr>
                <a:spLocks/>
              </p:cNvSpPr>
              <p:nvPr/>
            </p:nvSpPr>
            <p:spPr bwMode="auto">
              <a:xfrm>
                <a:off x="7070" y="3062"/>
                <a:ext cx="39" cy="67"/>
              </a:xfrm>
              <a:custGeom>
                <a:avLst/>
                <a:gdLst>
                  <a:gd name="T0" fmla="*/ 7 w 8"/>
                  <a:gd name="T1" fmla="*/ 7 h 14"/>
                  <a:gd name="T2" fmla="*/ 2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5" y="11"/>
                      <a:pt x="3" y="14"/>
                      <a:pt x="2" y="11"/>
                    </a:cubicBezTo>
                    <a:cubicBezTo>
                      <a:pt x="0" y="8"/>
                      <a:pt x="3"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8" name="Freeform 2589">
                <a:extLst>
                  <a:ext uri="{FF2B5EF4-FFF2-40B4-BE49-F238E27FC236}">
                    <a16:creationId xmlns:a16="http://schemas.microsoft.com/office/drawing/2014/main" id="{6F577CB3-2A8F-433C-ACD3-2541D2BE8558}"/>
                  </a:ext>
                </a:extLst>
              </p:cNvPr>
              <p:cNvSpPr>
                <a:spLocks/>
              </p:cNvSpPr>
              <p:nvPr/>
            </p:nvSpPr>
            <p:spPr bwMode="auto">
              <a:xfrm>
                <a:off x="7051" y="2990"/>
                <a:ext cx="38" cy="67"/>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8"/>
                      <a:pt x="2" y="0"/>
                      <a:pt x="6"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19" name="Freeform 2590">
                <a:extLst>
                  <a:ext uri="{FF2B5EF4-FFF2-40B4-BE49-F238E27FC236}">
                    <a16:creationId xmlns:a16="http://schemas.microsoft.com/office/drawing/2014/main" id="{9FC6A040-03F8-4646-9927-BFC9388C8D01}"/>
                  </a:ext>
                </a:extLst>
              </p:cNvPr>
              <p:cNvSpPr>
                <a:spLocks/>
              </p:cNvSpPr>
              <p:nvPr/>
            </p:nvSpPr>
            <p:spPr bwMode="auto">
              <a:xfrm>
                <a:off x="7099" y="2975"/>
                <a:ext cx="38" cy="68"/>
              </a:xfrm>
              <a:custGeom>
                <a:avLst/>
                <a:gdLst>
                  <a:gd name="T0" fmla="*/ 7 w 8"/>
                  <a:gd name="T1" fmla="*/ 8 h 14"/>
                  <a:gd name="T2" fmla="*/ 2 w 8"/>
                  <a:gd name="T3" fmla="*/ 12 h 14"/>
                  <a:gd name="T4" fmla="*/ 5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9"/>
                      <a:pt x="2" y="0"/>
                      <a:pt x="5"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0" name="Freeform 2591">
                <a:extLst>
                  <a:ext uri="{FF2B5EF4-FFF2-40B4-BE49-F238E27FC236}">
                    <a16:creationId xmlns:a16="http://schemas.microsoft.com/office/drawing/2014/main" id="{893EB973-0671-41B9-B8A1-2EC04D89ACF1}"/>
                  </a:ext>
                </a:extLst>
              </p:cNvPr>
              <p:cNvSpPr>
                <a:spLocks/>
              </p:cNvSpPr>
              <p:nvPr/>
            </p:nvSpPr>
            <p:spPr bwMode="auto">
              <a:xfrm>
                <a:off x="7142" y="2956"/>
                <a:ext cx="34" cy="67"/>
              </a:xfrm>
              <a:custGeom>
                <a:avLst/>
                <a:gdLst>
                  <a:gd name="T0" fmla="*/ 6 w 7"/>
                  <a:gd name="T1" fmla="*/ 8 h 14"/>
                  <a:gd name="T2" fmla="*/ 2 w 7"/>
                  <a:gd name="T3" fmla="*/ 12 h 14"/>
                  <a:gd name="T4" fmla="*/ 5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0"/>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1" name="Freeform 2592">
                <a:extLst>
                  <a:ext uri="{FF2B5EF4-FFF2-40B4-BE49-F238E27FC236}">
                    <a16:creationId xmlns:a16="http://schemas.microsoft.com/office/drawing/2014/main" id="{038BD8F6-F24B-47FC-922C-9E596A12E906}"/>
                  </a:ext>
                </a:extLst>
              </p:cNvPr>
              <p:cNvSpPr>
                <a:spLocks/>
              </p:cNvSpPr>
              <p:nvPr/>
            </p:nvSpPr>
            <p:spPr bwMode="auto">
              <a:xfrm>
                <a:off x="7186" y="2941"/>
                <a:ext cx="29" cy="68"/>
              </a:xfrm>
              <a:custGeom>
                <a:avLst/>
                <a:gdLst>
                  <a:gd name="T0" fmla="*/ 6 w 6"/>
                  <a:gd name="T1" fmla="*/ 8 h 14"/>
                  <a:gd name="T2" fmla="*/ 2 w 6"/>
                  <a:gd name="T3" fmla="*/ 12 h 14"/>
                  <a:gd name="T4" fmla="*/ 5 w 6"/>
                  <a:gd name="T5" fmla="*/ 1 h 14"/>
                  <a:gd name="T6" fmla="*/ 6 w 6"/>
                  <a:gd name="T7" fmla="*/ 8 h 14"/>
                </a:gdLst>
                <a:ahLst/>
                <a:cxnLst>
                  <a:cxn ang="0">
                    <a:pos x="T0" y="T1"/>
                  </a:cxn>
                  <a:cxn ang="0">
                    <a:pos x="T2" y="T3"/>
                  </a:cxn>
                  <a:cxn ang="0">
                    <a:pos x="T4" y="T5"/>
                  </a:cxn>
                  <a:cxn ang="0">
                    <a:pos x="T6" y="T7"/>
                  </a:cxn>
                </a:cxnLst>
                <a:rect l="0" t="0" r="r" b="b"/>
                <a:pathLst>
                  <a:path w="6" h="14">
                    <a:moveTo>
                      <a:pt x="6" y="8"/>
                    </a:moveTo>
                    <a:cubicBezTo>
                      <a:pt x="5" y="12"/>
                      <a:pt x="3" y="14"/>
                      <a:pt x="2" y="12"/>
                    </a:cubicBezTo>
                    <a:cubicBezTo>
                      <a:pt x="0" y="10"/>
                      <a:pt x="2" y="0"/>
                      <a:pt x="5"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2" name="Freeform 2593">
                <a:extLst>
                  <a:ext uri="{FF2B5EF4-FFF2-40B4-BE49-F238E27FC236}">
                    <a16:creationId xmlns:a16="http://schemas.microsoft.com/office/drawing/2014/main" id="{0319895C-5E81-48CD-AD56-993C4E167BB5}"/>
                  </a:ext>
                </a:extLst>
              </p:cNvPr>
              <p:cNvSpPr>
                <a:spLocks/>
              </p:cNvSpPr>
              <p:nvPr/>
            </p:nvSpPr>
            <p:spPr bwMode="auto">
              <a:xfrm>
                <a:off x="7224" y="2893"/>
                <a:ext cx="24" cy="63"/>
              </a:xfrm>
              <a:custGeom>
                <a:avLst/>
                <a:gdLst>
                  <a:gd name="T0" fmla="*/ 5 w 5"/>
                  <a:gd name="T1" fmla="*/ 7 h 13"/>
                  <a:gd name="T2" fmla="*/ 1 w 5"/>
                  <a:gd name="T3" fmla="*/ 12 h 13"/>
                  <a:gd name="T4" fmla="*/ 4 w 5"/>
                  <a:gd name="T5" fmla="*/ 0 h 13"/>
                  <a:gd name="T6" fmla="*/ 5 w 5"/>
                  <a:gd name="T7" fmla="*/ 7 h 13"/>
                </a:gdLst>
                <a:ahLst/>
                <a:cxnLst>
                  <a:cxn ang="0">
                    <a:pos x="T0" y="T1"/>
                  </a:cxn>
                  <a:cxn ang="0">
                    <a:pos x="T2" y="T3"/>
                  </a:cxn>
                  <a:cxn ang="0">
                    <a:pos x="T4" y="T5"/>
                  </a:cxn>
                  <a:cxn ang="0">
                    <a:pos x="T6" y="T7"/>
                  </a:cxn>
                </a:cxnLst>
                <a:rect l="0" t="0" r="r" b="b"/>
                <a:pathLst>
                  <a:path w="5" h="13">
                    <a:moveTo>
                      <a:pt x="5" y="7"/>
                    </a:moveTo>
                    <a:cubicBezTo>
                      <a:pt x="4" y="11"/>
                      <a:pt x="2" y="13"/>
                      <a:pt x="1" y="12"/>
                    </a:cubicBezTo>
                    <a:cubicBezTo>
                      <a:pt x="0" y="9"/>
                      <a:pt x="2" y="0"/>
                      <a:pt x="4" y="0"/>
                    </a:cubicBezTo>
                    <a:cubicBezTo>
                      <a:pt x="5"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3" name="Freeform 2594">
                <a:extLst>
                  <a:ext uri="{FF2B5EF4-FFF2-40B4-BE49-F238E27FC236}">
                    <a16:creationId xmlns:a16="http://schemas.microsoft.com/office/drawing/2014/main" id="{00370FDE-0999-4997-ACB6-97C126FE620F}"/>
                  </a:ext>
                </a:extLst>
              </p:cNvPr>
              <p:cNvSpPr>
                <a:spLocks/>
              </p:cNvSpPr>
              <p:nvPr/>
            </p:nvSpPr>
            <p:spPr bwMode="auto">
              <a:xfrm>
                <a:off x="7263" y="2749"/>
                <a:ext cx="19" cy="67"/>
              </a:xfrm>
              <a:custGeom>
                <a:avLst/>
                <a:gdLst>
                  <a:gd name="T0" fmla="*/ 4 w 4"/>
                  <a:gd name="T1" fmla="*/ 8 h 14"/>
                  <a:gd name="T2" fmla="*/ 2 w 4"/>
                  <a:gd name="T3" fmla="*/ 13 h 14"/>
                  <a:gd name="T4" fmla="*/ 3 w 4"/>
                  <a:gd name="T5" fmla="*/ 0 h 14"/>
                  <a:gd name="T6" fmla="*/ 4 w 4"/>
                  <a:gd name="T7" fmla="*/ 8 h 14"/>
                </a:gdLst>
                <a:ahLst/>
                <a:cxnLst>
                  <a:cxn ang="0">
                    <a:pos x="T0" y="T1"/>
                  </a:cxn>
                  <a:cxn ang="0">
                    <a:pos x="T2" y="T3"/>
                  </a:cxn>
                  <a:cxn ang="0">
                    <a:pos x="T4" y="T5"/>
                  </a:cxn>
                  <a:cxn ang="0">
                    <a:pos x="T6" y="T7"/>
                  </a:cxn>
                </a:cxnLst>
                <a:rect l="0" t="0" r="r" b="b"/>
                <a:pathLst>
                  <a:path w="4" h="14">
                    <a:moveTo>
                      <a:pt x="4" y="8"/>
                    </a:moveTo>
                    <a:cubicBezTo>
                      <a:pt x="4" y="12"/>
                      <a:pt x="2" y="14"/>
                      <a:pt x="2" y="13"/>
                    </a:cubicBezTo>
                    <a:cubicBezTo>
                      <a:pt x="0" y="10"/>
                      <a:pt x="1" y="0"/>
                      <a:pt x="3" y="0"/>
                    </a:cubicBezTo>
                    <a:cubicBezTo>
                      <a:pt x="4"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4" name="Freeform 2595">
                <a:extLst>
                  <a:ext uri="{FF2B5EF4-FFF2-40B4-BE49-F238E27FC236}">
                    <a16:creationId xmlns:a16="http://schemas.microsoft.com/office/drawing/2014/main" id="{7FD9BBD3-2163-4A81-B40E-EB18CFECD620}"/>
                  </a:ext>
                </a:extLst>
              </p:cNvPr>
              <p:cNvSpPr>
                <a:spLocks/>
              </p:cNvSpPr>
              <p:nvPr/>
            </p:nvSpPr>
            <p:spPr bwMode="auto">
              <a:xfrm>
                <a:off x="7253" y="2845"/>
                <a:ext cx="24" cy="67"/>
              </a:xfrm>
              <a:custGeom>
                <a:avLst/>
                <a:gdLst>
                  <a:gd name="T0" fmla="*/ 5 w 5"/>
                  <a:gd name="T1" fmla="*/ 8 h 14"/>
                  <a:gd name="T2" fmla="*/ 2 w 5"/>
                  <a:gd name="T3" fmla="*/ 12 h 14"/>
                  <a:gd name="T4" fmla="*/ 4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1"/>
                      <a:pt x="3" y="14"/>
                      <a:pt x="2" y="12"/>
                    </a:cubicBezTo>
                    <a:cubicBezTo>
                      <a:pt x="0" y="10"/>
                      <a:pt x="2"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5" name="Freeform 2596">
                <a:extLst>
                  <a:ext uri="{FF2B5EF4-FFF2-40B4-BE49-F238E27FC236}">
                    <a16:creationId xmlns:a16="http://schemas.microsoft.com/office/drawing/2014/main" id="{115A9F7C-2CE6-43D7-A9C5-84647B796415}"/>
                  </a:ext>
                </a:extLst>
              </p:cNvPr>
              <p:cNvSpPr>
                <a:spLocks/>
              </p:cNvSpPr>
              <p:nvPr/>
            </p:nvSpPr>
            <p:spPr bwMode="auto">
              <a:xfrm>
                <a:off x="7234" y="2787"/>
                <a:ext cx="24" cy="68"/>
              </a:xfrm>
              <a:custGeom>
                <a:avLst/>
                <a:gdLst>
                  <a:gd name="T0" fmla="*/ 5 w 5"/>
                  <a:gd name="T1" fmla="*/ 8 h 14"/>
                  <a:gd name="T2" fmla="*/ 2 w 5"/>
                  <a:gd name="T3" fmla="*/ 12 h 14"/>
                  <a:gd name="T4" fmla="*/ 3 w 5"/>
                  <a:gd name="T5" fmla="*/ 0 h 14"/>
                  <a:gd name="T6" fmla="*/ 4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4" y="11"/>
                      <a:pt x="3" y="14"/>
                      <a:pt x="2" y="12"/>
                    </a:cubicBezTo>
                    <a:cubicBezTo>
                      <a:pt x="0" y="10"/>
                      <a:pt x="1" y="0"/>
                      <a:pt x="3" y="0"/>
                    </a:cubicBezTo>
                    <a:cubicBezTo>
                      <a:pt x="3" y="0"/>
                      <a:pt x="3"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6" name="Freeform 2597">
                <a:extLst>
                  <a:ext uri="{FF2B5EF4-FFF2-40B4-BE49-F238E27FC236}">
                    <a16:creationId xmlns:a16="http://schemas.microsoft.com/office/drawing/2014/main" id="{1E138521-1787-4636-BEB7-0AE62C7D3E76}"/>
                  </a:ext>
                </a:extLst>
              </p:cNvPr>
              <p:cNvSpPr>
                <a:spLocks/>
              </p:cNvSpPr>
              <p:nvPr/>
            </p:nvSpPr>
            <p:spPr bwMode="auto">
              <a:xfrm>
                <a:off x="7224" y="2700"/>
                <a:ext cx="24" cy="68"/>
              </a:xfrm>
              <a:custGeom>
                <a:avLst/>
                <a:gdLst>
                  <a:gd name="T0" fmla="*/ 5 w 5"/>
                  <a:gd name="T1" fmla="*/ 8 h 14"/>
                  <a:gd name="T2" fmla="*/ 2 w 5"/>
                  <a:gd name="T3" fmla="*/ 13 h 14"/>
                  <a:gd name="T4" fmla="*/ 3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2"/>
                      <a:pt x="3" y="14"/>
                      <a:pt x="2" y="13"/>
                    </a:cubicBezTo>
                    <a:cubicBezTo>
                      <a:pt x="0" y="10"/>
                      <a:pt x="1"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7" name="Freeform 2598">
                <a:extLst>
                  <a:ext uri="{FF2B5EF4-FFF2-40B4-BE49-F238E27FC236}">
                    <a16:creationId xmlns:a16="http://schemas.microsoft.com/office/drawing/2014/main" id="{D2F0DB03-42B2-4B43-87FA-C5AC84B29744}"/>
                  </a:ext>
                </a:extLst>
              </p:cNvPr>
              <p:cNvSpPr>
                <a:spLocks/>
              </p:cNvSpPr>
              <p:nvPr/>
            </p:nvSpPr>
            <p:spPr bwMode="auto">
              <a:xfrm>
                <a:off x="7190" y="2667"/>
                <a:ext cx="29" cy="67"/>
              </a:xfrm>
              <a:custGeom>
                <a:avLst/>
                <a:gdLst>
                  <a:gd name="T0" fmla="*/ 6 w 6"/>
                  <a:gd name="T1" fmla="*/ 8 h 14"/>
                  <a:gd name="T2" fmla="*/ 2 w 6"/>
                  <a:gd name="T3" fmla="*/ 13 h 14"/>
                  <a:gd name="T4" fmla="*/ 4 w 6"/>
                  <a:gd name="T5" fmla="*/ 0 h 14"/>
                  <a:gd name="T6" fmla="*/ 4 w 6"/>
                  <a:gd name="T7" fmla="*/ 1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1" y="0"/>
                      <a:pt x="4" y="0"/>
                    </a:cubicBezTo>
                    <a:cubicBezTo>
                      <a:pt x="4" y="0"/>
                      <a:pt x="4" y="0"/>
                      <a:pt x="4"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8" name="Freeform 2599">
                <a:extLst>
                  <a:ext uri="{FF2B5EF4-FFF2-40B4-BE49-F238E27FC236}">
                    <a16:creationId xmlns:a16="http://schemas.microsoft.com/office/drawing/2014/main" id="{EA7C5496-3696-48AD-9335-D7E97F389B56}"/>
                  </a:ext>
                </a:extLst>
              </p:cNvPr>
              <p:cNvSpPr>
                <a:spLocks/>
              </p:cNvSpPr>
              <p:nvPr/>
            </p:nvSpPr>
            <p:spPr bwMode="auto">
              <a:xfrm>
                <a:off x="7234" y="2599"/>
                <a:ext cx="24" cy="68"/>
              </a:xfrm>
              <a:custGeom>
                <a:avLst/>
                <a:gdLst>
                  <a:gd name="T0" fmla="*/ 4 w 5"/>
                  <a:gd name="T1" fmla="*/ 8 h 14"/>
                  <a:gd name="T2" fmla="*/ 2 w 5"/>
                  <a:gd name="T3" fmla="*/ 12 h 14"/>
                  <a:gd name="T4" fmla="*/ 2 w 5"/>
                  <a:gd name="T5" fmla="*/ 0 h 14"/>
                  <a:gd name="T6" fmla="*/ 2 w 5"/>
                  <a:gd name="T7" fmla="*/ 0 h 14"/>
                  <a:gd name="T8" fmla="*/ 4 w 5"/>
                  <a:gd name="T9" fmla="*/ 8 h 14"/>
                </a:gdLst>
                <a:ahLst/>
                <a:cxnLst>
                  <a:cxn ang="0">
                    <a:pos x="T0" y="T1"/>
                  </a:cxn>
                  <a:cxn ang="0">
                    <a:pos x="T2" y="T3"/>
                  </a:cxn>
                  <a:cxn ang="0">
                    <a:pos x="T4" y="T5"/>
                  </a:cxn>
                  <a:cxn ang="0">
                    <a:pos x="T6" y="T7"/>
                  </a:cxn>
                  <a:cxn ang="0">
                    <a:pos x="T8" y="T9"/>
                  </a:cxn>
                </a:cxnLst>
                <a:rect l="0" t="0" r="r" b="b"/>
                <a:pathLst>
                  <a:path w="5" h="14">
                    <a:moveTo>
                      <a:pt x="4" y="8"/>
                    </a:moveTo>
                    <a:cubicBezTo>
                      <a:pt x="4" y="11"/>
                      <a:pt x="3" y="14"/>
                      <a:pt x="2" y="12"/>
                    </a:cubicBezTo>
                    <a:cubicBezTo>
                      <a:pt x="0" y="10"/>
                      <a:pt x="0" y="0"/>
                      <a:pt x="2" y="0"/>
                    </a:cubicBezTo>
                    <a:cubicBezTo>
                      <a:pt x="2" y="0"/>
                      <a:pt x="2" y="0"/>
                      <a:pt x="2" y="0"/>
                    </a:cubicBezTo>
                    <a:cubicBezTo>
                      <a:pt x="4" y="0"/>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429" name="Freeform 2600">
                <a:extLst>
                  <a:ext uri="{FF2B5EF4-FFF2-40B4-BE49-F238E27FC236}">
                    <a16:creationId xmlns:a16="http://schemas.microsoft.com/office/drawing/2014/main" id="{EE61D84F-523E-4A59-B072-43FD71A2664A}"/>
                  </a:ext>
                </a:extLst>
              </p:cNvPr>
              <p:cNvSpPr>
                <a:spLocks/>
              </p:cNvSpPr>
              <p:nvPr/>
            </p:nvSpPr>
            <p:spPr bwMode="auto">
              <a:xfrm>
                <a:off x="7248" y="2493"/>
                <a:ext cx="20" cy="63"/>
              </a:xfrm>
              <a:custGeom>
                <a:avLst/>
                <a:gdLst>
                  <a:gd name="T0" fmla="*/ 4 w 4"/>
                  <a:gd name="T1" fmla="*/ 7 h 13"/>
                  <a:gd name="T2" fmla="*/ 2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1"/>
                      <a:pt x="3" y="13"/>
                      <a:pt x="2" y="12"/>
                    </a:cubicBezTo>
                    <a:cubicBezTo>
                      <a:pt x="0" y="10"/>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sp>
          <p:nvSpPr>
            <p:cNvPr id="1138" name="Freeform 2602">
              <a:extLst>
                <a:ext uri="{FF2B5EF4-FFF2-40B4-BE49-F238E27FC236}">
                  <a16:creationId xmlns:a16="http://schemas.microsoft.com/office/drawing/2014/main" id="{ABC63E96-93DE-421F-9FF5-6D4DEEACED17}"/>
                </a:ext>
              </a:extLst>
            </p:cNvPr>
            <p:cNvSpPr>
              <a:spLocks/>
            </p:cNvSpPr>
            <p:nvPr/>
          </p:nvSpPr>
          <p:spPr bwMode="auto">
            <a:xfrm>
              <a:off x="7253" y="2662"/>
              <a:ext cx="24" cy="67"/>
            </a:xfrm>
            <a:custGeom>
              <a:avLst/>
              <a:gdLst>
                <a:gd name="T0" fmla="*/ 5 w 5"/>
                <a:gd name="T1" fmla="*/ 8 h 14"/>
                <a:gd name="T2" fmla="*/ 2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3" y="14"/>
                    <a:pt x="2" y="13"/>
                  </a:cubicBezTo>
                  <a:cubicBezTo>
                    <a:pt x="0" y="10"/>
                    <a:pt x="1" y="0"/>
                    <a:pt x="3" y="0"/>
                  </a:cubicBezTo>
                  <a:cubicBezTo>
                    <a:pt x="3" y="0"/>
                    <a:pt x="3"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39" name="Freeform 2603">
              <a:extLst>
                <a:ext uri="{FF2B5EF4-FFF2-40B4-BE49-F238E27FC236}">
                  <a16:creationId xmlns:a16="http://schemas.microsoft.com/office/drawing/2014/main" id="{B460960F-18BF-4308-ADF3-45C4A8B70BFA}"/>
                </a:ext>
              </a:extLst>
            </p:cNvPr>
            <p:cNvSpPr>
              <a:spLocks/>
            </p:cNvSpPr>
            <p:nvPr/>
          </p:nvSpPr>
          <p:spPr bwMode="auto">
            <a:xfrm>
              <a:off x="7176" y="2479"/>
              <a:ext cx="29" cy="67"/>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0" y="0"/>
                    <a:pt x="3" y="0"/>
                  </a:cubicBezTo>
                  <a:cubicBezTo>
                    <a:pt x="3" y="0"/>
                    <a:pt x="3" y="0"/>
                    <a:pt x="3" y="0"/>
                  </a:cubicBezTo>
                  <a:cubicBezTo>
                    <a:pt x="4"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0" name="Freeform 2604">
              <a:extLst>
                <a:ext uri="{FF2B5EF4-FFF2-40B4-BE49-F238E27FC236}">
                  <a16:creationId xmlns:a16="http://schemas.microsoft.com/office/drawing/2014/main" id="{D34C2B7E-9A02-4E9B-953E-F423E797DAEC}"/>
                </a:ext>
              </a:extLst>
            </p:cNvPr>
            <p:cNvSpPr>
              <a:spLocks/>
            </p:cNvSpPr>
            <p:nvPr/>
          </p:nvSpPr>
          <p:spPr bwMode="auto">
            <a:xfrm>
              <a:off x="7215" y="2498"/>
              <a:ext cx="24" cy="67"/>
            </a:xfrm>
            <a:custGeom>
              <a:avLst/>
              <a:gdLst>
                <a:gd name="T0" fmla="*/ 5 w 5"/>
                <a:gd name="T1" fmla="*/ 8 h 14"/>
                <a:gd name="T2" fmla="*/ 3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4" y="14"/>
                    <a:pt x="3" y="13"/>
                  </a:cubicBezTo>
                  <a:cubicBezTo>
                    <a:pt x="0" y="10"/>
                    <a:pt x="0" y="0"/>
                    <a:pt x="3" y="0"/>
                  </a:cubicBezTo>
                  <a:cubicBezTo>
                    <a:pt x="3" y="0"/>
                    <a:pt x="3" y="0"/>
                    <a:pt x="3" y="0"/>
                  </a:cubicBezTo>
                  <a:cubicBezTo>
                    <a:pt x="4"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1" name="Freeform 2605">
              <a:extLst>
                <a:ext uri="{FF2B5EF4-FFF2-40B4-BE49-F238E27FC236}">
                  <a16:creationId xmlns:a16="http://schemas.microsoft.com/office/drawing/2014/main" id="{FD7177FB-82A8-4AEC-9939-1ACDB6532E62}"/>
                </a:ext>
              </a:extLst>
            </p:cNvPr>
            <p:cNvSpPr>
              <a:spLocks/>
            </p:cNvSpPr>
            <p:nvPr/>
          </p:nvSpPr>
          <p:spPr bwMode="auto">
            <a:xfrm>
              <a:off x="7195" y="2570"/>
              <a:ext cx="29" cy="68"/>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5" y="12"/>
                    <a:pt x="4" y="14"/>
                    <a:pt x="2" y="13"/>
                  </a:cubicBezTo>
                  <a:cubicBezTo>
                    <a:pt x="0" y="10"/>
                    <a:pt x="0" y="0"/>
                    <a:pt x="3" y="0"/>
                  </a:cubicBezTo>
                  <a:cubicBezTo>
                    <a:pt x="3" y="0"/>
                    <a:pt x="3" y="0"/>
                    <a:pt x="3" y="0"/>
                  </a:cubicBezTo>
                  <a:cubicBezTo>
                    <a:pt x="5"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2" name="Freeform 2606">
              <a:extLst>
                <a:ext uri="{FF2B5EF4-FFF2-40B4-BE49-F238E27FC236}">
                  <a16:creationId xmlns:a16="http://schemas.microsoft.com/office/drawing/2014/main" id="{2EDDC53F-6F2E-45ED-9C4C-60CABDE2029D}"/>
                </a:ext>
              </a:extLst>
            </p:cNvPr>
            <p:cNvSpPr>
              <a:spLocks/>
            </p:cNvSpPr>
            <p:nvPr/>
          </p:nvSpPr>
          <p:spPr bwMode="auto">
            <a:xfrm>
              <a:off x="7152" y="2695"/>
              <a:ext cx="34" cy="68"/>
            </a:xfrm>
            <a:custGeom>
              <a:avLst/>
              <a:gdLst>
                <a:gd name="T0" fmla="*/ 7 w 7"/>
                <a:gd name="T1" fmla="*/ 8 h 14"/>
                <a:gd name="T2" fmla="*/ 2 w 7"/>
                <a:gd name="T3" fmla="*/ 12 h 14"/>
                <a:gd name="T4" fmla="*/ 4 w 7"/>
                <a:gd name="T5" fmla="*/ 0 h 14"/>
                <a:gd name="T6" fmla="*/ 7 w 7"/>
                <a:gd name="T7" fmla="*/ 8 h 14"/>
              </a:gdLst>
              <a:ahLst/>
              <a:cxnLst>
                <a:cxn ang="0">
                  <a:pos x="T0" y="T1"/>
                </a:cxn>
                <a:cxn ang="0">
                  <a:pos x="T2" y="T3"/>
                </a:cxn>
                <a:cxn ang="0">
                  <a:pos x="T4" y="T5"/>
                </a:cxn>
                <a:cxn ang="0">
                  <a:pos x="T6" y="T7"/>
                </a:cxn>
              </a:cxnLst>
              <a:rect l="0" t="0" r="r" b="b"/>
              <a:pathLst>
                <a:path w="7" h="14">
                  <a:moveTo>
                    <a:pt x="7" y="8"/>
                  </a:moveTo>
                  <a:cubicBezTo>
                    <a:pt x="6" y="12"/>
                    <a:pt x="4" y="14"/>
                    <a:pt x="2" y="12"/>
                  </a:cubicBezTo>
                  <a:cubicBezTo>
                    <a:pt x="0" y="9"/>
                    <a:pt x="1"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3" name="Freeform 2607">
              <a:extLst>
                <a:ext uri="{FF2B5EF4-FFF2-40B4-BE49-F238E27FC236}">
                  <a16:creationId xmlns:a16="http://schemas.microsoft.com/office/drawing/2014/main" id="{7DDACDFD-703A-4487-9712-6D408C770890}"/>
                </a:ext>
              </a:extLst>
            </p:cNvPr>
            <p:cNvSpPr>
              <a:spLocks/>
            </p:cNvSpPr>
            <p:nvPr/>
          </p:nvSpPr>
          <p:spPr bwMode="auto">
            <a:xfrm>
              <a:off x="7157" y="2599"/>
              <a:ext cx="33" cy="68"/>
            </a:xfrm>
            <a:custGeom>
              <a:avLst/>
              <a:gdLst>
                <a:gd name="T0" fmla="*/ 7 w 7"/>
                <a:gd name="T1" fmla="*/ 8 h 14"/>
                <a:gd name="T2" fmla="*/ 3 w 7"/>
                <a:gd name="T3" fmla="*/ 12 h 14"/>
                <a:gd name="T4" fmla="*/ 4 w 7"/>
                <a:gd name="T5" fmla="*/ 0 h 14"/>
                <a:gd name="T6" fmla="*/ 4 w 7"/>
                <a:gd name="T7" fmla="*/ 0 h 14"/>
                <a:gd name="T8" fmla="*/ 7 w 7"/>
                <a:gd name="T9" fmla="*/ 8 h 14"/>
              </a:gdLst>
              <a:ahLst/>
              <a:cxnLst>
                <a:cxn ang="0">
                  <a:pos x="T0" y="T1"/>
                </a:cxn>
                <a:cxn ang="0">
                  <a:pos x="T2" y="T3"/>
                </a:cxn>
                <a:cxn ang="0">
                  <a:pos x="T4" y="T5"/>
                </a:cxn>
                <a:cxn ang="0">
                  <a:pos x="T6" y="T7"/>
                </a:cxn>
                <a:cxn ang="0">
                  <a:pos x="T8" y="T9"/>
                </a:cxn>
              </a:cxnLst>
              <a:rect l="0" t="0" r="r" b="b"/>
              <a:pathLst>
                <a:path w="7" h="14">
                  <a:moveTo>
                    <a:pt x="7" y="8"/>
                  </a:moveTo>
                  <a:cubicBezTo>
                    <a:pt x="6" y="12"/>
                    <a:pt x="4" y="14"/>
                    <a:pt x="3" y="12"/>
                  </a:cubicBezTo>
                  <a:cubicBezTo>
                    <a:pt x="0" y="9"/>
                    <a:pt x="1" y="0"/>
                    <a:pt x="4" y="0"/>
                  </a:cubicBezTo>
                  <a:cubicBezTo>
                    <a:pt x="4" y="0"/>
                    <a:pt x="4" y="0"/>
                    <a:pt x="4" y="0"/>
                  </a:cubicBezTo>
                  <a:cubicBezTo>
                    <a:pt x="6" y="0"/>
                    <a:pt x="7"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4" name="Freeform 2608">
              <a:extLst>
                <a:ext uri="{FF2B5EF4-FFF2-40B4-BE49-F238E27FC236}">
                  <a16:creationId xmlns:a16="http://schemas.microsoft.com/office/drawing/2014/main" id="{EA26EFBD-E3C5-4F47-B61C-969D44E83852}"/>
                </a:ext>
              </a:extLst>
            </p:cNvPr>
            <p:cNvSpPr>
              <a:spLocks/>
            </p:cNvSpPr>
            <p:nvPr/>
          </p:nvSpPr>
          <p:spPr bwMode="auto">
            <a:xfrm>
              <a:off x="7133" y="2512"/>
              <a:ext cx="33" cy="73"/>
            </a:xfrm>
            <a:custGeom>
              <a:avLst/>
              <a:gdLst>
                <a:gd name="T0" fmla="*/ 7 w 7"/>
                <a:gd name="T1" fmla="*/ 8 h 15"/>
                <a:gd name="T2" fmla="*/ 3 w 7"/>
                <a:gd name="T3" fmla="*/ 13 h 15"/>
                <a:gd name="T4" fmla="*/ 4 w 7"/>
                <a:gd name="T5" fmla="*/ 0 h 15"/>
                <a:gd name="T6" fmla="*/ 4 w 7"/>
                <a:gd name="T7" fmla="*/ 0 h 15"/>
                <a:gd name="T8" fmla="*/ 7 w 7"/>
                <a:gd name="T9" fmla="*/ 8 h 15"/>
              </a:gdLst>
              <a:ahLst/>
              <a:cxnLst>
                <a:cxn ang="0">
                  <a:pos x="T0" y="T1"/>
                </a:cxn>
                <a:cxn ang="0">
                  <a:pos x="T2" y="T3"/>
                </a:cxn>
                <a:cxn ang="0">
                  <a:pos x="T4" y="T5"/>
                </a:cxn>
                <a:cxn ang="0">
                  <a:pos x="T6" y="T7"/>
                </a:cxn>
                <a:cxn ang="0">
                  <a:pos x="T8" y="T9"/>
                </a:cxn>
              </a:cxnLst>
              <a:rect l="0" t="0" r="r" b="b"/>
              <a:pathLst>
                <a:path w="7" h="15">
                  <a:moveTo>
                    <a:pt x="7" y="8"/>
                  </a:moveTo>
                  <a:cubicBezTo>
                    <a:pt x="7" y="12"/>
                    <a:pt x="5" y="15"/>
                    <a:pt x="3" y="13"/>
                  </a:cubicBezTo>
                  <a:cubicBezTo>
                    <a:pt x="0" y="9"/>
                    <a:pt x="1" y="0"/>
                    <a:pt x="4" y="0"/>
                  </a:cubicBezTo>
                  <a:cubicBezTo>
                    <a:pt x="4" y="0"/>
                    <a:pt x="4"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5" name="Freeform 2609">
              <a:extLst>
                <a:ext uri="{FF2B5EF4-FFF2-40B4-BE49-F238E27FC236}">
                  <a16:creationId xmlns:a16="http://schemas.microsoft.com/office/drawing/2014/main" id="{BF8EF9EA-4310-4D72-931D-C1AA855D6C8A}"/>
                </a:ext>
              </a:extLst>
            </p:cNvPr>
            <p:cNvSpPr>
              <a:spLocks/>
            </p:cNvSpPr>
            <p:nvPr/>
          </p:nvSpPr>
          <p:spPr bwMode="auto">
            <a:xfrm>
              <a:off x="7089" y="2541"/>
              <a:ext cx="39" cy="68"/>
            </a:xfrm>
            <a:custGeom>
              <a:avLst/>
              <a:gdLst>
                <a:gd name="T0" fmla="*/ 7 w 8"/>
                <a:gd name="T1" fmla="*/ 8 h 14"/>
                <a:gd name="T2" fmla="*/ 3 w 8"/>
                <a:gd name="T3" fmla="*/ 12 h 14"/>
                <a:gd name="T4" fmla="*/ 4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4" y="0"/>
                  </a:cubicBezTo>
                  <a:cubicBezTo>
                    <a:pt x="6" y="1"/>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6" name="Freeform 2610">
              <a:extLst>
                <a:ext uri="{FF2B5EF4-FFF2-40B4-BE49-F238E27FC236}">
                  <a16:creationId xmlns:a16="http://schemas.microsoft.com/office/drawing/2014/main" id="{4FB59947-7A13-49C2-95B4-2CC3B1954DCA}"/>
                </a:ext>
              </a:extLst>
            </p:cNvPr>
            <p:cNvSpPr>
              <a:spLocks/>
            </p:cNvSpPr>
            <p:nvPr/>
          </p:nvSpPr>
          <p:spPr bwMode="auto">
            <a:xfrm>
              <a:off x="7065" y="2628"/>
              <a:ext cx="39" cy="72"/>
            </a:xfrm>
            <a:custGeom>
              <a:avLst/>
              <a:gdLst>
                <a:gd name="T0" fmla="*/ 8 w 8"/>
                <a:gd name="T1" fmla="*/ 8 h 15"/>
                <a:gd name="T2" fmla="*/ 3 w 8"/>
                <a:gd name="T3" fmla="*/ 12 h 15"/>
                <a:gd name="T4" fmla="*/ 5 w 8"/>
                <a:gd name="T5" fmla="*/ 0 h 15"/>
                <a:gd name="T6" fmla="*/ 5 w 8"/>
                <a:gd name="T7" fmla="*/ 0 h 15"/>
                <a:gd name="T8" fmla="*/ 8 w 8"/>
                <a:gd name="T9" fmla="*/ 8 h 15"/>
              </a:gdLst>
              <a:ahLst/>
              <a:cxnLst>
                <a:cxn ang="0">
                  <a:pos x="T0" y="T1"/>
                </a:cxn>
                <a:cxn ang="0">
                  <a:pos x="T2" y="T3"/>
                </a:cxn>
                <a:cxn ang="0">
                  <a:pos x="T4" y="T5"/>
                </a:cxn>
                <a:cxn ang="0">
                  <a:pos x="T6" y="T7"/>
                </a:cxn>
                <a:cxn ang="0">
                  <a:pos x="T8" y="T9"/>
                </a:cxn>
              </a:cxnLst>
              <a:rect l="0" t="0" r="r" b="b"/>
              <a:pathLst>
                <a:path w="8" h="15">
                  <a:moveTo>
                    <a:pt x="8" y="8"/>
                  </a:moveTo>
                  <a:cubicBezTo>
                    <a:pt x="7" y="12"/>
                    <a:pt x="5" y="15"/>
                    <a:pt x="3" y="12"/>
                  </a:cubicBezTo>
                  <a:cubicBezTo>
                    <a:pt x="0" y="9"/>
                    <a:pt x="1" y="0"/>
                    <a:pt x="5" y="0"/>
                  </a:cubicBezTo>
                  <a:cubicBezTo>
                    <a:pt x="5" y="0"/>
                    <a:pt x="5" y="0"/>
                    <a:pt x="5" y="0"/>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7" name="Freeform 2611">
              <a:extLst>
                <a:ext uri="{FF2B5EF4-FFF2-40B4-BE49-F238E27FC236}">
                  <a16:creationId xmlns:a16="http://schemas.microsoft.com/office/drawing/2014/main" id="{DA38E8F6-09E9-42E6-9C20-5505B785C9EB}"/>
                </a:ext>
              </a:extLst>
            </p:cNvPr>
            <p:cNvSpPr>
              <a:spLocks/>
            </p:cNvSpPr>
            <p:nvPr/>
          </p:nvSpPr>
          <p:spPr bwMode="auto">
            <a:xfrm>
              <a:off x="7056" y="2729"/>
              <a:ext cx="38" cy="68"/>
            </a:xfrm>
            <a:custGeom>
              <a:avLst/>
              <a:gdLst>
                <a:gd name="T0" fmla="*/ 7 w 8"/>
                <a:gd name="T1" fmla="*/ 8 h 14"/>
                <a:gd name="T2" fmla="*/ 2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4" y="14"/>
                    <a:pt x="2" y="12"/>
                  </a:cubicBezTo>
                  <a:cubicBezTo>
                    <a:pt x="0" y="8"/>
                    <a:pt x="1" y="0"/>
                    <a:pt x="5" y="0"/>
                  </a:cubicBezTo>
                  <a:cubicBezTo>
                    <a:pt x="7" y="0"/>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8" name="Freeform 2612">
              <a:extLst>
                <a:ext uri="{FF2B5EF4-FFF2-40B4-BE49-F238E27FC236}">
                  <a16:creationId xmlns:a16="http://schemas.microsoft.com/office/drawing/2014/main" id="{3A73F270-16B1-47CC-834A-BA8779083D56}"/>
                </a:ext>
              </a:extLst>
            </p:cNvPr>
            <p:cNvSpPr>
              <a:spLocks/>
            </p:cNvSpPr>
            <p:nvPr/>
          </p:nvSpPr>
          <p:spPr bwMode="auto">
            <a:xfrm>
              <a:off x="6998" y="2763"/>
              <a:ext cx="43" cy="72"/>
            </a:xfrm>
            <a:custGeom>
              <a:avLst/>
              <a:gdLst>
                <a:gd name="T0" fmla="*/ 9 w 9"/>
                <a:gd name="T1" fmla="*/ 8 h 15"/>
                <a:gd name="T2" fmla="*/ 3 w 9"/>
                <a:gd name="T3" fmla="*/ 12 h 15"/>
                <a:gd name="T4" fmla="*/ 6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3" y="12"/>
                  </a:cubicBezTo>
                  <a:cubicBezTo>
                    <a:pt x="0" y="8"/>
                    <a:pt x="2" y="0"/>
                    <a:pt x="6"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49" name="Freeform 2613">
              <a:extLst>
                <a:ext uri="{FF2B5EF4-FFF2-40B4-BE49-F238E27FC236}">
                  <a16:creationId xmlns:a16="http://schemas.microsoft.com/office/drawing/2014/main" id="{A92B9333-6F23-4695-8980-F741EC953833}"/>
                </a:ext>
              </a:extLst>
            </p:cNvPr>
            <p:cNvSpPr>
              <a:spLocks/>
            </p:cNvSpPr>
            <p:nvPr/>
          </p:nvSpPr>
          <p:spPr bwMode="auto">
            <a:xfrm>
              <a:off x="6916" y="2883"/>
              <a:ext cx="43" cy="68"/>
            </a:xfrm>
            <a:custGeom>
              <a:avLst/>
              <a:gdLst>
                <a:gd name="T0" fmla="*/ 9 w 9"/>
                <a:gd name="T1" fmla="*/ 7 h 14"/>
                <a:gd name="T2" fmla="*/ 2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4" y="14"/>
                    <a:pt x="2" y="11"/>
                  </a:cubicBezTo>
                  <a:cubicBezTo>
                    <a:pt x="0" y="7"/>
                    <a:pt x="2" y="0"/>
                    <a:pt x="6"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0" name="Freeform 2614">
              <a:extLst>
                <a:ext uri="{FF2B5EF4-FFF2-40B4-BE49-F238E27FC236}">
                  <a16:creationId xmlns:a16="http://schemas.microsoft.com/office/drawing/2014/main" id="{23125E10-CCFB-41F5-A227-9C12CAB95D70}"/>
                </a:ext>
              </a:extLst>
            </p:cNvPr>
            <p:cNvSpPr>
              <a:spLocks/>
            </p:cNvSpPr>
            <p:nvPr/>
          </p:nvSpPr>
          <p:spPr bwMode="auto">
            <a:xfrm>
              <a:off x="6945" y="2797"/>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1" name="Freeform 2615">
              <a:extLst>
                <a:ext uri="{FF2B5EF4-FFF2-40B4-BE49-F238E27FC236}">
                  <a16:creationId xmlns:a16="http://schemas.microsoft.com/office/drawing/2014/main" id="{C0923642-8E8F-4897-9212-52AC640B73D0}"/>
                </a:ext>
              </a:extLst>
            </p:cNvPr>
            <p:cNvSpPr>
              <a:spLocks/>
            </p:cNvSpPr>
            <p:nvPr/>
          </p:nvSpPr>
          <p:spPr bwMode="auto">
            <a:xfrm>
              <a:off x="6897" y="2720"/>
              <a:ext cx="48" cy="67"/>
            </a:xfrm>
            <a:custGeom>
              <a:avLst/>
              <a:gdLst>
                <a:gd name="T0" fmla="*/ 9 w 10"/>
                <a:gd name="T1" fmla="*/ 8 h 14"/>
                <a:gd name="T2" fmla="*/ 2 w 10"/>
                <a:gd name="T3" fmla="*/ 11 h 14"/>
                <a:gd name="T4" fmla="*/ 5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7"/>
                    <a:pt x="1" y="0"/>
                    <a:pt x="5" y="0"/>
                  </a:cubicBezTo>
                  <a:cubicBezTo>
                    <a:pt x="8" y="0"/>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2" name="Freeform 2616">
              <a:extLst>
                <a:ext uri="{FF2B5EF4-FFF2-40B4-BE49-F238E27FC236}">
                  <a16:creationId xmlns:a16="http://schemas.microsoft.com/office/drawing/2014/main" id="{CB65056E-306A-4E06-99DB-D8C96FEF2200}"/>
                </a:ext>
              </a:extLst>
            </p:cNvPr>
            <p:cNvSpPr>
              <a:spLocks/>
            </p:cNvSpPr>
            <p:nvPr/>
          </p:nvSpPr>
          <p:spPr bwMode="auto">
            <a:xfrm>
              <a:off x="6911" y="2628"/>
              <a:ext cx="43" cy="72"/>
            </a:xfrm>
            <a:custGeom>
              <a:avLst/>
              <a:gdLst>
                <a:gd name="T0" fmla="*/ 9 w 9"/>
                <a:gd name="T1" fmla="*/ 8 h 15"/>
                <a:gd name="T2" fmla="*/ 2 w 9"/>
                <a:gd name="T3" fmla="*/ 12 h 15"/>
                <a:gd name="T4" fmla="*/ 5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2" y="12"/>
                  </a:cubicBezTo>
                  <a:cubicBezTo>
                    <a:pt x="0" y="8"/>
                    <a:pt x="1" y="0"/>
                    <a:pt x="5"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3" name="Freeform 2617">
              <a:extLst>
                <a:ext uri="{FF2B5EF4-FFF2-40B4-BE49-F238E27FC236}">
                  <a16:creationId xmlns:a16="http://schemas.microsoft.com/office/drawing/2014/main" id="{5FBDCB7C-A239-4FD5-8EFF-1B2395A87209}"/>
                </a:ext>
              </a:extLst>
            </p:cNvPr>
            <p:cNvSpPr>
              <a:spLocks/>
            </p:cNvSpPr>
            <p:nvPr/>
          </p:nvSpPr>
          <p:spPr bwMode="auto">
            <a:xfrm>
              <a:off x="6824" y="2787"/>
              <a:ext cx="48" cy="68"/>
            </a:xfrm>
            <a:custGeom>
              <a:avLst/>
              <a:gdLst>
                <a:gd name="T0" fmla="*/ 10 w 10"/>
                <a:gd name="T1" fmla="*/ 7 h 14"/>
                <a:gd name="T2" fmla="*/ 2 w 10"/>
                <a:gd name="T3" fmla="*/ 11 h 14"/>
                <a:gd name="T4" fmla="*/ 6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2" y="11"/>
                  </a:cubicBezTo>
                  <a:cubicBezTo>
                    <a:pt x="0" y="7"/>
                    <a:pt x="2" y="0"/>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4" name="Freeform 2618">
              <a:extLst>
                <a:ext uri="{FF2B5EF4-FFF2-40B4-BE49-F238E27FC236}">
                  <a16:creationId xmlns:a16="http://schemas.microsoft.com/office/drawing/2014/main" id="{3A8C768D-8B2D-4DF0-9B29-FEF5BB004893}"/>
                </a:ext>
              </a:extLst>
            </p:cNvPr>
            <p:cNvSpPr>
              <a:spLocks/>
            </p:cNvSpPr>
            <p:nvPr/>
          </p:nvSpPr>
          <p:spPr bwMode="auto">
            <a:xfrm>
              <a:off x="6839" y="2686"/>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2"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5" name="Freeform 2619">
              <a:extLst>
                <a:ext uri="{FF2B5EF4-FFF2-40B4-BE49-F238E27FC236}">
                  <a16:creationId xmlns:a16="http://schemas.microsoft.com/office/drawing/2014/main" id="{4716C24F-909D-4BB3-BCD4-425D44208E15}"/>
                </a:ext>
              </a:extLst>
            </p:cNvPr>
            <p:cNvSpPr>
              <a:spLocks/>
            </p:cNvSpPr>
            <p:nvPr/>
          </p:nvSpPr>
          <p:spPr bwMode="auto">
            <a:xfrm>
              <a:off x="6858" y="2589"/>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6" name="Freeform 2620">
              <a:extLst>
                <a:ext uri="{FF2B5EF4-FFF2-40B4-BE49-F238E27FC236}">
                  <a16:creationId xmlns:a16="http://schemas.microsoft.com/office/drawing/2014/main" id="{A4F7E875-F14B-4F39-A048-79D399CA3B10}"/>
                </a:ext>
              </a:extLst>
            </p:cNvPr>
            <p:cNvSpPr>
              <a:spLocks/>
            </p:cNvSpPr>
            <p:nvPr/>
          </p:nvSpPr>
          <p:spPr bwMode="auto">
            <a:xfrm>
              <a:off x="6959" y="2691"/>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7" name="Freeform 2621">
              <a:extLst>
                <a:ext uri="{FF2B5EF4-FFF2-40B4-BE49-F238E27FC236}">
                  <a16:creationId xmlns:a16="http://schemas.microsoft.com/office/drawing/2014/main" id="{1A5D32B7-5970-4339-BC39-12B5AD9B6A87}"/>
                </a:ext>
              </a:extLst>
            </p:cNvPr>
            <p:cNvSpPr>
              <a:spLocks/>
            </p:cNvSpPr>
            <p:nvPr/>
          </p:nvSpPr>
          <p:spPr bwMode="auto">
            <a:xfrm>
              <a:off x="6969" y="2594"/>
              <a:ext cx="48" cy="73"/>
            </a:xfrm>
            <a:custGeom>
              <a:avLst/>
              <a:gdLst>
                <a:gd name="T0" fmla="*/ 9 w 10"/>
                <a:gd name="T1" fmla="*/ 8 h 15"/>
                <a:gd name="T2" fmla="*/ 3 w 10"/>
                <a:gd name="T3" fmla="*/ 12 h 15"/>
                <a:gd name="T4" fmla="*/ 6 w 10"/>
                <a:gd name="T5" fmla="*/ 0 h 15"/>
                <a:gd name="T6" fmla="*/ 9 w 10"/>
                <a:gd name="T7" fmla="*/ 8 h 15"/>
              </a:gdLst>
              <a:ahLst/>
              <a:cxnLst>
                <a:cxn ang="0">
                  <a:pos x="T0" y="T1"/>
                </a:cxn>
                <a:cxn ang="0">
                  <a:pos x="T2" y="T3"/>
                </a:cxn>
                <a:cxn ang="0">
                  <a:pos x="T4" y="T5"/>
                </a:cxn>
                <a:cxn ang="0">
                  <a:pos x="T6" y="T7"/>
                </a:cxn>
              </a:cxnLst>
              <a:rect l="0" t="0" r="r" b="b"/>
              <a:pathLst>
                <a:path w="10" h="15">
                  <a:moveTo>
                    <a:pt x="9" y="8"/>
                  </a:moveTo>
                  <a:cubicBezTo>
                    <a:pt x="9" y="13"/>
                    <a:pt x="6" y="15"/>
                    <a:pt x="3" y="12"/>
                  </a:cubicBezTo>
                  <a:cubicBezTo>
                    <a:pt x="0" y="8"/>
                    <a:pt x="2" y="0"/>
                    <a:pt x="6" y="0"/>
                  </a:cubicBezTo>
                  <a:cubicBezTo>
                    <a:pt x="8"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8" name="Freeform 2622">
              <a:extLst>
                <a:ext uri="{FF2B5EF4-FFF2-40B4-BE49-F238E27FC236}">
                  <a16:creationId xmlns:a16="http://schemas.microsoft.com/office/drawing/2014/main" id="{46B2A9D1-6549-40E3-987B-C1FE942780C9}"/>
                </a:ext>
              </a:extLst>
            </p:cNvPr>
            <p:cNvSpPr>
              <a:spLocks/>
            </p:cNvSpPr>
            <p:nvPr/>
          </p:nvSpPr>
          <p:spPr bwMode="auto">
            <a:xfrm>
              <a:off x="6988" y="2493"/>
              <a:ext cx="43" cy="67"/>
            </a:xfrm>
            <a:custGeom>
              <a:avLst/>
              <a:gdLst>
                <a:gd name="T0" fmla="*/ 9 w 9"/>
                <a:gd name="T1" fmla="*/ 8 h 14"/>
                <a:gd name="T2" fmla="*/ 3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8" y="12"/>
                    <a:pt x="5" y="14"/>
                    <a:pt x="3" y="12"/>
                  </a:cubicBezTo>
                  <a:cubicBezTo>
                    <a:pt x="0" y="8"/>
                    <a:pt x="1" y="0"/>
                    <a:pt x="4" y="0"/>
                  </a:cubicBezTo>
                  <a:cubicBezTo>
                    <a:pt x="5" y="0"/>
                    <a:pt x="5" y="0"/>
                    <a:pt x="5" y="0"/>
                  </a:cubicBezTo>
                  <a:cubicBezTo>
                    <a:pt x="7"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59" name="Freeform 2623">
              <a:extLst>
                <a:ext uri="{FF2B5EF4-FFF2-40B4-BE49-F238E27FC236}">
                  <a16:creationId xmlns:a16="http://schemas.microsoft.com/office/drawing/2014/main" id="{B250D07E-6DA1-4A5A-AD71-9C2AD6D3AF94}"/>
                </a:ext>
              </a:extLst>
            </p:cNvPr>
            <p:cNvSpPr>
              <a:spLocks/>
            </p:cNvSpPr>
            <p:nvPr/>
          </p:nvSpPr>
          <p:spPr bwMode="auto">
            <a:xfrm>
              <a:off x="7012" y="2401"/>
              <a:ext cx="39" cy="68"/>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3" y="12"/>
                  </a:cubicBezTo>
                  <a:cubicBezTo>
                    <a:pt x="0" y="8"/>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0" name="Freeform 2624">
              <a:extLst>
                <a:ext uri="{FF2B5EF4-FFF2-40B4-BE49-F238E27FC236}">
                  <a16:creationId xmlns:a16="http://schemas.microsoft.com/office/drawing/2014/main" id="{1E0BF068-D623-458F-B238-4B4C070024BF}"/>
                </a:ext>
              </a:extLst>
            </p:cNvPr>
            <p:cNvSpPr>
              <a:spLocks/>
            </p:cNvSpPr>
            <p:nvPr/>
          </p:nvSpPr>
          <p:spPr bwMode="auto">
            <a:xfrm>
              <a:off x="6954" y="2363"/>
              <a:ext cx="44" cy="67"/>
            </a:xfrm>
            <a:custGeom>
              <a:avLst/>
              <a:gdLst>
                <a:gd name="T0" fmla="*/ 9 w 9"/>
                <a:gd name="T1" fmla="*/ 8 h 14"/>
                <a:gd name="T2" fmla="*/ 4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4" y="12"/>
                  </a:cubicBezTo>
                  <a:cubicBezTo>
                    <a:pt x="0" y="8"/>
                    <a:pt x="1" y="0"/>
                    <a:pt x="4" y="0"/>
                  </a:cubicBezTo>
                  <a:cubicBezTo>
                    <a:pt x="4" y="0"/>
                    <a:pt x="5" y="0"/>
                    <a:pt x="5"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1" name="Freeform 2625">
              <a:extLst>
                <a:ext uri="{FF2B5EF4-FFF2-40B4-BE49-F238E27FC236}">
                  <a16:creationId xmlns:a16="http://schemas.microsoft.com/office/drawing/2014/main" id="{0ACB1B51-81ED-4194-98EB-B4983F27D592}"/>
                </a:ext>
              </a:extLst>
            </p:cNvPr>
            <p:cNvSpPr>
              <a:spLocks/>
            </p:cNvSpPr>
            <p:nvPr/>
          </p:nvSpPr>
          <p:spPr bwMode="auto">
            <a:xfrm>
              <a:off x="6930" y="2440"/>
              <a:ext cx="44" cy="67"/>
            </a:xfrm>
            <a:custGeom>
              <a:avLst/>
              <a:gdLst>
                <a:gd name="T0" fmla="*/ 9 w 9"/>
                <a:gd name="T1" fmla="*/ 8 h 14"/>
                <a:gd name="T2" fmla="*/ 3 w 9"/>
                <a:gd name="T3" fmla="*/ 12 h 14"/>
                <a:gd name="T4" fmla="*/ 5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3" y="12"/>
                  </a:cubicBezTo>
                  <a:cubicBezTo>
                    <a:pt x="0" y="8"/>
                    <a:pt x="1" y="0"/>
                    <a:pt x="5" y="0"/>
                  </a:cubicBezTo>
                  <a:cubicBezTo>
                    <a:pt x="5" y="0"/>
                    <a:pt x="5" y="0"/>
                    <a:pt x="5" y="0"/>
                  </a:cubicBezTo>
                  <a:cubicBezTo>
                    <a:pt x="8"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2" name="Freeform 2626">
              <a:extLst>
                <a:ext uri="{FF2B5EF4-FFF2-40B4-BE49-F238E27FC236}">
                  <a16:creationId xmlns:a16="http://schemas.microsoft.com/office/drawing/2014/main" id="{2FFFFA3A-E8A0-46F9-9A8F-7700A39238E1}"/>
                </a:ext>
              </a:extLst>
            </p:cNvPr>
            <p:cNvSpPr>
              <a:spLocks/>
            </p:cNvSpPr>
            <p:nvPr/>
          </p:nvSpPr>
          <p:spPr bwMode="auto">
            <a:xfrm>
              <a:off x="6872" y="2406"/>
              <a:ext cx="44" cy="68"/>
            </a:xfrm>
            <a:custGeom>
              <a:avLst/>
              <a:gdLst>
                <a:gd name="T0" fmla="*/ 9 w 9"/>
                <a:gd name="T1" fmla="*/ 7 h 14"/>
                <a:gd name="T2" fmla="*/ 3 w 9"/>
                <a:gd name="T3" fmla="*/ 11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9" y="12"/>
                    <a:pt x="6" y="14"/>
                    <a:pt x="3" y="11"/>
                  </a:cubicBezTo>
                  <a:cubicBezTo>
                    <a:pt x="0" y="8"/>
                    <a:pt x="0"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3" name="Freeform 2627">
              <a:extLst>
                <a:ext uri="{FF2B5EF4-FFF2-40B4-BE49-F238E27FC236}">
                  <a16:creationId xmlns:a16="http://schemas.microsoft.com/office/drawing/2014/main" id="{7EA9A4AF-BED5-4486-BC4C-53BC512B267E}"/>
                </a:ext>
              </a:extLst>
            </p:cNvPr>
            <p:cNvSpPr>
              <a:spLocks/>
            </p:cNvSpPr>
            <p:nvPr/>
          </p:nvSpPr>
          <p:spPr bwMode="auto">
            <a:xfrm>
              <a:off x="6868" y="2488"/>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9"/>
                    <a:pt x="1"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4" name="Freeform 2628">
              <a:extLst>
                <a:ext uri="{FF2B5EF4-FFF2-40B4-BE49-F238E27FC236}">
                  <a16:creationId xmlns:a16="http://schemas.microsoft.com/office/drawing/2014/main" id="{AFD70DF4-565A-4D8A-AC9B-2DC935FC19CA}"/>
                </a:ext>
              </a:extLst>
            </p:cNvPr>
            <p:cNvSpPr>
              <a:spLocks/>
            </p:cNvSpPr>
            <p:nvPr/>
          </p:nvSpPr>
          <p:spPr bwMode="auto">
            <a:xfrm>
              <a:off x="6925" y="2527"/>
              <a:ext cx="44" cy="72"/>
            </a:xfrm>
            <a:custGeom>
              <a:avLst/>
              <a:gdLst>
                <a:gd name="T0" fmla="*/ 9 w 9"/>
                <a:gd name="T1" fmla="*/ 8 h 15"/>
                <a:gd name="T2" fmla="*/ 3 w 9"/>
                <a:gd name="T3" fmla="*/ 12 h 15"/>
                <a:gd name="T4" fmla="*/ 5 w 9"/>
                <a:gd name="T5" fmla="*/ 1 h 15"/>
                <a:gd name="T6" fmla="*/ 9 w 9"/>
                <a:gd name="T7" fmla="*/ 8 h 15"/>
              </a:gdLst>
              <a:ahLst/>
              <a:cxnLst>
                <a:cxn ang="0">
                  <a:pos x="T0" y="T1"/>
                </a:cxn>
                <a:cxn ang="0">
                  <a:pos x="T2" y="T3"/>
                </a:cxn>
                <a:cxn ang="0">
                  <a:pos x="T4" y="T5"/>
                </a:cxn>
                <a:cxn ang="0">
                  <a:pos x="T6" y="T7"/>
                </a:cxn>
              </a:cxnLst>
              <a:rect l="0" t="0" r="r" b="b"/>
              <a:pathLst>
                <a:path w="9" h="15">
                  <a:moveTo>
                    <a:pt x="9" y="8"/>
                  </a:moveTo>
                  <a:cubicBezTo>
                    <a:pt x="9" y="13"/>
                    <a:pt x="5" y="15"/>
                    <a:pt x="3" y="12"/>
                  </a:cubicBezTo>
                  <a:cubicBezTo>
                    <a:pt x="0" y="9"/>
                    <a:pt x="1" y="0"/>
                    <a:pt x="5" y="1"/>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5" name="Freeform 2629">
              <a:extLst>
                <a:ext uri="{FF2B5EF4-FFF2-40B4-BE49-F238E27FC236}">
                  <a16:creationId xmlns:a16="http://schemas.microsoft.com/office/drawing/2014/main" id="{4C988031-2DCB-46E8-841A-689760DEDCA6}"/>
                </a:ext>
              </a:extLst>
            </p:cNvPr>
            <p:cNvSpPr>
              <a:spLocks/>
            </p:cNvSpPr>
            <p:nvPr/>
          </p:nvSpPr>
          <p:spPr bwMode="auto">
            <a:xfrm>
              <a:off x="7017" y="2657"/>
              <a:ext cx="39" cy="72"/>
            </a:xfrm>
            <a:custGeom>
              <a:avLst/>
              <a:gdLst>
                <a:gd name="T0" fmla="*/ 8 w 8"/>
                <a:gd name="T1" fmla="*/ 8 h 15"/>
                <a:gd name="T2" fmla="*/ 2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3"/>
                    <a:pt x="4" y="15"/>
                    <a:pt x="2" y="12"/>
                  </a:cubicBezTo>
                  <a:cubicBezTo>
                    <a:pt x="0" y="9"/>
                    <a:pt x="1"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6" name="Freeform 2630">
              <a:extLst>
                <a:ext uri="{FF2B5EF4-FFF2-40B4-BE49-F238E27FC236}">
                  <a16:creationId xmlns:a16="http://schemas.microsoft.com/office/drawing/2014/main" id="{CB7B9112-6798-4543-AB30-473A817D31B5}"/>
                </a:ext>
              </a:extLst>
            </p:cNvPr>
            <p:cNvSpPr>
              <a:spLocks/>
            </p:cNvSpPr>
            <p:nvPr/>
          </p:nvSpPr>
          <p:spPr bwMode="auto">
            <a:xfrm>
              <a:off x="7027" y="2560"/>
              <a:ext cx="43" cy="68"/>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6" y="14"/>
                    <a:pt x="3" y="12"/>
                  </a:cubicBezTo>
                  <a:cubicBezTo>
                    <a:pt x="0" y="8"/>
                    <a:pt x="2"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7" name="Freeform 2631">
              <a:extLst>
                <a:ext uri="{FF2B5EF4-FFF2-40B4-BE49-F238E27FC236}">
                  <a16:creationId xmlns:a16="http://schemas.microsoft.com/office/drawing/2014/main" id="{4F7C811B-399B-4E8C-9414-F72D61819FF8}"/>
                </a:ext>
              </a:extLst>
            </p:cNvPr>
            <p:cNvSpPr>
              <a:spLocks/>
            </p:cNvSpPr>
            <p:nvPr/>
          </p:nvSpPr>
          <p:spPr bwMode="auto">
            <a:xfrm>
              <a:off x="7051" y="2474"/>
              <a:ext cx="38" cy="67"/>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5" y="14"/>
                    <a:pt x="3" y="12"/>
                  </a:cubicBezTo>
                  <a:cubicBezTo>
                    <a:pt x="0" y="9"/>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68" name="Freeform 2632">
              <a:extLst>
                <a:ext uri="{FF2B5EF4-FFF2-40B4-BE49-F238E27FC236}">
                  <a16:creationId xmlns:a16="http://schemas.microsoft.com/office/drawing/2014/main" id="{8951D7DA-945F-4958-BDF3-91D128E858EE}"/>
                </a:ext>
              </a:extLst>
            </p:cNvPr>
            <p:cNvSpPr>
              <a:spLocks/>
            </p:cNvSpPr>
            <p:nvPr/>
          </p:nvSpPr>
          <p:spPr bwMode="auto">
            <a:xfrm>
              <a:off x="7142" y="2416"/>
              <a:ext cx="29" cy="63"/>
            </a:xfrm>
            <a:custGeom>
              <a:avLst/>
              <a:gdLst>
                <a:gd name="T0" fmla="*/ 6 w 6"/>
                <a:gd name="T1" fmla="*/ 7 h 13"/>
                <a:gd name="T2" fmla="*/ 3 w 6"/>
                <a:gd name="T3" fmla="*/ 12 h 13"/>
                <a:gd name="T4" fmla="*/ 2 w 6"/>
                <a:gd name="T5" fmla="*/ 0 h 13"/>
                <a:gd name="T6" fmla="*/ 3 w 6"/>
                <a:gd name="T7" fmla="*/ 0 h 13"/>
                <a:gd name="T8" fmla="*/ 6 w 6"/>
                <a:gd name="T9" fmla="*/ 7 h 13"/>
              </a:gdLst>
              <a:ahLst/>
              <a:cxnLst>
                <a:cxn ang="0">
                  <a:pos x="T0" y="T1"/>
                </a:cxn>
                <a:cxn ang="0">
                  <a:pos x="T2" y="T3"/>
                </a:cxn>
                <a:cxn ang="0">
                  <a:pos x="T4" y="T5"/>
                </a:cxn>
                <a:cxn ang="0">
                  <a:pos x="T6" y="T7"/>
                </a:cxn>
                <a:cxn ang="0">
                  <a:pos x="T8" y="T9"/>
                </a:cxn>
              </a:cxnLst>
              <a:rect l="0" t="0" r="r" b="b"/>
              <a:pathLst>
                <a:path w="6" h="13">
                  <a:moveTo>
                    <a:pt x="6" y="7"/>
                  </a:moveTo>
                  <a:cubicBezTo>
                    <a:pt x="6" y="11"/>
                    <a:pt x="4" y="13"/>
                    <a:pt x="3" y="12"/>
                  </a:cubicBezTo>
                  <a:cubicBezTo>
                    <a:pt x="0" y="9"/>
                    <a:pt x="0" y="0"/>
                    <a:pt x="2" y="0"/>
                  </a:cubicBezTo>
                  <a:cubicBezTo>
                    <a:pt x="2" y="0"/>
                    <a:pt x="3" y="0"/>
                    <a:pt x="3" y="0"/>
                  </a:cubicBezTo>
                  <a:cubicBezTo>
                    <a:pt x="5"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0" name="Freeform 2633">
              <a:extLst>
                <a:ext uri="{FF2B5EF4-FFF2-40B4-BE49-F238E27FC236}">
                  <a16:creationId xmlns:a16="http://schemas.microsoft.com/office/drawing/2014/main" id="{9E5BD964-9963-40EC-8DBA-F145C09AA015}"/>
                </a:ext>
              </a:extLst>
            </p:cNvPr>
            <p:cNvSpPr>
              <a:spLocks/>
            </p:cNvSpPr>
            <p:nvPr/>
          </p:nvSpPr>
          <p:spPr bwMode="auto">
            <a:xfrm>
              <a:off x="7099" y="2450"/>
              <a:ext cx="38" cy="67"/>
            </a:xfrm>
            <a:custGeom>
              <a:avLst/>
              <a:gdLst>
                <a:gd name="T0" fmla="*/ 8 w 8"/>
                <a:gd name="T1" fmla="*/ 8 h 14"/>
                <a:gd name="T2" fmla="*/ 4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4" y="12"/>
                  </a:cubicBezTo>
                  <a:cubicBezTo>
                    <a:pt x="0" y="9"/>
                    <a:pt x="1" y="0"/>
                    <a:pt x="4" y="0"/>
                  </a:cubicBezTo>
                  <a:cubicBezTo>
                    <a:pt x="4" y="0"/>
                    <a:pt x="4" y="0"/>
                    <a:pt x="4" y="0"/>
                  </a:cubicBezTo>
                  <a:cubicBezTo>
                    <a:pt x="6"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1" name="Freeform 2634">
              <a:extLst>
                <a:ext uri="{FF2B5EF4-FFF2-40B4-BE49-F238E27FC236}">
                  <a16:creationId xmlns:a16="http://schemas.microsoft.com/office/drawing/2014/main" id="{47FF4A31-1C25-4B1F-ADE7-9F29E68493D7}"/>
                </a:ext>
              </a:extLst>
            </p:cNvPr>
            <p:cNvSpPr>
              <a:spLocks/>
            </p:cNvSpPr>
            <p:nvPr/>
          </p:nvSpPr>
          <p:spPr bwMode="auto">
            <a:xfrm>
              <a:off x="6805" y="3298"/>
              <a:ext cx="48" cy="63"/>
            </a:xfrm>
            <a:custGeom>
              <a:avLst/>
              <a:gdLst>
                <a:gd name="T0" fmla="*/ 9 w 10"/>
                <a:gd name="T1" fmla="*/ 7 h 13"/>
                <a:gd name="T2" fmla="*/ 2 w 10"/>
                <a:gd name="T3" fmla="*/ 10 h 13"/>
                <a:gd name="T4" fmla="*/ 8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4" y="0"/>
                    <a:pt x="8"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2" name="Freeform 2635">
              <a:extLst>
                <a:ext uri="{FF2B5EF4-FFF2-40B4-BE49-F238E27FC236}">
                  <a16:creationId xmlns:a16="http://schemas.microsoft.com/office/drawing/2014/main" id="{C505732E-6043-473B-B880-60F215B34406}"/>
                </a:ext>
              </a:extLst>
            </p:cNvPr>
            <p:cNvSpPr>
              <a:spLocks/>
            </p:cNvSpPr>
            <p:nvPr/>
          </p:nvSpPr>
          <p:spPr bwMode="auto">
            <a:xfrm>
              <a:off x="6901" y="3655"/>
              <a:ext cx="44" cy="53"/>
            </a:xfrm>
            <a:custGeom>
              <a:avLst/>
              <a:gdLst>
                <a:gd name="T0" fmla="*/ 6 w 9"/>
                <a:gd name="T1" fmla="*/ 6 h 11"/>
                <a:gd name="T2" fmla="*/ 1 w 9"/>
                <a:gd name="T3" fmla="*/ 10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10"/>
                    <a:pt x="1" y="11"/>
                    <a:pt x="1" y="10"/>
                  </a:cubicBezTo>
                  <a:cubicBezTo>
                    <a:pt x="0" y="8"/>
                    <a:pt x="5" y="0"/>
                    <a:pt x="8" y="0"/>
                  </a:cubicBezTo>
                  <a:cubicBezTo>
                    <a:pt x="9" y="1"/>
                    <a:pt x="7"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3" name="Freeform 2636">
              <a:extLst>
                <a:ext uri="{FF2B5EF4-FFF2-40B4-BE49-F238E27FC236}">
                  <a16:creationId xmlns:a16="http://schemas.microsoft.com/office/drawing/2014/main" id="{DC8CACF0-3D84-400D-B0D9-F65C638F0FF3}"/>
                </a:ext>
              </a:extLst>
            </p:cNvPr>
            <p:cNvSpPr>
              <a:spLocks/>
            </p:cNvSpPr>
            <p:nvPr/>
          </p:nvSpPr>
          <p:spPr bwMode="auto">
            <a:xfrm>
              <a:off x="6834" y="3732"/>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1" y="9"/>
                  </a:cubicBezTo>
                  <a:cubicBezTo>
                    <a:pt x="0" y="7"/>
                    <a:pt x="6" y="0"/>
                    <a:pt x="8"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4" name="Freeform 2637">
              <a:extLst>
                <a:ext uri="{FF2B5EF4-FFF2-40B4-BE49-F238E27FC236}">
                  <a16:creationId xmlns:a16="http://schemas.microsoft.com/office/drawing/2014/main" id="{094F929C-A89A-4512-BADA-CEB892BA3A21}"/>
                </a:ext>
              </a:extLst>
            </p:cNvPr>
            <p:cNvSpPr>
              <a:spLocks/>
            </p:cNvSpPr>
            <p:nvPr/>
          </p:nvSpPr>
          <p:spPr bwMode="auto">
            <a:xfrm>
              <a:off x="6964" y="3583"/>
              <a:ext cx="39" cy="57"/>
            </a:xfrm>
            <a:custGeom>
              <a:avLst/>
              <a:gdLst>
                <a:gd name="T0" fmla="*/ 5 w 8"/>
                <a:gd name="T1" fmla="*/ 7 h 12"/>
                <a:gd name="T2" fmla="*/ 0 w 8"/>
                <a:gd name="T3" fmla="*/ 10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0" y="10"/>
                  </a:cubicBezTo>
                  <a:cubicBezTo>
                    <a:pt x="0" y="8"/>
                    <a:pt x="5" y="0"/>
                    <a:pt x="7" y="1"/>
                  </a:cubicBezTo>
                  <a:cubicBezTo>
                    <a:pt x="8"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5" name="Freeform 2638">
              <a:extLst>
                <a:ext uri="{FF2B5EF4-FFF2-40B4-BE49-F238E27FC236}">
                  <a16:creationId xmlns:a16="http://schemas.microsoft.com/office/drawing/2014/main" id="{ECF2D1E4-EAEA-4C8E-90F1-8377D20C638E}"/>
                </a:ext>
              </a:extLst>
            </p:cNvPr>
            <p:cNvSpPr>
              <a:spLocks/>
            </p:cNvSpPr>
            <p:nvPr/>
          </p:nvSpPr>
          <p:spPr bwMode="auto">
            <a:xfrm>
              <a:off x="6988" y="3592"/>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0" y="10"/>
                  </a:cubicBezTo>
                  <a:cubicBezTo>
                    <a:pt x="0" y="8"/>
                    <a:pt x="5"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7" name="Freeform 2639">
              <a:extLst>
                <a:ext uri="{FF2B5EF4-FFF2-40B4-BE49-F238E27FC236}">
                  <a16:creationId xmlns:a16="http://schemas.microsoft.com/office/drawing/2014/main" id="{F70555F1-983C-410A-8ACD-D116774E82EC}"/>
                </a:ext>
              </a:extLst>
            </p:cNvPr>
            <p:cNvSpPr>
              <a:spLocks/>
            </p:cNvSpPr>
            <p:nvPr/>
          </p:nvSpPr>
          <p:spPr bwMode="auto">
            <a:xfrm>
              <a:off x="7017" y="3510"/>
              <a:ext cx="39" cy="53"/>
            </a:xfrm>
            <a:custGeom>
              <a:avLst/>
              <a:gdLst>
                <a:gd name="T0" fmla="*/ 5 w 8"/>
                <a:gd name="T1" fmla="*/ 6 h 11"/>
                <a:gd name="T2" fmla="*/ 1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1" y="10"/>
                  </a:cubicBezTo>
                  <a:cubicBezTo>
                    <a:pt x="0" y="8"/>
                    <a:pt x="5" y="0"/>
                    <a:pt x="7" y="0"/>
                  </a:cubicBezTo>
                  <a:cubicBezTo>
                    <a:pt x="8"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8" name="Freeform 2640">
              <a:extLst>
                <a:ext uri="{FF2B5EF4-FFF2-40B4-BE49-F238E27FC236}">
                  <a16:creationId xmlns:a16="http://schemas.microsoft.com/office/drawing/2014/main" id="{42C8ED27-B434-40A8-BD34-0AF73B596D48}"/>
                </a:ext>
              </a:extLst>
            </p:cNvPr>
            <p:cNvSpPr>
              <a:spLocks/>
            </p:cNvSpPr>
            <p:nvPr/>
          </p:nvSpPr>
          <p:spPr bwMode="auto">
            <a:xfrm>
              <a:off x="7041" y="3423"/>
              <a:ext cx="39" cy="58"/>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1"/>
                    <a:pt x="2" y="12"/>
                    <a:pt x="1" y="11"/>
                  </a:cubicBezTo>
                  <a:cubicBezTo>
                    <a:pt x="0" y="9"/>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79" name="Freeform 2641">
              <a:extLst>
                <a:ext uri="{FF2B5EF4-FFF2-40B4-BE49-F238E27FC236}">
                  <a16:creationId xmlns:a16="http://schemas.microsoft.com/office/drawing/2014/main" id="{FBFFDCE2-9087-443B-960A-88AEE77E04AE}"/>
                </a:ext>
              </a:extLst>
            </p:cNvPr>
            <p:cNvSpPr>
              <a:spLocks/>
            </p:cNvSpPr>
            <p:nvPr/>
          </p:nvSpPr>
          <p:spPr bwMode="auto">
            <a:xfrm>
              <a:off x="6988" y="3501"/>
              <a:ext cx="39" cy="57"/>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0" name="Freeform 2642">
              <a:extLst>
                <a:ext uri="{FF2B5EF4-FFF2-40B4-BE49-F238E27FC236}">
                  <a16:creationId xmlns:a16="http://schemas.microsoft.com/office/drawing/2014/main" id="{BBADD224-877E-4133-842F-51F8922BD5B9}"/>
                </a:ext>
              </a:extLst>
            </p:cNvPr>
            <p:cNvSpPr>
              <a:spLocks/>
            </p:cNvSpPr>
            <p:nvPr/>
          </p:nvSpPr>
          <p:spPr bwMode="auto">
            <a:xfrm>
              <a:off x="7060" y="3346"/>
              <a:ext cx="39" cy="63"/>
            </a:xfrm>
            <a:custGeom>
              <a:avLst/>
              <a:gdLst>
                <a:gd name="T0" fmla="*/ 6 w 8"/>
                <a:gd name="T1" fmla="*/ 7 h 13"/>
                <a:gd name="T2" fmla="*/ 1 w 8"/>
                <a:gd name="T3" fmla="*/ 11 h 13"/>
                <a:gd name="T4" fmla="*/ 6 w 8"/>
                <a:gd name="T5" fmla="*/ 1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9"/>
                    <a:pt x="4" y="0"/>
                    <a:pt x="6" y="1"/>
                  </a:cubicBezTo>
                  <a:cubicBezTo>
                    <a:pt x="8" y="1"/>
                    <a:pt x="7" y="5"/>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1" name="Freeform 2643">
              <a:extLst>
                <a:ext uri="{FF2B5EF4-FFF2-40B4-BE49-F238E27FC236}">
                  <a16:creationId xmlns:a16="http://schemas.microsoft.com/office/drawing/2014/main" id="{722B15EB-3FFB-409F-BD2D-384214B32D30}"/>
                </a:ext>
              </a:extLst>
            </p:cNvPr>
            <p:cNvSpPr>
              <a:spLocks/>
            </p:cNvSpPr>
            <p:nvPr/>
          </p:nvSpPr>
          <p:spPr bwMode="auto">
            <a:xfrm>
              <a:off x="7012" y="3414"/>
              <a:ext cx="39" cy="58"/>
            </a:xfrm>
            <a:custGeom>
              <a:avLst/>
              <a:gdLst>
                <a:gd name="T0" fmla="*/ 6 w 8"/>
                <a:gd name="T1" fmla="*/ 7 h 12"/>
                <a:gd name="T2" fmla="*/ 1 w 8"/>
                <a:gd name="T3" fmla="*/ 11 h 12"/>
                <a:gd name="T4" fmla="*/ 6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4"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2" name="Freeform 2644">
              <a:extLst>
                <a:ext uri="{FF2B5EF4-FFF2-40B4-BE49-F238E27FC236}">
                  <a16:creationId xmlns:a16="http://schemas.microsoft.com/office/drawing/2014/main" id="{BA53D908-E51B-4792-8B2E-909134F18098}"/>
                </a:ext>
              </a:extLst>
            </p:cNvPr>
            <p:cNvSpPr>
              <a:spLocks/>
            </p:cNvSpPr>
            <p:nvPr/>
          </p:nvSpPr>
          <p:spPr bwMode="auto">
            <a:xfrm>
              <a:off x="7041" y="3515"/>
              <a:ext cx="39" cy="58"/>
            </a:xfrm>
            <a:custGeom>
              <a:avLst/>
              <a:gdLst>
                <a:gd name="T0" fmla="*/ 5 w 8"/>
                <a:gd name="T1" fmla="*/ 7 h 12"/>
                <a:gd name="T2" fmla="*/ 1 w 8"/>
                <a:gd name="T3" fmla="*/ 11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1" y="11"/>
                  </a:cubicBezTo>
                  <a:cubicBezTo>
                    <a:pt x="0" y="9"/>
                    <a:pt x="5" y="0"/>
                    <a:pt x="7" y="1"/>
                  </a:cubicBezTo>
                  <a:cubicBezTo>
                    <a:pt x="8"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3" name="Freeform 2645">
              <a:extLst>
                <a:ext uri="{FF2B5EF4-FFF2-40B4-BE49-F238E27FC236}">
                  <a16:creationId xmlns:a16="http://schemas.microsoft.com/office/drawing/2014/main" id="{7E04F936-A84C-4A2B-BCAA-126C685BE1FA}"/>
                </a:ext>
              </a:extLst>
            </p:cNvPr>
            <p:cNvSpPr>
              <a:spLocks/>
            </p:cNvSpPr>
            <p:nvPr/>
          </p:nvSpPr>
          <p:spPr bwMode="auto">
            <a:xfrm>
              <a:off x="7094" y="3443"/>
              <a:ext cx="34" cy="58"/>
            </a:xfrm>
            <a:custGeom>
              <a:avLst/>
              <a:gdLst>
                <a:gd name="T0" fmla="*/ 4 w 7"/>
                <a:gd name="T1" fmla="*/ 7 h 12"/>
                <a:gd name="T2" fmla="*/ 0 w 7"/>
                <a:gd name="T3" fmla="*/ 11 h 12"/>
                <a:gd name="T4" fmla="*/ 6 w 7"/>
                <a:gd name="T5" fmla="*/ 0 h 12"/>
                <a:gd name="T6" fmla="*/ 4 w 7"/>
                <a:gd name="T7" fmla="*/ 7 h 12"/>
              </a:gdLst>
              <a:ahLst/>
              <a:cxnLst>
                <a:cxn ang="0">
                  <a:pos x="T0" y="T1"/>
                </a:cxn>
                <a:cxn ang="0">
                  <a:pos x="T2" y="T3"/>
                </a:cxn>
                <a:cxn ang="0">
                  <a:pos x="T4" y="T5"/>
                </a:cxn>
                <a:cxn ang="0">
                  <a:pos x="T6" y="T7"/>
                </a:cxn>
              </a:cxnLst>
              <a:rect l="0" t="0" r="r" b="b"/>
              <a:pathLst>
                <a:path w="7" h="12">
                  <a:moveTo>
                    <a:pt x="4" y="7"/>
                  </a:moveTo>
                  <a:cubicBezTo>
                    <a:pt x="2" y="10"/>
                    <a:pt x="0" y="12"/>
                    <a:pt x="0" y="11"/>
                  </a:cubicBezTo>
                  <a:cubicBezTo>
                    <a:pt x="0" y="8"/>
                    <a:pt x="4" y="0"/>
                    <a:pt x="6" y="0"/>
                  </a:cubicBezTo>
                  <a:cubicBezTo>
                    <a:pt x="7" y="0"/>
                    <a:pt x="6"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4" name="Freeform 2646">
              <a:extLst>
                <a:ext uri="{FF2B5EF4-FFF2-40B4-BE49-F238E27FC236}">
                  <a16:creationId xmlns:a16="http://schemas.microsoft.com/office/drawing/2014/main" id="{8FA7DE98-E0E9-4153-A445-75DAC4C3A27F}"/>
                </a:ext>
              </a:extLst>
            </p:cNvPr>
            <p:cNvSpPr>
              <a:spLocks/>
            </p:cNvSpPr>
            <p:nvPr/>
          </p:nvSpPr>
          <p:spPr bwMode="auto">
            <a:xfrm>
              <a:off x="7123" y="3356"/>
              <a:ext cx="34"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1" y="12"/>
                    <a:pt x="1" y="11"/>
                  </a:cubicBezTo>
                  <a:cubicBezTo>
                    <a:pt x="0" y="9"/>
                    <a:pt x="4"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5" name="Freeform 2647">
              <a:extLst>
                <a:ext uri="{FF2B5EF4-FFF2-40B4-BE49-F238E27FC236}">
                  <a16:creationId xmlns:a16="http://schemas.microsoft.com/office/drawing/2014/main" id="{1AF9E52F-EAC0-4F99-B0A7-8CA28E21D0BD}"/>
                </a:ext>
              </a:extLst>
            </p:cNvPr>
            <p:cNvSpPr>
              <a:spLocks/>
            </p:cNvSpPr>
            <p:nvPr/>
          </p:nvSpPr>
          <p:spPr bwMode="auto">
            <a:xfrm>
              <a:off x="7094" y="3361"/>
              <a:ext cx="34" cy="62"/>
            </a:xfrm>
            <a:custGeom>
              <a:avLst/>
              <a:gdLst>
                <a:gd name="T0" fmla="*/ 5 w 7"/>
                <a:gd name="T1" fmla="*/ 7 h 13"/>
                <a:gd name="T2" fmla="*/ 0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3" y="11"/>
                    <a:pt x="1" y="13"/>
                    <a:pt x="0" y="11"/>
                  </a:cubicBezTo>
                  <a:cubicBezTo>
                    <a:pt x="0" y="9"/>
                    <a:pt x="4" y="0"/>
                    <a:pt x="6" y="0"/>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6" name="Freeform 2648">
              <a:extLst>
                <a:ext uri="{FF2B5EF4-FFF2-40B4-BE49-F238E27FC236}">
                  <a16:creationId xmlns:a16="http://schemas.microsoft.com/office/drawing/2014/main" id="{F54C6D81-EC6A-49FA-BC19-E4E3CDE63437}"/>
                </a:ext>
              </a:extLst>
            </p:cNvPr>
            <p:cNvSpPr>
              <a:spLocks/>
            </p:cNvSpPr>
            <p:nvPr/>
          </p:nvSpPr>
          <p:spPr bwMode="auto">
            <a:xfrm>
              <a:off x="7176" y="3235"/>
              <a:ext cx="29" cy="63"/>
            </a:xfrm>
            <a:custGeom>
              <a:avLst/>
              <a:gdLst>
                <a:gd name="T0" fmla="*/ 4 w 6"/>
                <a:gd name="T1" fmla="*/ 8 h 13"/>
                <a:gd name="T2" fmla="*/ 1 w 6"/>
                <a:gd name="T3" fmla="*/ 12 h 13"/>
                <a:gd name="T4" fmla="*/ 5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1" y="13"/>
                    <a:pt x="1" y="12"/>
                  </a:cubicBezTo>
                  <a:cubicBezTo>
                    <a:pt x="0" y="9"/>
                    <a:pt x="3" y="0"/>
                    <a:pt x="5"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7" name="Freeform 2649">
              <a:extLst>
                <a:ext uri="{FF2B5EF4-FFF2-40B4-BE49-F238E27FC236}">
                  <a16:creationId xmlns:a16="http://schemas.microsoft.com/office/drawing/2014/main" id="{9348B535-F45D-447B-BCD9-191F21115BBF}"/>
                </a:ext>
              </a:extLst>
            </p:cNvPr>
            <p:cNvSpPr>
              <a:spLocks/>
            </p:cNvSpPr>
            <p:nvPr/>
          </p:nvSpPr>
          <p:spPr bwMode="auto">
            <a:xfrm>
              <a:off x="7210" y="3187"/>
              <a:ext cx="24" cy="63"/>
            </a:xfrm>
            <a:custGeom>
              <a:avLst/>
              <a:gdLst>
                <a:gd name="T0" fmla="*/ 3 w 5"/>
                <a:gd name="T1" fmla="*/ 8 h 13"/>
                <a:gd name="T2" fmla="*/ 0 w 5"/>
                <a:gd name="T3" fmla="*/ 12 h 13"/>
                <a:gd name="T4" fmla="*/ 4 w 5"/>
                <a:gd name="T5" fmla="*/ 1 h 13"/>
                <a:gd name="T6" fmla="*/ 3 w 5"/>
                <a:gd name="T7" fmla="*/ 8 h 13"/>
              </a:gdLst>
              <a:ahLst/>
              <a:cxnLst>
                <a:cxn ang="0">
                  <a:pos x="T0" y="T1"/>
                </a:cxn>
                <a:cxn ang="0">
                  <a:pos x="T2" y="T3"/>
                </a:cxn>
                <a:cxn ang="0">
                  <a:pos x="T4" y="T5"/>
                </a:cxn>
                <a:cxn ang="0">
                  <a:pos x="T6" y="T7"/>
                </a:cxn>
              </a:cxnLst>
              <a:rect l="0" t="0" r="r" b="b"/>
              <a:pathLst>
                <a:path w="5" h="13">
                  <a:moveTo>
                    <a:pt x="3" y="8"/>
                  </a:moveTo>
                  <a:cubicBezTo>
                    <a:pt x="2" y="11"/>
                    <a:pt x="1" y="13"/>
                    <a:pt x="0" y="12"/>
                  </a:cubicBezTo>
                  <a:cubicBezTo>
                    <a:pt x="0" y="10"/>
                    <a:pt x="3" y="0"/>
                    <a:pt x="4" y="1"/>
                  </a:cubicBezTo>
                  <a:cubicBezTo>
                    <a:pt x="5" y="1"/>
                    <a:pt x="5"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8" name="Freeform 2650">
              <a:extLst>
                <a:ext uri="{FF2B5EF4-FFF2-40B4-BE49-F238E27FC236}">
                  <a16:creationId xmlns:a16="http://schemas.microsoft.com/office/drawing/2014/main" id="{622A2142-1AA4-47E4-938B-E1DBF6E8EAFD}"/>
                </a:ext>
              </a:extLst>
            </p:cNvPr>
            <p:cNvSpPr>
              <a:spLocks/>
            </p:cNvSpPr>
            <p:nvPr/>
          </p:nvSpPr>
          <p:spPr bwMode="auto">
            <a:xfrm>
              <a:off x="7162" y="3308"/>
              <a:ext cx="33"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2" y="12"/>
                    <a:pt x="1" y="11"/>
                  </a:cubicBezTo>
                  <a:cubicBezTo>
                    <a:pt x="0" y="9"/>
                    <a:pt x="5"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89" name="Freeform 2651">
              <a:extLst>
                <a:ext uri="{FF2B5EF4-FFF2-40B4-BE49-F238E27FC236}">
                  <a16:creationId xmlns:a16="http://schemas.microsoft.com/office/drawing/2014/main" id="{ED27FD43-20AA-4A99-8683-FFDD8F613B3B}"/>
                </a:ext>
              </a:extLst>
            </p:cNvPr>
            <p:cNvSpPr>
              <a:spLocks/>
            </p:cNvSpPr>
            <p:nvPr/>
          </p:nvSpPr>
          <p:spPr bwMode="auto">
            <a:xfrm>
              <a:off x="7200" y="3245"/>
              <a:ext cx="29" cy="63"/>
            </a:xfrm>
            <a:custGeom>
              <a:avLst/>
              <a:gdLst>
                <a:gd name="T0" fmla="*/ 4 w 6"/>
                <a:gd name="T1" fmla="*/ 8 h 13"/>
                <a:gd name="T2" fmla="*/ 1 w 6"/>
                <a:gd name="T3" fmla="*/ 12 h 13"/>
                <a:gd name="T4" fmla="*/ 6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1"/>
                    <a:pt x="4" y="0"/>
                    <a:pt x="6"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0" name="Freeform 2652">
              <a:extLst>
                <a:ext uri="{FF2B5EF4-FFF2-40B4-BE49-F238E27FC236}">
                  <a16:creationId xmlns:a16="http://schemas.microsoft.com/office/drawing/2014/main" id="{DD519ED6-091A-4CA6-93B4-93512A4BE5FC}"/>
                </a:ext>
              </a:extLst>
            </p:cNvPr>
            <p:cNvSpPr>
              <a:spLocks/>
            </p:cNvSpPr>
            <p:nvPr/>
          </p:nvSpPr>
          <p:spPr bwMode="auto">
            <a:xfrm>
              <a:off x="7229" y="3216"/>
              <a:ext cx="24" cy="53"/>
            </a:xfrm>
            <a:custGeom>
              <a:avLst/>
              <a:gdLst>
                <a:gd name="T0" fmla="*/ 3 w 5"/>
                <a:gd name="T1" fmla="*/ 7 h 11"/>
                <a:gd name="T2" fmla="*/ 0 w 5"/>
                <a:gd name="T3" fmla="*/ 11 h 11"/>
                <a:gd name="T4" fmla="*/ 2 w 5"/>
                <a:gd name="T5" fmla="*/ 6 h 11"/>
                <a:gd name="T6" fmla="*/ 4 w 5"/>
                <a:gd name="T7" fmla="*/ 0 h 11"/>
                <a:gd name="T8" fmla="*/ 4 w 5"/>
                <a:gd name="T9" fmla="*/ 0 h 11"/>
                <a:gd name="T10" fmla="*/ 3 w 5"/>
                <a:gd name="T11" fmla="*/ 7 h 11"/>
              </a:gdLst>
              <a:ahLst/>
              <a:cxnLst>
                <a:cxn ang="0">
                  <a:pos x="T0" y="T1"/>
                </a:cxn>
                <a:cxn ang="0">
                  <a:pos x="T2" y="T3"/>
                </a:cxn>
                <a:cxn ang="0">
                  <a:pos x="T4" y="T5"/>
                </a:cxn>
                <a:cxn ang="0">
                  <a:pos x="T6" y="T7"/>
                </a:cxn>
                <a:cxn ang="0">
                  <a:pos x="T8" y="T9"/>
                </a:cxn>
                <a:cxn ang="0">
                  <a:pos x="T10" y="T11"/>
                </a:cxn>
              </a:cxnLst>
              <a:rect l="0" t="0" r="r" b="b"/>
              <a:pathLst>
                <a:path w="5" h="11">
                  <a:moveTo>
                    <a:pt x="3" y="7"/>
                  </a:moveTo>
                  <a:cubicBezTo>
                    <a:pt x="3" y="8"/>
                    <a:pt x="1" y="11"/>
                    <a:pt x="0" y="11"/>
                  </a:cubicBezTo>
                  <a:cubicBezTo>
                    <a:pt x="0" y="11"/>
                    <a:pt x="1" y="7"/>
                    <a:pt x="2" y="6"/>
                  </a:cubicBezTo>
                  <a:cubicBezTo>
                    <a:pt x="3" y="2"/>
                    <a:pt x="4" y="0"/>
                    <a:pt x="4" y="0"/>
                  </a:cubicBezTo>
                  <a:cubicBezTo>
                    <a:pt x="4" y="0"/>
                    <a:pt x="4" y="0"/>
                    <a:pt x="4" y="0"/>
                  </a:cubicBezTo>
                  <a:cubicBezTo>
                    <a:pt x="5" y="1"/>
                    <a:pt x="4" y="5"/>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1" name="Freeform 2653">
              <a:extLst>
                <a:ext uri="{FF2B5EF4-FFF2-40B4-BE49-F238E27FC236}">
                  <a16:creationId xmlns:a16="http://schemas.microsoft.com/office/drawing/2014/main" id="{CE0BC1BD-19FA-4CBA-B6A4-994EE9D91D1E}"/>
                </a:ext>
              </a:extLst>
            </p:cNvPr>
            <p:cNvSpPr>
              <a:spLocks/>
            </p:cNvSpPr>
            <p:nvPr/>
          </p:nvSpPr>
          <p:spPr bwMode="auto">
            <a:xfrm>
              <a:off x="7239" y="3144"/>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2" y="10"/>
                    <a:pt x="1" y="12"/>
                    <a:pt x="1" y="12"/>
                  </a:cubicBezTo>
                  <a:cubicBezTo>
                    <a:pt x="0" y="10"/>
                    <a:pt x="3"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2" name="Freeform 2654">
              <a:extLst>
                <a:ext uri="{FF2B5EF4-FFF2-40B4-BE49-F238E27FC236}">
                  <a16:creationId xmlns:a16="http://schemas.microsoft.com/office/drawing/2014/main" id="{CF0AC61D-EDB9-409D-B34E-980B44E348F2}"/>
                </a:ext>
              </a:extLst>
            </p:cNvPr>
            <p:cNvSpPr>
              <a:spLocks/>
            </p:cNvSpPr>
            <p:nvPr/>
          </p:nvSpPr>
          <p:spPr bwMode="auto">
            <a:xfrm>
              <a:off x="7268" y="3091"/>
              <a:ext cx="19" cy="58"/>
            </a:xfrm>
            <a:custGeom>
              <a:avLst/>
              <a:gdLst>
                <a:gd name="T0" fmla="*/ 3 w 4"/>
                <a:gd name="T1" fmla="*/ 7 h 12"/>
                <a:gd name="T2" fmla="*/ 1 w 4"/>
                <a:gd name="T3" fmla="*/ 12 h 12"/>
                <a:gd name="T4" fmla="*/ 2 w 4"/>
                <a:gd name="T5" fmla="*/ 6 h 12"/>
                <a:gd name="T6" fmla="*/ 4 w 4"/>
                <a:gd name="T7" fmla="*/ 0 h 12"/>
                <a:gd name="T8" fmla="*/ 4 w 4"/>
                <a:gd name="T9" fmla="*/ 0 h 12"/>
                <a:gd name="T10" fmla="*/ 3 w 4"/>
                <a:gd name="T11" fmla="*/ 7 h 12"/>
              </a:gdLst>
              <a:ahLst/>
              <a:cxnLst>
                <a:cxn ang="0">
                  <a:pos x="T0" y="T1"/>
                </a:cxn>
                <a:cxn ang="0">
                  <a:pos x="T2" y="T3"/>
                </a:cxn>
                <a:cxn ang="0">
                  <a:pos x="T4" y="T5"/>
                </a:cxn>
                <a:cxn ang="0">
                  <a:pos x="T6" y="T7"/>
                </a:cxn>
                <a:cxn ang="0">
                  <a:pos x="T8" y="T9"/>
                </a:cxn>
                <a:cxn ang="0">
                  <a:pos x="T10" y="T11"/>
                </a:cxn>
              </a:cxnLst>
              <a:rect l="0" t="0" r="r" b="b"/>
              <a:pathLst>
                <a:path w="4" h="12">
                  <a:moveTo>
                    <a:pt x="3" y="7"/>
                  </a:moveTo>
                  <a:cubicBezTo>
                    <a:pt x="3" y="8"/>
                    <a:pt x="1" y="12"/>
                    <a:pt x="1" y="12"/>
                  </a:cubicBezTo>
                  <a:cubicBezTo>
                    <a:pt x="0" y="11"/>
                    <a:pt x="1" y="6"/>
                    <a:pt x="2" y="6"/>
                  </a:cubicBezTo>
                  <a:cubicBezTo>
                    <a:pt x="2" y="3"/>
                    <a:pt x="3" y="0"/>
                    <a:pt x="4" y="0"/>
                  </a:cubicBezTo>
                  <a:cubicBezTo>
                    <a:pt x="4" y="0"/>
                    <a:pt x="4" y="0"/>
                    <a:pt x="4" y="0"/>
                  </a:cubicBezTo>
                  <a:cubicBezTo>
                    <a:pt x="4"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3" name="Freeform 2655">
              <a:extLst>
                <a:ext uri="{FF2B5EF4-FFF2-40B4-BE49-F238E27FC236}">
                  <a16:creationId xmlns:a16="http://schemas.microsoft.com/office/drawing/2014/main" id="{05AF09BE-6842-477A-9137-6A2B96A33AF7}"/>
                </a:ext>
              </a:extLst>
            </p:cNvPr>
            <p:cNvSpPr>
              <a:spLocks/>
            </p:cNvSpPr>
            <p:nvPr/>
          </p:nvSpPr>
          <p:spPr bwMode="auto">
            <a:xfrm>
              <a:off x="7253" y="3163"/>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7"/>
                    <a:pt x="1" y="11"/>
                    <a:pt x="1" y="12"/>
                  </a:cubicBezTo>
                  <a:cubicBezTo>
                    <a:pt x="0" y="11"/>
                    <a:pt x="4"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4" name="Freeform 2656">
              <a:extLst>
                <a:ext uri="{FF2B5EF4-FFF2-40B4-BE49-F238E27FC236}">
                  <a16:creationId xmlns:a16="http://schemas.microsoft.com/office/drawing/2014/main" id="{00980B0A-A88B-4CA8-BC2D-7311B2BE6AFC}"/>
                </a:ext>
              </a:extLst>
            </p:cNvPr>
            <p:cNvSpPr>
              <a:spLocks/>
            </p:cNvSpPr>
            <p:nvPr/>
          </p:nvSpPr>
          <p:spPr bwMode="auto">
            <a:xfrm>
              <a:off x="7248" y="2990"/>
              <a:ext cx="24" cy="62"/>
            </a:xfrm>
            <a:custGeom>
              <a:avLst/>
              <a:gdLst>
                <a:gd name="T0" fmla="*/ 4 w 5"/>
                <a:gd name="T1" fmla="*/ 8 h 13"/>
                <a:gd name="T2" fmla="*/ 1 w 5"/>
                <a:gd name="T3" fmla="*/ 12 h 13"/>
                <a:gd name="T4" fmla="*/ 4 w 5"/>
                <a:gd name="T5" fmla="*/ 0 h 13"/>
                <a:gd name="T6" fmla="*/ 4 w 5"/>
                <a:gd name="T7" fmla="*/ 8 h 13"/>
              </a:gdLst>
              <a:ahLst/>
              <a:cxnLst>
                <a:cxn ang="0">
                  <a:pos x="T0" y="T1"/>
                </a:cxn>
                <a:cxn ang="0">
                  <a:pos x="T2" y="T3"/>
                </a:cxn>
                <a:cxn ang="0">
                  <a:pos x="T4" y="T5"/>
                </a:cxn>
                <a:cxn ang="0">
                  <a:pos x="T6" y="T7"/>
                </a:cxn>
              </a:cxnLst>
              <a:rect l="0" t="0" r="r" b="b"/>
              <a:pathLst>
                <a:path w="5" h="13">
                  <a:moveTo>
                    <a:pt x="4" y="8"/>
                  </a:moveTo>
                  <a:cubicBezTo>
                    <a:pt x="3" y="11"/>
                    <a:pt x="2" y="13"/>
                    <a:pt x="1" y="12"/>
                  </a:cubicBezTo>
                  <a:cubicBezTo>
                    <a:pt x="0" y="10"/>
                    <a:pt x="3" y="0"/>
                    <a:pt x="4" y="0"/>
                  </a:cubicBezTo>
                  <a:cubicBezTo>
                    <a:pt x="5"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5" name="Freeform 2657">
              <a:extLst>
                <a:ext uri="{FF2B5EF4-FFF2-40B4-BE49-F238E27FC236}">
                  <a16:creationId xmlns:a16="http://schemas.microsoft.com/office/drawing/2014/main" id="{84592BA7-1EFB-49BF-9A0F-6DF7BE947201}"/>
                </a:ext>
              </a:extLst>
            </p:cNvPr>
            <p:cNvSpPr>
              <a:spLocks/>
            </p:cNvSpPr>
            <p:nvPr/>
          </p:nvSpPr>
          <p:spPr bwMode="auto">
            <a:xfrm>
              <a:off x="7215" y="3062"/>
              <a:ext cx="28" cy="63"/>
            </a:xfrm>
            <a:custGeom>
              <a:avLst/>
              <a:gdLst>
                <a:gd name="T0" fmla="*/ 4 w 6"/>
                <a:gd name="T1" fmla="*/ 8 h 13"/>
                <a:gd name="T2" fmla="*/ 1 w 6"/>
                <a:gd name="T3" fmla="*/ 12 h 13"/>
                <a:gd name="T4" fmla="*/ 4 w 6"/>
                <a:gd name="T5" fmla="*/ 0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0"/>
                    <a:pt x="3" y="0"/>
                    <a:pt x="4" y="0"/>
                  </a:cubicBezTo>
                  <a:cubicBezTo>
                    <a:pt x="6" y="1"/>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6" name="Freeform 2658">
              <a:extLst>
                <a:ext uri="{FF2B5EF4-FFF2-40B4-BE49-F238E27FC236}">
                  <a16:creationId xmlns:a16="http://schemas.microsoft.com/office/drawing/2014/main" id="{DB1A219C-ED69-4B77-9E29-DC10A8A86C8E}"/>
                </a:ext>
              </a:extLst>
            </p:cNvPr>
            <p:cNvSpPr>
              <a:spLocks/>
            </p:cNvSpPr>
            <p:nvPr/>
          </p:nvSpPr>
          <p:spPr bwMode="auto">
            <a:xfrm>
              <a:off x="7162" y="3192"/>
              <a:ext cx="28"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3" y="11"/>
                    <a:pt x="2" y="13"/>
                    <a:pt x="1" y="11"/>
                  </a:cubicBezTo>
                  <a:cubicBezTo>
                    <a:pt x="0" y="8"/>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7" name="Freeform 2659">
              <a:extLst>
                <a:ext uri="{FF2B5EF4-FFF2-40B4-BE49-F238E27FC236}">
                  <a16:creationId xmlns:a16="http://schemas.microsoft.com/office/drawing/2014/main" id="{94381656-77D9-467F-A772-ED4CD575409D}"/>
                </a:ext>
              </a:extLst>
            </p:cNvPr>
            <p:cNvSpPr>
              <a:spLocks/>
            </p:cNvSpPr>
            <p:nvPr/>
          </p:nvSpPr>
          <p:spPr bwMode="auto">
            <a:xfrm>
              <a:off x="7200" y="3149"/>
              <a:ext cx="29" cy="62"/>
            </a:xfrm>
            <a:custGeom>
              <a:avLst/>
              <a:gdLst>
                <a:gd name="T0" fmla="*/ 4 w 6"/>
                <a:gd name="T1" fmla="*/ 7 h 13"/>
                <a:gd name="T2" fmla="*/ 1 w 6"/>
                <a:gd name="T3" fmla="*/ 12 h 13"/>
                <a:gd name="T4" fmla="*/ 5 w 6"/>
                <a:gd name="T5" fmla="*/ 0 h 13"/>
                <a:gd name="T6" fmla="*/ 4 w 6"/>
                <a:gd name="T7" fmla="*/ 7 h 13"/>
              </a:gdLst>
              <a:ahLst/>
              <a:cxnLst>
                <a:cxn ang="0">
                  <a:pos x="T0" y="T1"/>
                </a:cxn>
                <a:cxn ang="0">
                  <a:pos x="T2" y="T3"/>
                </a:cxn>
                <a:cxn ang="0">
                  <a:pos x="T4" y="T5"/>
                </a:cxn>
                <a:cxn ang="0">
                  <a:pos x="T6" y="T7"/>
                </a:cxn>
              </a:cxnLst>
              <a:rect l="0" t="0" r="r" b="b"/>
              <a:pathLst>
                <a:path w="6" h="13">
                  <a:moveTo>
                    <a:pt x="4" y="7"/>
                  </a:moveTo>
                  <a:cubicBezTo>
                    <a:pt x="3" y="11"/>
                    <a:pt x="1" y="13"/>
                    <a:pt x="1" y="12"/>
                  </a:cubicBezTo>
                  <a:cubicBezTo>
                    <a:pt x="0" y="9"/>
                    <a:pt x="3" y="0"/>
                    <a:pt x="5" y="0"/>
                  </a:cubicBezTo>
                  <a:cubicBezTo>
                    <a:pt x="6" y="0"/>
                    <a:pt x="5"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8" name="Freeform 2660">
              <a:extLst>
                <a:ext uri="{FF2B5EF4-FFF2-40B4-BE49-F238E27FC236}">
                  <a16:creationId xmlns:a16="http://schemas.microsoft.com/office/drawing/2014/main" id="{05506E6D-462C-435A-A568-40C1A99D79F5}"/>
                </a:ext>
              </a:extLst>
            </p:cNvPr>
            <p:cNvSpPr>
              <a:spLocks/>
            </p:cNvSpPr>
            <p:nvPr/>
          </p:nvSpPr>
          <p:spPr bwMode="auto">
            <a:xfrm>
              <a:off x="7109" y="3284"/>
              <a:ext cx="33" cy="58"/>
            </a:xfrm>
            <a:custGeom>
              <a:avLst/>
              <a:gdLst>
                <a:gd name="T0" fmla="*/ 6 w 7"/>
                <a:gd name="T1" fmla="*/ 7 h 12"/>
                <a:gd name="T2" fmla="*/ 1 w 7"/>
                <a:gd name="T3" fmla="*/ 11 h 12"/>
                <a:gd name="T4" fmla="*/ 6 w 7"/>
                <a:gd name="T5" fmla="*/ 0 h 12"/>
                <a:gd name="T6" fmla="*/ 6 w 7"/>
                <a:gd name="T7" fmla="*/ 7 h 12"/>
              </a:gdLst>
              <a:ahLst/>
              <a:cxnLst>
                <a:cxn ang="0">
                  <a:pos x="T0" y="T1"/>
                </a:cxn>
                <a:cxn ang="0">
                  <a:pos x="T2" y="T3"/>
                </a:cxn>
                <a:cxn ang="0">
                  <a:pos x="T4" y="T5"/>
                </a:cxn>
                <a:cxn ang="0">
                  <a:pos x="T6" y="T7"/>
                </a:cxn>
              </a:cxnLst>
              <a:rect l="0" t="0" r="r" b="b"/>
              <a:pathLst>
                <a:path w="7" h="12">
                  <a:moveTo>
                    <a:pt x="6" y="7"/>
                  </a:moveTo>
                  <a:cubicBezTo>
                    <a:pt x="4" y="10"/>
                    <a:pt x="2" y="12"/>
                    <a:pt x="1" y="11"/>
                  </a:cubicBezTo>
                  <a:cubicBezTo>
                    <a:pt x="0" y="9"/>
                    <a:pt x="4"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199" name="Freeform 2661">
              <a:extLst>
                <a:ext uri="{FF2B5EF4-FFF2-40B4-BE49-F238E27FC236}">
                  <a16:creationId xmlns:a16="http://schemas.microsoft.com/office/drawing/2014/main" id="{99AB3B33-61E5-42B1-A53B-4497C3BE3ACF}"/>
                </a:ext>
              </a:extLst>
            </p:cNvPr>
            <p:cNvSpPr>
              <a:spLocks/>
            </p:cNvSpPr>
            <p:nvPr/>
          </p:nvSpPr>
          <p:spPr bwMode="auto">
            <a:xfrm>
              <a:off x="7137" y="3279"/>
              <a:ext cx="34" cy="63"/>
            </a:xfrm>
            <a:custGeom>
              <a:avLst/>
              <a:gdLst>
                <a:gd name="T0" fmla="*/ 5 w 7"/>
                <a:gd name="T1" fmla="*/ 7 h 13"/>
                <a:gd name="T2" fmla="*/ 1 w 7"/>
                <a:gd name="T3" fmla="*/ 12 h 13"/>
                <a:gd name="T4" fmla="*/ 6 w 7"/>
                <a:gd name="T5" fmla="*/ 1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2"/>
                  </a:cubicBezTo>
                  <a:cubicBezTo>
                    <a:pt x="0" y="9"/>
                    <a:pt x="4" y="0"/>
                    <a:pt x="6" y="1"/>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1" name="Freeform 2662">
              <a:extLst>
                <a:ext uri="{FF2B5EF4-FFF2-40B4-BE49-F238E27FC236}">
                  <a16:creationId xmlns:a16="http://schemas.microsoft.com/office/drawing/2014/main" id="{8300E13F-5978-4C10-A746-B6411FFA87F3}"/>
                </a:ext>
              </a:extLst>
            </p:cNvPr>
            <p:cNvSpPr>
              <a:spLocks/>
            </p:cNvSpPr>
            <p:nvPr/>
          </p:nvSpPr>
          <p:spPr bwMode="auto">
            <a:xfrm>
              <a:off x="7070" y="3443"/>
              <a:ext cx="34" cy="58"/>
            </a:xfrm>
            <a:custGeom>
              <a:avLst/>
              <a:gdLst>
                <a:gd name="T0" fmla="*/ 4 w 7"/>
                <a:gd name="T1" fmla="*/ 6 h 12"/>
                <a:gd name="T2" fmla="*/ 0 w 7"/>
                <a:gd name="T3" fmla="*/ 10 h 12"/>
                <a:gd name="T4" fmla="*/ 6 w 7"/>
                <a:gd name="T5" fmla="*/ 0 h 12"/>
                <a:gd name="T6" fmla="*/ 4 w 7"/>
                <a:gd name="T7" fmla="*/ 6 h 12"/>
              </a:gdLst>
              <a:ahLst/>
              <a:cxnLst>
                <a:cxn ang="0">
                  <a:pos x="T0" y="T1"/>
                </a:cxn>
                <a:cxn ang="0">
                  <a:pos x="T2" y="T3"/>
                </a:cxn>
                <a:cxn ang="0">
                  <a:pos x="T4" y="T5"/>
                </a:cxn>
                <a:cxn ang="0">
                  <a:pos x="T6" y="T7"/>
                </a:cxn>
              </a:cxnLst>
              <a:rect l="0" t="0" r="r" b="b"/>
              <a:pathLst>
                <a:path w="7" h="12">
                  <a:moveTo>
                    <a:pt x="4" y="6"/>
                  </a:moveTo>
                  <a:cubicBezTo>
                    <a:pt x="2" y="10"/>
                    <a:pt x="0" y="12"/>
                    <a:pt x="0" y="10"/>
                  </a:cubicBezTo>
                  <a:cubicBezTo>
                    <a:pt x="0" y="8"/>
                    <a:pt x="4" y="0"/>
                    <a:pt x="6" y="0"/>
                  </a:cubicBezTo>
                  <a:cubicBezTo>
                    <a:pt x="7" y="0"/>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2" name="Freeform 2663">
              <a:extLst>
                <a:ext uri="{FF2B5EF4-FFF2-40B4-BE49-F238E27FC236}">
                  <a16:creationId xmlns:a16="http://schemas.microsoft.com/office/drawing/2014/main" id="{52369E18-C7BA-4D1E-AE5C-AEA39097B793}"/>
                </a:ext>
              </a:extLst>
            </p:cNvPr>
            <p:cNvSpPr>
              <a:spLocks/>
            </p:cNvSpPr>
            <p:nvPr/>
          </p:nvSpPr>
          <p:spPr bwMode="auto">
            <a:xfrm>
              <a:off x="7282" y="3076"/>
              <a:ext cx="19" cy="58"/>
            </a:xfrm>
            <a:custGeom>
              <a:avLst/>
              <a:gdLst>
                <a:gd name="T0" fmla="*/ 2 w 4"/>
                <a:gd name="T1" fmla="*/ 7 h 12"/>
                <a:gd name="T2" fmla="*/ 1 w 4"/>
                <a:gd name="T3" fmla="*/ 12 h 12"/>
                <a:gd name="T4" fmla="*/ 4 w 4"/>
                <a:gd name="T5" fmla="*/ 0 h 12"/>
                <a:gd name="T6" fmla="*/ 4 w 4"/>
                <a:gd name="T7" fmla="*/ 0 h 12"/>
                <a:gd name="T8" fmla="*/ 2 w 4"/>
                <a:gd name="T9" fmla="*/ 7 h 12"/>
              </a:gdLst>
              <a:ahLst/>
              <a:cxnLst>
                <a:cxn ang="0">
                  <a:pos x="T0" y="T1"/>
                </a:cxn>
                <a:cxn ang="0">
                  <a:pos x="T2" y="T3"/>
                </a:cxn>
                <a:cxn ang="0">
                  <a:pos x="T4" y="T5"/>
                </a:cxn>
                <a:cxn ang="0">
                  <a:pos x="T6" y="T7"/>
                </a:cxn>
                <a:cxn ang="0">
                  <a:pos x="T8" y="T9"/>
                </a:cxn>
              </a:cxnLst>
              <a:rect l="0" t="0" r="r" b="b"/>
              <a:pathLst>
                <a:path w="4" h="12">
                  <a:moveTo>
                    <a:pt x="2" y="7"/>
                  </a:moveTo>
                  <a:cubicBezTo>
                    <a:pt x="2" y="8"/>
                    <a:pt x="1" y="12"/>
                    <a:pt x="1" y="12"/>
                  </a:cubicBezTo>
                  <a:cubicBezTo>
                    <a:pt x="0" y="12"/>
                    <a:pt x="3" y="1"/>
                    <a:pt x="4" y="0"/>
                  </a:cubicBezTo>
                  <a:cubicBezTo>
                    <a:pt x="4" y="0"/>
                    <a:pt x="4" y="0"/>
                    <a:pt x="4" y="0"/>
                  </a:cubicBezTo>
                  <a:cubicBezTo>
                    <a:pt x="4" y="1"/>
                    <a:pt x="3" y="5"/>
                    <a:pt x="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3" name="Freeform 2664">
              <a:extLst>
                <a:ext uri="{FF2B5EF4-FFF2-40B4-BE49-F238E27FC236}">
                  <a16:creationId xmlns:a16="http://schemas.microsoft.com/office/drawing/2014/main" id="{843CA924-1A77-4602-B271-2C929833C215}"/>
                </a:ext>
              </a:extLst>
            </p:cNvPr>
            <p:cNvSpPr>
              <a:spLocks/>
            </p:cNvSpPr>
            <p:nvPr/>
          </p:nvSpPr>
          <p:spPr bwMode="auto">
            <a:xfrm>
              <a:off x="7268" y="2908"/>
              <a:ext cx="19" cy="62"/>
            </a:xfrm>
            <a:custGeom>
              <a:avLst/>
              <a:gdLst>
                <a:gd name="T0" fmla="*/ 4 w 4"/>
                <a:gd name="T1" fmla="*/ 7 h 13"/>
                <a:gd name="T2" fmla="*/ 1 w 4"/>
                <a:gd name="T3" fmla="*/ 12 h 13"/>
                <a:gd name="T4" fmla="*/ 3 w 4"/>
                <a:gd name="T5" fmla="*/ 0 h 13"/>
                <a:gd name="T6" fmla="*/ 3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3" y="11"/>
                    <a:pt x="2" y="13"/>
                    <a:pt x="1" y="12"/>
                  </a:cubicBezTo>
                  <a:cubicBezTo>
                    <a:pt x="0" y="10"/>
                    <a:pt x="2" y="0"/>
                    <a:pt x="3" y="0"/>
                  </a:cubicBezTo>
                  <a:cubicBezTo>
                    <a:pt x="3" y="0"/>
                    <a:pt x="3" y="0"/>
                    <a:pt x="3" y="0"/>
                  </a:cubicBezTo>
                  <a:cubicBezTo>
                    <a:pt x="4"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4" name="Freeform 2665">
              <a:extLst>
                <a:ext uri="{FF2B5EF4-FFF2-40B4-BE49-F238E27FC236}">
                  <a16:creationId xmlns:a16="http://schemas.microsoft.com/office/drawing/2014/main" id="{E0B7EE89-7805-41FE-AACC-A33356C77105}"/>
                </a:ext>
              </a:extLst>
            </p:cNvPr>
            <p:cNvSpPr>
              <a:spLocks/>
            </p:cNvSpPr>
            <p:nvPr/>
          </p:nvSpPr>
          <p:spPr bwMode="auto">
            <a:xfrm>
              <a:off x="7176" y="3105"/>
              <a:ext cx="29"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1" y="11"/>
                  </a:cubicBezTo>
                  <a:cubicBezTo>
                    <a:pt x="0" y="9"/>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5" name="Freeform 2666">
              <a:extLst>
                <a:ext uri="{FF2B5EF4-FFF2-40B4-BE49-F238E27FC236}">
                  <a16:creationId xmlns:a16="http://schemas.microsoft.com/office/drawing/2014/main" id="{BDEA0238-5894-4E88-B80C-49820CE02175}"/>
                </a:ext>
              </a:extLst>
            </p:cNvPr>
            <p:cNvSpPr>
              <a:spLocks/>
            </p:cNvSpPr>
            <p:nvPr/>
          </p:nvSpPr>
          <p:spPr bwMode="auto">
            <a:xfrm>
              <a:off x="7239" y="3096"/>
              <a:ext cx="24" cy="62"/>
            </a:xfrm>
            <a:custGeom>
              <a:avLst/>
              <a:gdLst>
                <a:gd name="T0" fmla="*/ 3 w 5"/>
                <a:gd name="T1" fmla="*/ 7 h 13"/>
                <a:gd name="T2" fmla="*/ 1 w 5"/>
                <a:gd name="T3" fmla="*/ 12 h 13"/>
                <a:gd name="T4" fmla="*/ 4 w 5"/>
                <a:gd name="T5" fmla="*/ 0 h 13"/>
                <a:gd name="T6" fmla="*/ 3 w 5"/>
                <a:gd name="T7" fmla="*/ 7 h 13"/>
              </a:gdLst>
              <a:ahLst/>
              <a:cxnLst>
                <a:cxn ang="0">
                  <a:pos x="T0" y="T1"/>
                </a:cxn>
                <a:cxn ang="0">
                  <a:pos x="T2" y="T3"/>
                </a:cxn>
                <a:cxn ang="0">
                  <a:pos x="T4" y="T5"/>
                </a:cxn>
                <a:cxn ang="0">
                  <a:pos x="T6" y="T7"/>
                </a:cxn>
              </a:cxnLst>
              <a:rect l="0" t="0" r="r" b="b"/>
              <a:pathLst>
                <a:path w="5" h="13">
                  <a:moveTo>
                    <a:pt x="3" y="7"/>
                  </a:moveTo>
                  <a:cubicBezTo>
                    <a:pt x="2" y="11"/>
                    <a:pt x="1" y="13"/>
                    <a:pt x="1" y="12"/>
                  </a:cubicBezTo>
                  <a:cubicBezTo>
                    <a:pt x="0" y="10"/>
                    <a:pt x="3"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6" name="Freeform 2667">
              <a:extLst>
                <a:ext uri="{FF2B5EF4-FFF2-40B4-BE49-F238E27FC236}">
                  <a16:creationId xmlns:a16="http://schemas.microsoft.com/office/drawing/2014/main" id="{7A212F9E-7827-4FF5-9572-A2B34FC072F7}"/>
                </a:ext>
              </a:extLst>
            </p:cNvPr>
            <p:cNvSpPr>
              <a:spLocks/>
            </p:cNvSpPr>
            <p:nvPr/>
          </p:nvSpPr>
          <p:spPr bwMode="auto">
            <a:xfrm>
              <a:off x="7195" y="3014"/>
              <a:ext cx="29" cy="67"/>
            </a:xfrm>
            <a:custGeom>
              <a:avLst/>
              <a:gdLst>
                <a:gd name="T0" fmla="*/ 5 w 6"/>
                <a:gd name="T1" fmla="*/ 8 h 14"/>
                <a:gd name="T2" fmla="*/ 1 w 6"/>
                <a:gd name="T3" fmla="*/ 12 h 14"/>
                <a:gd name="T4" fmla="*/ 5 w 6"/>
                <a:gd name="T5" fmla="*/ 1 h 14"/>
                <a:gd name="T6" fmla="*/ 5 w 6"/>
                <a:gd name="T7" fmla="*/ 8 h 14"/>
              </a:gdLst>
              <a:ahLst/>
              <a:cxnLst>
                <a:cxn ang="0">
                  <a:pos x="T0" y="T1"/>
                </a:cxn>
                <a:cxn ang="0">
                  <a:pos x="T2" y="T3"/>
                </a:cxn>
                <a:cxn ang="0">
                  <a:pos x="T4" y="T5"/>
                </a:cxn>
                <a:cxn ang="0">
                  <a:pos x="T6" y="T7"/>
                </a:cxn>
              </a:cxnLst>
              <a:rect l="0" t="0" r="r" b="b"/>
              <a:pathLst>
                <a:path w="6" h="14">
                  <a:moveTo>
                    <a:pt x="5" y="8"/>
                  </a:moveTo>
                  <a:cubicBezTo>
                    <a:pt x="4" y="12"/>
                    <a:pt x="2" y="14"/>
                    <a:pt x="1" y="12"/>
                  </a:cubicBezTo>
                  <a:cubicBezTo>
                    <a:pt x="0" y="9"/>
                    <a:pt x="2" y="0"/>
                    <a:pt x="5" y="1"/>
                  </a:cubicBezTo>
                  <a:cubicBezTo>
                    <a:pt x="6" y="1"/>
                    <a:pt x="6"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7" name="Freeform 2668">
              <a:extLst>
                <a:ext uri="{FF2B5EF4-FFF2-40B4-BE49-F238E27FC236}">
                  <a16:creationId xmlns:a16="http://schemas.microsoft.com/office/drawing/2014/main" id="{82D76E70-D4C9-4ACF-B582-3279B752C59D}"/>
                </a:ext>
              </a:extLst>
            </p:cNvPr>
            <p:cNvSpPr>
              <a:spLocks/>
            </p:cNvSpPr>
            <p:nvPr/>
          </p:nvSpPr>
          <p:spPr bwMode="auto">
            <a:xfrm>
              <a:off x="6819" y="3877"/>
              <a:ext cx="39" cy="48"/>
            </a:xfrm>
            <a:custGeom>
              <a:avLst/>
              <a:gdLst>
                <a:gd name="T0" fmla="*/ 4 w 8"/>
                <a:gd name="T1" fmla="*/ 6 h 10"/>
                <a:gd name="T2" fmla="*/ 0 w 8"/>
                <a:gd name="T3" fmla="*/ 9 h 10"/>
                <a:gd name="T4" fmla="*/ 8 w 8"/>
                <a:gd name="T5" fmla="*/ 0 h 10"/>
                <a:gd name="T6" fmla="*/ 4 w 8"/>
                <a:gd name="T7" fmla="*/ 6 h 10"/>
              </a:gdLst>
              <a:ahLst/>
              <a:cxnLst>
                <a:cxn ang="0">
                  <a:pos x="T0" y="T1"/>
                </a:cxn>
                <a:cxn ang="0">
                  <a:pos x="T2" y="T3"/>
                </a:cxn>
                <a:cxn ang="0">
                  <a:pos x="T4" y="T5"/>
                </a:cxn>
                <a:cxn ang="0">
                  <a:pos x="T6" y="T7"/>
                </a:cxn>
              </a:cxnLst>
              <a:rect l="0" t="0" r="r" b="b"/>
              <a:pathLst>
                <a:path w="8" h="10">
                  <a:moveTo>
                    <a:pt x="4" y="6"/>
                  </a:moveTo>
                  <a:cubicBezTo>
                    <a:pt x="3" y="7"/>
                    <a:pt x="0" y="10"/>
                    <a:pt x="0" y="9"/>
                  </a:cubicBezTo>
                  <a:cubicBezTo>
                    <a:pt x="0" y="8"/>
                    <a:pt x="7" y="0"/>
                    <a:pt x="8" y="0"/>
                  </a:cubicBezTo>
                  <a:cubicBezTo>
                    <a:pt x="8" y="1"/>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8" name="Freeform 2669">
              <a:extLst>
                <a:ext uri="{FF2B5EF4-FFF2-40B4-BE49-F238E27FC236}">
                  <a16:creationId xmlns:a16="http://schemas.microsoft.com/office/drawing/2014/main" id="{7317652E-EDDD-4C14-B6AF-9327C81121AF}"/>
                </a:ext>
              </a:extLst>
            </p:cNvPr>
            <p:cNvSpPr>
              <a:spLocks/>
            </p:cNvSpPr>
            <p:nvPr/>
          </p:nvSpPr>
          <p:spPr bwMode="auto">
            <a:xfrm>
              <a:off x="6921" y="3751"/>
              <a:ext cx="38" cy="53"/>
            </a:xfrm>
            <a:custGeom>
              <a:avLst/>
              <a:gdLst>
                <a:gd name="T0" fmla="*/ 5 w 8"/>
                <a:gd name="T1" fmla="*/ 6 h 11"/>
                <a:gd name="T2" fmla="*/ 1 w 8"/>
                <a:gd name="T3" fmla="*/ 10 h 11"/>
                <a:gd name="T4" fmla="*/ 8 w 8"/>
                <a:gd name="T5" fmla="*/ 1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1" y="10"/>
                  </a:cubicBezTo>
                  <a:cubicBezTo>
                    <a:pt x="0" y="9"/>
                    <a:pt x="7" y="0"/>
                    <a:pt x="8" y="1"/>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09" name="Freeform 2670">
              <a:extLst>
                <a:ext uri="{FF2B5EF4-FFF2-40B4-BE49-F238E27FC236}">
                  <a16:creationId xmlns:a16="http://schemas.microsoft.com/office/drawing/2014/main" id="{3CF2120E-2ECA-4F3E-AC07-8EC52ABB0E5C}"/>
                </a:ext>
              </a:extLst>
            </p:cNvPr>
            <p:cNvSpPr>
              <a:spLocks/>
            </p:cNvSpPr>
            <p:nvPr/>
          </p:nvSpPr>
          <p:spPr bwMode="auto">
            <a:xfrm>
              <a:off x="6872" y="3814"/>
              <a:ext cx="44" cy="48"/>
            </a:xfrm>
            <a:custGeom>
              <a:avLst/>
              <a:gdLst>
                <a:gd name="T0" fmla="*/ 4 w 9"/>
                <a:gd name="T1" fmla="*/ 6 h 10"/>
                <a:gd name="T2" fmla="*/ 0 w 9"/>
                <a:gd name="T3" fmla="*/ 10 h 10"/>
                <a:gd name="T4" fmla="*/ 8 w 9"/>
                <a:gd name="T5" fmla="*/ 1 h 10"/>
                <a:gd name="T6" fmla="*/ 4 w 9"/>
                <a:gd name="T7" fmla="*/ 6 h 10"/>
              </a:gdLst>
              <a:ahLst/>
              <a:cxnLst>
                <a:cxn ang="0">
                  <a:pos x="T0" y="T1"/>
                </a:cxn>
                <a:cxn ang="0">
                  <a:pos x="T2" y="T3"/>
                </a:cxn>
                <a:cxn ang="0">
                  <a:pos x="T4" y="T5"/>
                </a:cxn>
                <a:cxn ang="0">
                  <a:pos x="T6" y="T7"/>
                </a:cxn>
              </a:cxnLst>
              <a:rect l="0" t="0" r="r" b="b"/>
              <a:pathLst>
                <a:path w="9" h="10">
                  <a:moveTo>
                    <a:pt x="4" y="6"/>
                  </a:moveTo>
                  <a:cubicBezTo>
                    <a:pt x="2" y="9"/>
                    <a:pt x="0" y="10"/>
                    <a:pt x="0" y="10"/>
                  </a:cubicBezTo>
                  <a:cubicBezTo>
                    <a:pt x="0" y="9"/>
                    <a:pt x="7" y="0"/>
                    <a:pt x="8" y="1"/>
                  </a:cubicBezTo>
                  <a:cubicBezTo>
                    <a:pt x="9" y="1"/>
                    <a:pt x="7"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0" name="Freeform 2671">
              <a:extLst>
                <a:ext uri="{FF2B5EF4-FFF2-40B4-BE49-F238E27FC236}">
                  <a16:creationId xmlns:a16="http://schemas.microsoft.com/office/drawing/2014/main" id="{FFE376CA-9BA0-44FD-AA20-0CBDAB784BA6}"/>
                </a:ext>
              </a:extLst>
            </p:cNvPr>
            <p:cNvSpPr>
              <a:spLocks/>
            </p:cNvSpPr>
            <p:nvPr/>
          </p:nvSpPr>
          <p:spPr bwMode="auto">
            <a:xfrm>
              <a:off x="6954" y="3669"/>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6" y="0"/>
                    <a:pt x="7" y="0"/>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1" name="Freeform 2672">
              <a:extLst>
                <a:ext uri="{FF2B5EF4-FFF2-40B4-BE49-F238E27FC236}">
                  <a16:creationId xmlns:a16="http://schemas.microsoft.com/office/drawing/2014/main" id="{7B73DFA1-1E4C-4B08-A0AF-6E7FE97F26DC}"/>
                </a:ext>
              </a:extLst>
            </p:cNvPr>
            <p:cNvSpPr>
              <a:spLocks/>
            </p:cNvSpPr>
            <p:nvPr/>
          </p:nvSpPr>
          <p:spPr bwMode="auto">
            <a:xfrm>
              <a:off x="6935" y="3660"/>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5" y="0"/>
                    <a:pt x="7"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2" name="Freeform 2673">
              <a:extLst>
                <a:ext uri="{FF2B5EF4-FFF2-40B4-BE49-F238E27FC236}">
                  <a16:creationId xmlns:a16="http://schemas.microsoft.com/office/drawing/2014/main" id="{6CCED738-9F7E-4D5E-85CE-F761910A7FE3}"/>
                </a:ext>
              </a:extLst>
            </p:cNvPr>
            <p:cNvSpPr>
              <a:spLocks/>
            </p:cNvSpPr>
            <p:nvPr/>
          </p:nvSpPr>
          <p:spPr bwMode="auto">
            <a:xfrm>
              <a:off x="6897" y="3732"/>
              <a:ext cx="38" cy="53"/>
            </a:xfrm>
            <a:custGeom>
              <a:avLst/>
              <a:gdLst>
                <a:gd name="T0" fmla="*/ 5 w 8"/>
                <a:gd name="T1" fmla="*/ 6 h 11"/>
                <a:gd name="T2" fmla="*/ 0 w 8"/>
                <a:gd name="T3" fmla="*/ 10 h 11"/>
                <a:gd name="T4" fmla="*/ 8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0" y="11"/>
                    <a:pt x="0" y="10"/>
                  </a:cubicBezTo>
                  <a:cubicBezTo>
                    <a:pt x="0" y="8"/>
                    <a:pt x="6" y="0"/>
                    <a:pt x="8"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3" name="Freeform 2674">
              <a:extLst>
                <a:ext uri="{FF2B5EF4-FFF2-40B4-BE49-F238E27FC236}">
                  <a16:creationId xmlns:a16="http://schemas.microsoft.com/office/drawing/2014/main" id="{8D714BC4-7FBE-476B-A1F4-806339C5735C}"/>
                </a:ext>
              </a:extLst>
            </p:cNvPr>
            <p:cNvSpPr>
              <a:spLocks/>
            </p:cNvSpPr>
            <p:nvPr/>
          </p:nvSpPr>
          <p:spPr bwMode="auto">
            <a:xfrm>
              <a:off x="7133" y="3182"/>
              <a:ext cx="33" cy="63"/>
            </a:xfrm>
            <a:custGeom>
              <a:avLst/>
              <a:gdLst>
                <a:gd name="T0" fmla="*/ 5 w 7"/>
                <a:gd name="T1" fmla="*/ 8 h 13"/>
                <a:gd name="T2" fmla="*/ 1 w 7"/>
                <a:gd name="T3" fmla="*/ 12 h 13"/>
                <a:gd name="T4" fmla="*/ 6 w 7"/>
                <a:gd name="T5" fmla="*/ 1 h 13"/>
                <a:gd name="T6" fmla="*/ 5 w 7"/>
                <a:gd name="T7" fmla="*/ 8 h 13"/>
              </a:gdLst>
              <a:ahLst/>
              <a:cxnLst>
                <a:cxn ang="0">
                  <a:pos x="T0" y="T1"/>
                </a:cxn>
                <a:cxn ang="0">
                  <a:pos x="T2" y="T3"/>
                </a:cxn>
                <a:cxn ang="0">
                  <a:pos x="T4" y="T5"/>
                </a:cxn>
                <a:cxn ang="0">
                  <a:pos x="T6" y="T7"/>
                </a:cxn>
              </a:cxnLst>
              <a:rect l="0" t="0" r="r" b="b"/>
              <a:pathLst>
                <a:path w="7" h="13">
                  <a:moveTo>
                    <a:pt x="5" y="8"/>
                  </a:moveTo>
                  <a:cubicBezTo>
                    <a:pt x="4" y="11"/>
                    <a:pt x="2" y="13"/>
                    <a:pt x="1" y="12"/>
                  </a:cubicBezTo>
                  <a:cubicBezTo>
                    <a:pt x="0" y="9"/>
                    <a:pt x="3" y="0"/>
                    <a:pt x="6" y="1"/>
                  </a:cubicBezTo>
                  <a:cubicBezTo>
                    <a:pt x="7" y="1"/>
                    <a:pt x="7"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4" name="Freeform 2675">
              <a:extLst>
                <a:ext uri="{FF2B5EF4-FFF2-40B4-BE49-F238E27FC236}">
                  <a16:creationId xmlns:a16="http://schemas.microsoft.com/office/drawing/2014/main" id="{787CF470-FC17-4801-8FBD-D6E25E245BFA}"/>
                </a:ext>
              </a:extLst>
            </p:cNvPr>
            <p:cNvSpPr>
              <a:spLocks/>
            </p:cNvSpPr>
            <p:nvPr/>
          </p:nvSpPr>
          <p:spPr bwMode="auto">
            <a:xfrm>
              <a:off x="7229" y="2965"/>
              <a:ext cx="29" cy="63"/>
            </a:xfrm>
            <a:custGeom>
              <a:avLst/>
              <a:gdLst>
                <a:gd name="T0" fmla="*/ 5 w 6"/>
                <a:gd name="T1" fmla="*/ 7 h 13"/>
                <a:gd name="T2" fmla="*/ 2 w 6"/>
                <a:gd name="T3" fmla="*/ 12 h 13"/>
                <a:gd name="T4" fmla="*/ 4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2" y="12"/>
                  </a:cubicBezTo>
                  <a:cubicBezTo>
                    <a:pt x="0" y="9"/>
                    <a:pt x="2" y="0"/>
                    <a:pt x="4" y="0"/>
                  </a:cubicBezTo>
                  <a:cubicBezTo>
                    <a:pt x="6"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5" name="Freeform 2676">
              <a:extLst>
                <a:ext uri="{FF2B5EF4-FFF2-40B4-BE49-F238E27FC236}">
                  <a16:creationId xmlns:a16="http://schemas.microsoft.com/office/drawing/2014/main" id="{499A464F-0EED-4482-B8D6-2CD53E7F33AB}"/>
                </a:ext>
              </a:extLst>
            </p:cNvPr>
            <p:cNvSpPr>
              <a:spLocks/>
            </p:cNvSpPr>
            <p:nvPr/>
          </p:nvSpPr>
          <p:spPr bwMode="auto">
            <a:xfrm>
              <a:off x="7099" y="2720"/>
              <a:ext cx="38" cy="67"/>
            </a:xfrm>
            <a:custGeom>
              <a:avLst/>
              <a:gdLst>
                <a:gd name="T0" fmla="*/ 8 w 8"/>
                <a:gd name="T1" fmla="*/ 8 h 14"/>
                <a:gd name="T2" fmla="*/ 3 w 8"/>
                <a:gd name="T3" fmla="*/ 12 h 14"/>
                <a:gd name="T4" fmla="*/ 5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5" y="14"/>
                    <a:pt x="3" y="12"/>
                  </a:cubicBezTo>
                  <a:cubicBezTo>
                    <a:pt x="0" y="9"/>
                    <a:pt x="2" y="0"/>
                    <a:pt x="5" y="0"/>
                  </a:cubicBezTo>
                  <a:cubicBezTo>
                    <a:pt x="7"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6" name="Freeform 2677">
              <a:extLst>
                <a:ext uri="{FF2B5EF4-FFF2-40B4-BE49-F238E27FC236}">
                  <a16:creationId xmlns:a16="http://schemas.microsoft.com/office/drawing/2014/main" id="{67588082-FDC9-4B10-BA4F-28AF0EA732DF}"/>
                </a:ext>
              </a:extLst>
            </p:cNvPr>
            <p:cNvSpPr>
              <a:spLocks/>
            </p:cNvSpPr>
            <p:nvPr/>
          </p:nvSpPr>
          <p:spPr bwMode="auto">
            <a:xfrm>
              <a:off x="7113" y="2633"/>
              <a:ext cx="39" cy="67"/>
            </a:xfrm>
            <a:custGeom>
              <a:avLst/>
              <a:gdLst>
                <a:gd name="T0" fmla="*/ 7 w 8"/>
                <a:gd name="T1" fmla="*/ 8 h 14"/>
                <a:gd name="T2" fmla="*/ 3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5" y="0"/>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8" name="Freeform 2678">
              <a:extLst>
                <a:ext uri="{FF2B5EF4-FFF2-40B4-BE49-F238E27FC236}">
                  <a16:creationId xmlns:a16="http://schemas.microsoft.com/office/drawing/2014/main" id="{EF5B1FF4-FDFE-42B9-A8B6-D0E665D22F1F}"/>
                </a:ext>
              </a:extLst>
            </p:cNvPr>
            <p:cNvSpPr>
              <a:spLocks/>
            </p:cNvSpPr>
            <p:nvPr/>
          </p:nvSpPr>
          <p:spPr bwMode="auto">
            <a:xfrm>
              <a:off x="7195" y="2840"/>
              <a:ext cx="34" cy="68"/>
            </a:xfrm>
            <a:custGeom>
              <a:avLst/>
              <a:gdLst>
                <a:gd name="T0" fmla="*/ 6 w 7"/>
                <a:gd name="T1" fmla="*/ 7 h 14"/>
                <a:gd name="T2" fmla="*/ 2 w 7"/>
                <a:gd name="T3" fmla="*/ 12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4" y="14"/>
                    <a:pt x="2" y="12"/>
                  </a:cubicBezTo>
                  <a:cubicBezTo>
                    <a:pt x="0" y="9"/>
                    <a:pt x="2" y="0"/>
                    <a:pt x="5" y="0"/>
                  </a:cubicBezTo>
                  <a:cubicBezTo>
                    <a:pt x="6"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19" name="Freeform 2679">
              <a:extLst>
                <a:ext uri="{FF2B5EF4-FFF2-40B4-BE49-F238E27FC236}">
                  <a16:creationId xmlns:a16="http://schemas.microsoft.com/office/drawing/2014/main" id="{349807FF-D1F9-42B0-BAD6-FDFD2D888A52}"/>
                </a:ext>
              </a:extLst>
            </p:cNvPr>
            <p:cNvSpPr>
              <a:spLocks/>
            </p:cNvSpPr>
            <p:nvPr/>
          </p:nvSpPr>
          <p:spPr bwMode="auto">
            <a:xfrm>
              <a:off x="7181" y="2763"/>
              <a:ext cx="34" cy="67"/>
            </a:xfrm>
            <a:custGeom>
              <a:avLst/>
              <a:gdLst>
                <a:gd name="T0" fmla="*/ 6 w 7"/>
                <a:gd name="T1" fmla="*/ 8 h 14"/>
                <a:gd name="T2" fmla="*/ 2 w 7"/>
                <a:gd name="T3" fmla="*/ 12 h 14"/>
                <a:gd name="T4" fmla="*/ 4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4" y="14"/>
                    <a:pt x="2" y="12"/>
                  </a:cubicBezTo>
                  <a:cubicBezTo>
                    <a:pt x="0" y="9"/>
                    <a:pt x="2" y="0"/>
                    <a:pt x="4" y="0"/>
                  </a:cubicBezTo>
                  <a:cubicBezTo>
                    <a:pt x="6"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0" name="Freeform 2680">
              <a:extLst>
                <a:ext uri="{FF2B5EF4-FFF2-40B4-BE49-F238E27FC236}">
                  <a16:creationId xmlns:a16="http://schemas.microsoft.com/office/drawing/2014/main" id="{3A0B10DB-071C-4412-A22A-00E1E3EC0688}"/>
                </a:ext>
              </a:extLst>
            </p:cNvPr>
            <p:cNvSpPr>
              <a:spLocks/>
            </p:cNvSpPr>
            <p:nvPr/>
          </p:nvSpPr>
          <p:spPr bwMode="auto">
            <a:xfrm>
              <a:off x="7157" y="2859"/>
              <a:ext cx="33" cy="68"/>
            </a:xfrm>
            <a:custGeom>
              <a:avLst/>
              <a:gdLst>
                <a:gd name="T0" fmla="*/ 6 w 7"/>
                <a:gd name="T1" fmla="*/ 8 h 14"/>
                <a:gd name="T2" fmla="*/ 2 w 7"/>
                <a:gd name="T3" fmla="*/ 12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1" name="Freeform 2681">
              <a:extLst>
                <a:ext uri="{FF2B5EF4-FFF2-40B4-BE49-F238E27FC236}">
                  <a16:creationId xmlns:a16="http://schemas.microsoft.com/office/drawing/2014/main" id="{CE16D879-76FE-4DD8-B287-11FA4A455A68}"/>
                </a:ext>
              </a:extLst>
            </p:cNvPr>
            <p:cNvSpPr>
              <a:spLocks/>
            </p:cNvSpPr>
            <p:nvPr/>
          </p:nvSpPr>
          <p:spPr bwMode="auto">
            <a:xfrm>
              <a:off x="7113" y="2883"/>
              <a:ext cx="39" cy="68"/>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4" y="14"/>
                    <a:pt x="2" y="12"/>
                  </a:cubicBezTo>
                  <a:cubicBezTo>
                    <a:pt x="0" y="9"/>
                    <a:pt x="3" y="0"/>
                    <a:pt x="6"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2" name="Freeform 2682">
              <a:extLst>
                <a:ext uri="{FF2B5EF4-FFF2-40B4-BE49-F238E27FC236}">
                  <a16:creationId xmlns:a16="http://schemas.microsoft.com/office/drawing/2014/main" id="{60707681-94A3-4EB9-A7B0-0998F504E7C7}"/>
                </a:ext>
              </a:extLst>
            </p:cNvPr>
            <p:cNvSpPr>
              <a:spLocks/>
            </p:cNvSpPr>
            <p:nvPr/>
          </p:nvSpPr>
          <p:spPr bwMode="auto">
            <a:xfrm>
              <a:off x="7137" y="2787"/>
              <a:ext cx="34" cy="68"/>
            </a:xfrm>
            <a:custGeom>
              <a:avLst/>
              <a:gdLst>
                <a:gd name="T0" fmla="*/ 7 w 7"/>
                <a:gd name="T1" fmla="*/ 7 h 14"/>
                <a:gd name="T2" fmla="*/ 2 w 7"/>
                <a:gd name="T3" fmla="*/ 12 h 14"/>
                <a:gd name="T4" fmla="*/ 5 w 7"/>
                <a:gd name="T5" fmla="*/ 0 h 14"/>
                <a:gd name="T6" fmla="*/ 7 w 7"/>
                <a:gd name="T7" fmla="*/ 7 h 14"/>
              </a:gdLst>
              <a:ahLst/>
              <a:cxnLst>
                <a:cxn ang="0">
                  <a:pos x="T0" y="T1"/>
                </a:cxn>
                <a:cxn ang="0">
                  <a:pos x="T2" y="T3"/>
                </a:cxn>
                <a:cxn ang="0">
                  <a:pos x="T4" y="T5"/>
                </a:cxn>
                <a:cxn ang="0">
                  <a:pos x="T6" y="T7"/>
                </a:cxn>
              </a:cxnLst>
              <a:rect l="0" t="0" r="r" b="b"/>
              <a:pathLst>
                <a:path w="7" h="14">
                  <a:moveTo>
                    <a:pt x="7" y="7"/>
                  </a:moveTo>
                  <a:cubicBezTo>
                    <a:pt x="6" y="11"/>
                    <a:pt x="4" y="14"/>
                    <a:pt x="2" y="12"/>
                  </a:cubicBezTo>
                  <a:cubicBezTo>
                    <a:pt x="0" y="9"/>
                    <a:pt x="2" y="0"/>
                    <a:pt x="5" y="0"/>
                  </a:cubicBezTo>
                  <a:cubicBezTo>
                    <a:pt x="7"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3" name="Freeform 2683">
              <a:extLst>
                <a:ext uri="{FF2B5EF4-FFF2-40B4-BE49-F238E27FC236}">
                  <a16:creationId xmlns:a16="http://schemas.microsoft.com/office/drawing/2014/main" id="{87AC2248-3C9B-49A4-92E6-5FD585A7B1B8}"/>
                </a:ext>
              </a:extLst>
            </p:cNvPr>
            <p:cNvSpPr>
              <a:spLocks/>
            </p:cNvSpPr>
            <p:nvPr/>
          </p:nvSpPr>
          <p:spPr bwMode="auto">
            <a:xfrm>
              <a:off x="7065" y="2898"/>
              <a:ext cx="39" cy="67"/>
            </a:xfrm>
            <a:custGeom>
              <a:avLst/>
              <a:gdLst>
                <a:gd name="T0" fmla="*/ 8 w 8"/>
                <a:gd name="T1" fmla="*/ 8 h 14"/>
                <a:gd name="T2" fmla="*/ 2 w 8"/>
                <a:gd name="T3" fmla="*/ 11 h 14"/>
                <a:gd name="T4" fmla="*/ 6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4" y="14"/>
                    <a:pt x="2" y="11"/>
                  </a:cubicBezTo>
                  <a:cubicBezTo>
                    <a:pt x="0" y="8"/>
                    <a:pt x="2" y="0"/>
                    <a:pt x="6" y="0"/>
                  </a:cubicBezTo>
                  <a:cubicBezTo>
                    <a:pt x="8"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4" name="Freeform 2684">
              <a:extLst>
                <a:ext uri="{FF2B5EF4-FFF2-40B4-BE49-F238E27FC236}">
                  <a16:creationId xmlns:a16="http://schemas.microsoft.com/office/drawing/2014/main" id="{9BAC915F-B7FF-405C-A601-65D7B4DD5189}"/>
                </a:ext>
              </a:extLst>
            </p:cNvPr>
            <p:cNvSpPr>
              <a:spLocks/>
            </p:cNvSpPr>
            <p:nvPr/>
          </p:nvSpPr>
          <p:spPr bwMode="auto">
            <a:xfrm>
              <a:off x="7012" y="2937"/>
              <a:ext cx="39" cy="67"/>
            </a:xfrm>
            <a:custGeom>
              <a:avLst/>
              <a:gdLst>
                <a:gd name="T0" fmla="*/ 8 w 8"/>
                <a:gd name="T1" fmla="*/ 7 h 14"/>
                <a:gd name="T2" fmla="*/ 2 w 8"/>
                <a:gd name="T3" fmla="*/ 11 h 14"/>
                <a:gd name="T4" fmla="*/ 5 w 8"/>
                <a:gd name="T5" fmla="*/ 0 h 14"/>
                <a:gd name="T6" fmla="*/ 8 w 8"/>
                <a:gd name="T7" fmla="*/ 7 h 14"/>
              </a:gdLst>
              <a:ahLst/>
              <a:cxnLst>
                <a:cxn ang="0">
                  <a:pos x="T0" y="T1"/>
                </a:cxn>
                <a:cxn ang="0">
                  <a:pos x="T2" y="T3"/>
                </a:cxn>
                <a:cxn ang="0">
                  <a:pos x="T4" y="T5"/>
                </a:cxn>
                <a:cxn ang="0">
                  <a:pos x="T6" y="T7"/>
                </a:cxn>
              </a:cxnLst>
              <a:rect l="0" t="0" r="r" b="b"/>
              <a:pathLst>
                <a:path w="8" h="14">
                  <a:moveTo>
                    <a:pt x="8" y="7"/>
                  </a:moveTo>
                  <a:cubicBezTo>
                    <a:pt x="6" y="12"/>
                    <a:pt x="3" y="14"/>
                    <a:pt x="2" y="11"/>
                  </a:cubicBezTo>
                  <a:cubicBezTo>
                    <a:pt x="0" y="8"/>
                    <a:pt x="2" y="0"/>
                    <a:pt x="5" y="0"/>
                  </a:cubicBezTo>
                  <a:cubicBezTo>
                    <a:pt x="8"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5" name="Freeform 2685">
              <a:extLst>
                <a:ext uri="{FF2B5EF4-FFF2-40B4-BE49-F238E27FC236}">
                  <a16:creationId xmlns:a16="http://schemas.microsoft.com/office/drawing/2014/main" id="{CD8C0FFA-5EC0-4370-B2C5-CEEECE1E6048}"/>
                </a:ext>
              </a:extLst>
            </p:cNvPr>
            <p:cNvSpPr>
              <a:spLocks/>
            </p:cNvSpPr>
            <p:nvPr/>
          </p:nvSpPr>
          <p:spPr bwMode="auto">
            <a:xfrm>
              <a:off x="6954" y="2937"/>
              <a:ext cx="49" cy="67"/>
            </a:xfrm>
            <a:custGeom>
              <a:avLst/>
              <a:gdLst>
                <a:gd name="T0" fmla="*/ 9 w 10"/>
                <a:gd name="T1" fmla="*/ 8 h 14"/>
                <a:gd name="T2" fmla="*/ 2 w 10"/>
                <a:gd name="T3" fmla="*/ 11 h 14"/>
                <a:gd name="T4" fmla="*/ 6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8"/>
                    <a:pt x="2" y="0"/>
                    <a:pt x="6" y="0"/>
                  </a:cubicBezTo>
                  <a:cubicBezTo>
                    <a:pt x="9" y="1"/>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6" name="Freeform 2686">
              <a:extLst>
                <a:ext uri="{FF2B5EF4-FFF2-40B4-BE49-F238E27FC236}">
                  <a16:creationId xmlns:a16="http://schemas.microsoft.com/office/drawing/2014/main" id="{B721BEB8-D634-40B1-ABA9-A72CA134B35C}"/>
                </a:ext>
              </a:extLst>
            </p:cNvPr>
            <p:cNvSpPr>
              <a:spLocks/>
            </p:cNvSpPr>
            <p:nvPr/>
          </p:nvSpPr>
          <p:spPr bwMode="auto">
            <a:xfrm>
              <a:off x="7041" y="2821"/>
              <a:ext cx="39" cy="67"/>
            </a:xfrm>
            <a:custGeom>
              <a:avLst/>
              <a:gdLst>
                <a:gd name="T0" fmla="*/ 7 w 8"/>
                <a:gd name="T1" fmla="*/ 7 h 14"/>
                <a:gd name="T2" fmla="*/ 2 w 8"/>
                <a:gd name="T3" fmla="*/ 11 h 14"/>
                <a:gd name="T4" fmla="*/ 5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7" y="12"/>
                    <a:pt x="4" y="14"/>
                    <a:pt x="2" y="11"/>
                  </a:cubicBezTo>
                  <a:cubicBezTo>
                    <a:pt x="0" y="8"/>
                    <a:pt x="1" y="0"/>
                    <a:pt x="5" y="0"/>
                  </a:cubicBezTo>
                  <a:cubicBezTo>
                    <a:pt x="7"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7" name="Freeform 2687">
              <a:extLst>
                <a:ext uri="{FF2B5EF4-FFF2-40B4-BE49-F238E27FC236}">
                  <a16:creationId xmlns:a16="http://schemas.microsoft.com/office/drawing/2014/main" id="{DF5BCA92-157A-4E74-9DAB-94CE3382E9B1}"/>
                </a:ext>
              </a:extLst>
            </p:cNvPr>
            <p:cNvSpPr>
              <a:spLocks/>
            </p:cNvSpPr>
            <p:nvPr/>
          </p:nvSpPr>
          <p:spPr bwMode="auto">
            <a:xfrm>
              <a:off x="6988" y="2859"/>
              <a:ext cx="43" cy="68"/>
            </a:xfrm>
            <a:custGeom>
              <a:avLst/>
              <a:gdLst>
                <a:gd name="T0" fmla="*/ 8 w 9"/>
                <a:gd name="T1" fmla="*/ 7 h 14"/>
                <a:gd name="T2" fmla="*/ 2 w 9"/>
                <a:gd name="T3" fmla="*/ 11 h 14"/>
                <a:gd name="T4" fmla="*/ 5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4" y="14"/>
                    <a:pt x="2" y="11"/>
                  </a:cubicBezTo>
                  <a:cubicBezTo>
                    <a:pt x="0" y="7"/>
                    <a:pt x="2" y="0"/>
                    <a:pt x="5" y="0"/>
                  </a:cubicBezTo>
                  <a:cubicBezTo>
                    <a:pt x="8"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8" name="Freeform 2688">
              <a:extLst>
                <a:ext uri="{FF2B5EF4-FFF2-40B4-BE49-F238E27FC236}">
                  <a16:creationId xmlns:a16="http://schemas.microsoft.com/office/drawing/2014/main" id="{5AC1C325-419B-4990-A2C7-63FC09135E9E}"/>
                </a:ext>
              </a:extLst>
            </p:cNvPr>
            <p:cNvSpPr>
              <a:spLocks/>
            </p:cNvSpPr>
            <p:nvPr/>
          </p:nvSpPr>
          <p:spPr bwMode="auto">
            <a:xfrm>
              <a:off x="7089" y="2806"/>
              <a:ext cx="39" cy="73"/>
            </a:xfrm>
            <a:custGeom>
              <a:avLst/>
              <a:gdLst>
                <a:gd name="T0" fmla="*/ 8 w 8"/>
                <a:gd name="T1" fmla="*/ 8 h 15"/>
                <a:gd name="T2" fmla="*/ 3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2"/>
                    <a:pt x="4" y="15"/>
                    <a:pt x="3" y="12"/>
                  </a:cubicBezTo>
                  <a:cubicBezTo>
                    <a:pt x="0" y="9"/>
                    <a:pt x="2"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sp>
          <p:nvSpPr>
            <p:cNvPr id="1229" name="Freeform 2689">
              <a:extLst>
                <a:ext uri="{FF2B5EF4-FFF2-40B4-BE49-F238E27FC236}">
                  <a16:creationId xmlns:a16="http://schemas.microsoft.com/office/drawing/2014/main" id="{5134DF26-BDFF-484C-9D46-C1B6AA8D9F0C}"/>
                </a:ext>
              </a:extLst>
            </p:cNvPr>
            <p:cNvSpPr>
              <a:spLocks/>
            </p:cNvSpPr>
            <p:nvPr/>
          </p:nvSpPr>
          <p:spPr bwMode="auto">
            <a:xfrm>
              <a:off x="6916" y="3293"/>
              <a:ext cx="43" cy="63"/>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4" y="0"/>
                    <a:pt x="7" y="0"/>
                  </a:cubicBezTo>
                  <a:cubicBezTo>
                    <a:pt x="9"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14">
                <a:defRPr/>
              </a:pPr>
              <a:endParaRPr lang="en-US" sz="1372" kern="0">
                <a:solidFill>
                  <a:srgbClr val="505050"/>
                </a:solidFill>
                <a:latin typeface="Segoe UI"/>
              </a:endParaRPr>
            </a:p>
          </p:txBody>
        </p:sp>
      </p:grpSp>
      <p:sp>
        <p:nvSpPr>
          <p:cNvPr id="2230" name="TextBox 2229">
            <a:extLst>
              <a:ext uri="{FF2B5EF4-FFF2-40B4-BE49-F238E27FC236}">
                <a16:creationId xmlns:a16="http://schemas.microsoft.com/office/drawing/2014/main" id="{1BACCDBD-7D30-4A62-9319-F191DF68702A}"/>
              </a:ext>
            </a:extLst>
          </p:cNvPr>
          <p:cNvSpPr txBox="1"/>
          <p:nvPr/>
        </p:nvSpPr>
        <p:spPr>
          <a:xfrm>
            <a:off x="4555616" y="1426832"/>
            <a:ext cx="2939000" cy="738664"/>
          </a:xfrm>
          <a:prstGeom prst="rect">
            <a:avLst/>
          </a:prstGeom>
          <a:noFill/>
        </p:spPr>
        <p:txBody>
          <a:bodyPr wrap="square" lIns="0" tIns="0" rIns="0" bIns="0" rtlCol="0">
            <a:spAutoFit/>
          </a:bodyPr>
          <a:lstStyle/>
          <a:p>
            <a:pPr algn="ctr" defTabSz="896214">
              <a:defRPr/>
            </a:pPr>
            <a:r>
              <a:rPr lang="en-US" sz="1600" kern="0">
                <a:gradFill>
                  <a:gsLst>
                    <a:gs pos="1250">
                      <a:srgbClr val="FFFFFF"/>
                    </a:gs>
                    <a:gs pos="100000">
                      <a:srgbClr val="FFFFFF"/>
                    </a:gs>
                  </a:gsLst>
                </a:gradFill>
              </a:rPr>
              <a:t>Each</a:t>
            </a:r>
            <a:r>
              <a:rPr lang="en-US" sz="1600" kern="0">
                <a:solidFill>
                  <a:srgbClr val="0D0D0D"/>
                </a:solidFill>
              </a:rPr>
              <a:t> </a:t>
            </a:r>
            <a:r>
              <a:rPr lang="en-US" sz="1600" b="1" kern="0">
                <a:gradFill>
                  <a:gsLst>
                    <a:gs pos="1250">
                      <a:srgbClr val="50E6FF"/>
                    </a:gs>
                    <a:gs pos="100000">
                      <a:srgbClr val="50E6FF"/>
                    </a:gs>
                  </a:gsLst>
                </a:gradFill>
              </a:rPr>
              <a:t>physical datacenter </a:t>
            </a:r>
            <a:r>
              <a:rPr lang="en-US" sz="1600" kern="0">
                <a:gradFill>
                  <a:gsLst>
                    <a:gs pos="1250">
                      <a:srgbClr val="FFFFFF"/>
                    </a:gs>
                    <a:gs pos="100000">
                      <a:srgbClr val="FFFFFF"/>
                    </a:gs>
                  </a:gsLst>
                </a:gradFill>
              </a:rPr>
              <a:t>protected with world-class, multi-layered protection</a:t>
            </a:r>
          </a:p>
        </p:txBody>
      </p:sp>
      <p:cxnSp>
        <p:nvCxnSpPr>
          <p:cNvPr id="2232" name="Straight Connector 2231">
            <a:extLst>
              <a:ext uri="{FF2B5EF4-FFF2-40B4-BE49-F238E27FC236}">
                <a16:creationId xmlns:a16="http://schemas.microsoft.com/office/drawing/2014/main" id="{9B046A07-A7AD-4093-877B-BB050E40AC44}"/>
              </a:ext>
            </a:extLst>
          </p:cNvPr>
          <p:cNvCxnSpPr>
            <a:cxnSpLocks/>
          </p:cNvCxnSpPr>
          <p:nvPr/>
        </p:nvCxnSpPr>
        <p:spPr>
          <a:xfrm flipH="1">
            <a:off x="4638375" y="4543518"/>
            <a:ext cx="1019564" cy="950410"/>
          </a:xfrm>
          <a:prstGeom prst="line">
            <a:avLst/>
          </a:prstGeom>
          <a:solidFill>
            <a:srgbClr val="BDBDBD"/>
          </a:solidFill>
          <a:ln>
            <a:noFill/>
          </a:ln>
        </p:spPr>
      </p:cxnSp>
      <p:sp>
        <p:nvSpPr>
          <p:cNvPr id="2236" name="TextBox 2235">
            <a:extLst>
              <a:ext uri="{FF2B5EF4-FFF2-40B4-BE49-F238E27FC236}">
                <a16:creationId xmlns:a16="http://schemas.microsoft.com/office/drawing/2014/main" id="{8B03DBAD-A66A-4CA9-9851-4EF177857852}"/>
              </a:ext>
            </a:extLst>
          </p:cNvPr>
          <p:cNvSpPr txBox="1"/>
          <p:nvPr/>
        </p:nvSpPr>
        <p:spPr>
          <a:xfrm>
            <a:off x="575258" y="4938439"/>
            <a:ext cx="3128895" cy="738664"/>
          </a:xfrm>
          <a:prstGeom prst="rect">
            <a:avLst/>
          </a:prstGeom>
          <a:noFill/>
        </p:spPr>
        <p:txBody>
          <a:bodyPr wrap="square" lIns="0" tIns="0" rIns="0" bIns="0" rtlCol="0">
            <a:spAutoFit/>
          </a:bodyPr>
          <a:lstStyle/>
          <a:p>
            <a:pPr defTabSz="896214">
              <a:defRPr/>
            </a:pPr>
            <a:r>
              <a:rPr lang="en-US" sz="1600" b="1" kern="0">
                <a:gradFill>
                  <a:gsLst>
                    <a:gs pos="1250">
                      <a:srgbClr val="50E6FF"/>
                    </a:gs>
                    <a:gs pos="100000">
                      <a:srgbClr val="50E6FF"/>
                    </a:gs>
                  </a:gsLst>
                </a:gradFill>
              </a:rPr>
              <a:t>Global cloud infrastructure </a:t>
            </a:r>
            <a:br>
              <a:rPr lang="en-US" sz="1600" kern="0">
                <a:gradFill>
                  <a:gsLst>
                    <a:gs pos="1250">
                      <a:srgbClr val="50E6FF"/>
                    </a:gs>
                    <a:gs pos="100000">
                      <a:srgbClr val="50E6FF"/>
                    </a:gs>
                  </a:gsLst>
                </a:gradFill>
              </a:rPr>
            </a:br>
            <a:r>
              <a:rPr lang="en-US" sz="1600" kern="0">
                <a:gradFill>
                  <a:gsLst>
                    <a:gs pos="1250">
                      <a:srgbClr val="FFFFFF"/>
                    </a:gs>
                    <a:gs pos="100000">
                      <a:srgbClr val="FFFFFF"/>
                    </a:gs>
                  </a:gsLst>
                  <a:lin ang="0" scaled="0"/>
                </a:gradFill>
              </a:rPr>
              <a:t>with custom hardware and network protection</a:t>
            </a:r>
          </a:p>
        </p:txBody>
      </p:sp>
      <p:sp>
        <p:nvSpPr>
          <p:cNvPr id="2245" name="Rectangle 2244">
            <a:extLst>
              <a:ext uri="{FF2B5EF4-FFF2-40B4-BE49-F238E27FC236}">
                <a16:creationId xmlns:a16="http://schemas.microsoft.com/office/drawing/2014/main" id="{190A3CDE-9F63-437D-AF4A-D02DA6B8FAA0}"/>
              </a:ext>
            </a:extLst>
          </p:cNvPr>
          <p:cNvSpPr/>
          <p:nvPr/>
        </p:nvSpPr>
        <p:spPr bwMode="auto">
          <a:xfrm>
            <a:off x="5271994" y="3618251"/>
            <a:ext cx="1971287" cy="1500592"/>
          </a:xfrm>
          <a:prstGeom prst="rect">
            <a:avLst/>
          </a:prstGeom>
          <a:noFill/>
          <a:ln w="10795" cap="flat" cmpd="sng" algn="ctr">
            <a:noFill/>
            <a:prstDash val="solid"/>
          </a:ln>
          <a:effectLst/>
        </p:spPr>
        <p:txBody>
          <a:bodyPr vert="horz" wrap="square" lIns="0" tIns="0" rIns="0" bIns="0" numCol="1" rtlCol="0" anchor="ctr" anchorCtr="0" compatLnSpc="1">
            <a:prstTxWarp prst="textNoShape">
              <a:avLst/>
            </a:prstTxWarp>
          </a:bodyPr>
          <a:lstStyle/>
          <a:p>
            <a:pPr algn="ctr" defTabSz="914224">
              <a:lnSpc>
                <a:spcPct val="90000"/>
              </a:lnSpc>
              <a:defRPr/>
            </a:pPr>
            <a:r>
              <a:rPr lang="en-US" sz="2400" b="1" kern="0">
                <a:gradFill>
                  <a:gsLst>
                    <a:gs pos="1250">
                      <a:srgbClr val="50E6FF"/>
                    </a:gs>
                    <a:gs pos="100000">
                      <a:srgbClr val="50E6FF"/>
                    </a:gs>
                  </a:gsLst>
                  <a:lin ang="5400000" scaled="0"/>
                </a:gradFill>
              </a:rPr>
              <a:t>160+</a:t>
            </a:r>
            <a:r>
              <a:rPr lang="en-US" sz="2800" b="1" kern="0">
                <a:gradFill>
                  <a:gsLst>
                    <a:gs pos="1250">
                      <a:srgbClr val="50E6FF"/>
                    </a:gs>
                    <a:gs pos="100000">
                      <a:srgbClr val="50E6FF"/>
                    </a:gs>
                  </a:gsLst>
                  <a:lin ang="5400000" scaled="0"/>
                </a:gradFill>
              </a:rPr>
              <a:t> </a:t>
            </a:r>
            <a:r>
              <a:rPr lang="en-US" sz="2000" kern="0">
                <a:gradFill>
                  <a:gsLst>
                    <a:gs pos="1250">
                      <a:srgbClr val="FFFFFF"/>
                    </a:gs>
                    <a:gs pos="100000">
                      <a:srgbClr val="FFFFFF"/>
                    </a:gs>
                  </a:gsLst>
                  <a:lin ang="5400000" scaled="0"/>
                </a:gradFill>
                <a:latin typeface="+mj-lt"/>
              </a:rPr>
              <a:t>datacenters across the </a:t>
            </a:r>
          </a:p>
          <a:p>
            <a:pPr algn="ctr" defTabSz="914224">
              <a:lnSpc>
                <a:spcPct val="90000"/>
              </a:lnSpc>
              <a:defRPr/>
            </a:pPr>
            <a:r>
              <a:rPr lang="en-US" sz="2000" kern="0">
                <a:gradFill>
                  <a:gsLst>
                    <a:gs pos="1250">
                      <a:srgbClr val="FFFFFF"/>
                    </a:gs>
                    <a:gs pos="100000">
                      <a:srgbClr val="FFFFFF"/>
                    </a:gs>
                  </a:gsLst>
                  <a:lin ang="5400000" scaled="0"/>
                </a:gradFill>
                <a:latin typeface="+mj-lt"/>
              </a:rPr>
              <a:t>planet</a:t>
            </a:r>
          </a:p>
        </p:txBody>
      </p:sp>
      <p:sp>
        <p:nvSpPr>
          <p:cNvPr id="2249" name="Rectangle 2248">
            <a:extLst>
              <a:ext uri="{FF2B5EF4-FFF2-40B4-BE49-F238E27FC236}">
                <a16:creationId xmlns:a16="http://schemas.microsoft.com/office/drawing/2014/main" id="{1EB1CFD1-64D9-4E50-840A-F35947F3ABDB}"/>
              </a:ext>
            </a:extLst>
          </p:cNvPr>
          <p:cNvSpPr/>
          <p:nvPr/>
        </p:nvSpPr>
        <p:spPr>
          <a:xfrm>
            <a:off x="575258" y="1707791"/>
            <a:ext cx="3300350" cy="861060"/>
          </a:xfrm>
          <a:prstGeom prst="rect">
            <a:avLst/>
          </a:prstGeom>
        </p:spPr>
        <p:txBody>
          <a:bodyPr wrap="square" lIns="0" tIns="0" rIns="0" bIns="0" anchor="t">
            <a:noAutofit/>
          </a:bodyPr>
          <a:lstStyle/>
          <a:p>
            <a:pPr defTabSz="932608">
              <a:defRPr/>
            </a:pPr>
            <a:r>
              <a:rPr lang="en-US" sz="1600">
                <a:gradFill>
                  <a:gsLst>
                    <a:gs pos="1250">
                      <a:srgbClr val="FFFFFF"/>
                    </a:gs>
                    <a:gs pos="100000">
                      <a:srgbClr val="FFFFFF"/>
                    </a:gs>
                  </a:gsLst>
                  <a:lin ang="5400000" scaled="0"/>
                </a:gradFill>
              </a:rPr>
              <a:t>With </a:t>
            </a:r>
            <a:r>
              <a:rPr lang="en-US" sz="1600" b="1">
                <a:solidFill>
                  <a:srgbClr val="50E6FF"/>
                </a:solidFill>
              </a:rPr>
              <a:t>66</a:t>
            </a:r>
            <a:r>
              <a:rPr lang="en-US" sz="1600">
                <a:gradFill>
                  <a:gsLst>
                    <a:gs pos="1250">
                      <a:srgbClr val="FFFFFF"/>
                    </a:gs>
                    <a:gs pos="100000">
                      <a:srgbClr val="FFFFFF"/>
                    </a:gs>
                  </a:gsLst>
                  <a:lin ang="5400000" scaled="0"/>
                </a:gradFill>
              </a:rPr>
              <a:t> regions, Azure has the largest geographical footprint of any cloud provider operating regions in </a:t>
            </a:r>
            <a:r>
              <a:rPr lang="en-US" sz="1600" b="1">
                <a:solidFill>
                  <a:srgbClr val="50E6FF"/>
                </a:solidFill>
              </a:rPr>
              <a:t>28</a:t>
            </a:r>
            <a:r>
              <a:rPr lang="en-US" sz="1600">
                <a:gradFill>
                  <a:gsLst>
                    <a:gs pos="1250">
                      <a:srgbClr val="FFFFFF"/>
                    </a:gs>
                    <a:gs pos="100000">
                      <a:srgbClr val="FFFFFF"/>
                    </a:gs>
                  </a:gsLst>
                  <a:lin ang="5400000" scaled="0"/>
                </a:gradFill>
              </a:rPr>
              <a:t> countries on all continents.</a:t>
            </a:r>
          </a:p>
        </p:txBody>
      </p:sp>
      <p:sp>
        <p:nvSpPr>
          <p:cNvPr id="2261" name="Rectangle 2260">
            <a:extLst>
              <a:ext uri="{FF2B5EF4-FFF2-40B4-BE49-F238E27FC236}">
                <a16:creationId xmlns:a16="http://schemas.microsoft.com/office/drawing/2014/main" id="{82C791FE-C974-4D22-92A3-3551E6503E9B}"/>
              </a:ext>
            </a:extLst>
          </p:cNvPr>
          <p:cNvSpPr>
            <a:spLocks/>
          </p:cNvSpPr>
          <p:nvPr/>
        </p:nvSpPr>
        <p:spPr>
          <a:xfrm>
            <a:off x="8468882" y="1426832"/>
            <a:ext cx="3448387" cy="4065903"/>
          </a:xfrm>
          <a:prstGeom prst="rect">
            <a:avLst/>
          </a:prstGeom>
        </p:spPr>
        <p:txBody>
          <a:bodyPr wrap="square" lIns="0" tIns="0" rIns="0" bIns="0" anchor="t">
            <a:noAutofit/>
          </a:bodyPr>
          <a:lstStyle/>
          <a:p>
            <a:pPr algn="ctr" defTabSz="932608">
              <a:lnSpc>
                <a:spcPct val="90000"/>
              </a:lnSpc>
              <a:spcAft>
                <a:spcPts val="600"/>
              </a:spcAft>
              <a:defRPr/>
            </a:pPr>
            <a:r>
              <a:rPr lang="en-US" sz="1600" b="1">
                <a:solidFill>
                  <a:schemeClr val="accent2"/>
                </a:solidFill>
              </a:rPr>
              <a:t>Microsoft Cyber Defense Operations Center </a:t>
            </a: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endParaRPr lang="en-US" sz="1600">
              <a:gradFill>
                <a:gsLst>
                  <a:gs pos="0">
                    <a:srgbClr val="FFFFFF"/>
                  </a:gs>
                  <a:gs pos="100000">
                    <a:srgbClr val="FFFFFF"/>
                  </a:gs>
                </a:gsLst>
                <a:lin ang="5400000" scaled="0"/>
              </a:gradFill>
            </a:endParaRPr>
          </a:p>
          <a:p>
            <a:pPr algn="ctr" defTabSz="932608">
              <a:lnSpc>
                <a:spcPct val="90000"/>
              </a:lnSpc>
              <a:spcAft>
                <a:spcPts val="600"/>
              </a:spcAft>
              <a:defRPr/>
            </a:pPr>
            <a:r>
              <a:rPr lang="en-US" sz="1600" b="1">
                <a:gradFill>
                  <a:gsLst>
                    <a:gs pos="0">
                      <a:srgbClr val="50E6FF"/>
                    </a:gs>
                    <a:gs pos="100000">
                      <a:srgbClr val="50E6FF"/>
                    </a:gs>
                  </a:gsLst>
                  <a:lin ang="5400000" scaled="0"/>
                </a:gradFill>
              </a:rPr>
              <a:t>3,500+ </a:t>
            </a:r>
            <a:r>
              <a:rPr lang="en-US" sz="1600">
                <a:gradFill>
                  <a:gsLst>
                    <a:gs pos="0">
                      <a:srgbClr val="FFFFFF"/>
                    </a:gs>
                    <a:gs pos="100000">
                      <a:srgbClr val="FFFFFF"/>
                    </a:gs>
                  </a:gsLst>
                  <a:lin ang="5400000" scaled="0"/>
                </a:gradFill>
              </a:rPr>
              <a:t>full-time security professionals</a:t>
            </a:r>
          </a:p>
          <a:p>
            <a:pPr algn="ctr" defTabSz="932608">
              <a:lnSpc>
                <a:spcPct val="90000"/>
              </a:lnSpc>
              <a:spcAft>
                <a:spcPts val="600"/>
              </a:spcAft>
              <a:defRPr/>
            </a:pPr>
            <a:r>
              <a:rPr lang="en-US" sz="1600" b="1">
                <a:gradFill>
                  <a:gsLst>
                    <a:gs pos="0">
                      <a:srgbClr val="50E6FF"/>
                    </a:gs>
                    <a:gs pos="100000">
                      <a:srgbClr val="50E6FF"/>
                    </a:gs>
                  </a:gsLst>
                  <a:lin ang="5400000" scaled="0"/>
                </a:gradFill>
              </a:rPr>
              <a:t>6.5 trillion </a:t>
            </a:r>
            <a:r>
              <a:rPr lang="en-US" sz="1600">
                <a:gradFill>
                  <a:gsLst>
                    <a:gs pos="0">
                      <a:srgbClr val="FFFFFF"/>
                    </a:gs>
                    <a:gs pos="100000">
                      <a:srgbClr val="FFFFFF"/>
                    </a:gs>
                  </a:gsLst>
                  <a:lin ang="5400000" scaled="0"/>
                </a:gradFill>
              </a:rPr>
              <a:t>global signals daily</a:t>
            </a:r>
          </a:p>
          <a:p>
            <a:pPr algn="ctr" defTabSz="932608">
              <a:lnSpc>
                <a:spcPct val="90000"/>
              </a:lnSpc>
              <a:spcAft>
                <a:spcPts val="600"/>
              </a:spcAft>
              <a:defRPr/>
            </a:pPr>
            <a:r>
              <a:rPr lang="en-US" sz="1600" b="1">
                <a:gradFill>
                  <a:gsLst>
                    <a:gs pos="0">
                      <a:srgbClr val="50E6FF"/>
                    </a:gs>
                    <a:gs pos="100000">
                      <a:srgbClr val="50E6FF"/>
                    </a:gs>
                  </a:gsLst>
                  <a:lin ang="5400000" scaled="0"/>
                </a:gradFill>
              </a:rPr>
              <a:t>$1 billion </a:t>
            </a:r>
            <a:r>
              <a:rPr lang="en-US" sz="1600">
                <a:gradFill>
                  <a:gsLst>
                    <a:gs pos="0">
                      <a:srgbClr val="FFFFFF"/>
                    </a:gs>
                    <a:gs pos="100000">
                      <a:srgbClr val="FFFFFF"/>
                    </a:gs>
                  </a:gsLst>
                  <a:lin ang="5400000" scaled="0"/>
                </a:gradFill>
              </a:rPr>
              <a:t>annual cybersecurity investment</a:t>
            </a:r>
          </a:p>
          <a:p>
            <a:pPr algn="ctr" defTabSz="896214">
              <a:lnSpc>
                <a:spcPct val="90000"/>
              </a:lnSpc>
              <a:spcAft>
                <a:spcPts val="587"/>
              </a:spcAft>
              <a:defRPr/>
            </a:pPr>
            <a:r>
              <a:rPr lang="en-US" sz="1600" kern="0">
                <a:gradFill>
                  <a:gsLst>
                    <a:gs pos="1250">
                      <a:srgbClr val="FFFFFF"/>
                    </a:gs>
                    <a:gs pos="100000">
                      <a:srgbClr val="FFFFFF"/>
                    </a:gs>
                  </a:gsLst>
                </a:gradFill>
              </a:rPr>
              <a:t>Cutting-edge </a:t>
            </a:r>
            <a:r>
              <a:rPr lang="en-US" sz="1600" kern="0">
                <a:gradFill>
                  <a:gsLst>
                    <a:gs pos="1250">
                      <a:srgbClr val="50E6FF"/>
                    </a:gs>
                    <a:gs pos="100000">
                      <a:srgbClr val="50E6FF"/>
                    </a:gs>
                  </a:gsLst>
                </a:gradFill>
                <a:latin typeface="Segoe UI Semibold"/>
              </a:rPr>
              <a:t>operational security </a:t>
            </a:r>
            <a:r>
              <a:rPr lang="en-US" sz="1600" kern="0">
                <a:gradFill>
                  <a:gsLst>
                    <a:gs pos="1250">
                      <a:srgbClr val="FFFFFF"/>
                    </a:gs>
                    <a:gs pos="100000">
                      <a:srgbClr val="FFFFFF"/>
                    </a:gs>
                  </a:gsLst>
                </a:gradFill>
              </a:rPr>
              <a:t>with restricted access, 24x7 monitoring and global security experts</a:t>
            </a:r>
          </a:p>
        </p:txBody>
      </p:sp>
      <p:pic>
        <p:nvPicPr>
          <p:cNvPr id="2262" name="Picture 2261" descr="A group of people watching television in a room&#10;&#10;Description automatically generated">
            <a:extLst>
              <a:ext uri="{FF2B5EF4-FFF2-40B4-BE49-F238E27FC236}">
                <a16:creationId xmlns:a16="http://schemas.microsoft.com/office/drawing/2014/main" id="{B353F595-FF49-4A7A-A6E4-0C0484AF5B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460280" y="2077568"/>
            <a:ext cx="3456989" cy="1655642"/>
          </a:xfrm>
          <a:prstGeom prst="rect">
            <a:avLst/>
          </a:prstGeom>
        </p:spPr>
      </p:pic>
      <p:sp>
        <p:nvSpPr>
          <p:cNvPr id="2" name="TextBox 1">
            <a:extLst>
              <a:ext uri="{FF2B5EF4-FFF2-40B4-BE49-F238E27FC236}">
                <a16:creationId xmlns:a16="http://schemas.microsoft.com/office/drawing/2014/main" id="{B16DA085-7284-4836-BCD5-48DA4C2DB4C2}"/>
              </a:ext>
            </a:extLst>
          </p:cNvPr>
          <p:cNvSpPr txBox="1"/>
          <p:nvPr/>
        </p:nvSpPr>
        <p:spPr>
          <a:xfrm>
            <a:off x="438909" y="6214374"/>
            <a:ext cx="4576944" cy="430887"/>
          </a:xfrm>
          <a:prstGeom prst="rect">
            <a:avLst/>
          </a:prstGeom>
          <a:noFill/>
        </p:spPr>
        <p:txBody>
          <a:bodyPr wrap="square">
            <a:spAutoFit/>
          </a:bodyPr>
          <a:lstStyle/>
          <a:p>
            <a:r>
              <a:rPr lang="en-US" sz="1100">
                <a:hlinkClick r:id="rId4"/>
              </a:rPr>
              <a:t>https://infrastructuremap.microsoft.com</a:t>
            </a:r>
            <a:r>
              <a:rPr lang="en-US" sz="1100"/>
              <a:t> </a:t>
            </a:r>
          </a:p>
          <a:p>
            <a:r>
              <a:rPr lang="en-US" sz="1100">
                <a:hlinkClick r:id="rId5"/>
              </a:rPr>
              <a:t>https://azure.microsoft.com/en-us/overview/trusted-cloud</a:t>
            </a:r>
            <a:r>
              <a:rPr lang="en-US" sz="1100"/>
              <a:t> </a:t>
            </a:r>
          </a:p>
        </p:txBody>
      </p:sp>
      <p:sp>
        <p:nvSpPr>
          <p:cNvPr id="2266" name="Rectangle 2265">
            <a:extLst>
              <a:ext uri="{FF2B5EF4-FFF2-40B4-BE49-F238E27FC236}">
                <a16:creationId xmlns:a16="http://schemas.microsoft.com/office/drawing/2014/main" id="{F9384D14-8194-4DA4-89B3-AA97BDDF8C37}"/>
              </a:ext>
            </a:extLst>
          </p:cNvPr>
          <p:cNvSpPr/>
          <p:nvPr/>
        </p:nvSpPr>
        <p:spPr>
          <a:xfrm>
            <a:off x="575258" y="3323115"/>
            <a:ext cx="3128895" cy="861060"/>
          </a:xfrm>
          <a:prstGeom prst="rect">
            <a:avLst/>
          </a:prstGeom>
        </p:spPr>
        <p:txBody>
          <a:bodyPr wrap="square" lIns="0" tIns="0" rIns="0" bIns="0" anchor="t">
            <a:noAutofit/>
          </a:bodyPr>
          <a:lstStyle/>
          <a:p>
            <a:pPr defTabSz="932608">
              <a:defRPr/>
            </a:pPr>
            <a:r>
              <a:rPr lang="en-US" sz="1600">
                <a:gradFill>
                  <a:gsLst>
                    <a:gs pos="1250">
                      <a:srgbClr val="FFFFFF"/>
                    </a:gs>
                    <a:gs pos="100000">
                      <a:srgbClr val="FFFFFF"/>
                    </a:gs>
                  </a:gsLst>
                  <a:lin ang="5400000" scaled="0"/>
                </a:gradFill>
              </a:rPr>
              <a:t>With </a:t>
            </a:r>
            <a:r>
              <a:rPr lang="en-US" sz="1600" b="1">
                <a:solidFill>
                  <a:srgbClr val="50E6FF"/>
                </a:solidFill>
              </a:rPr>
              <a:t>90+</a:t>
            </a:r>
            <a:r>
              <a:rPr lang="en-US" sz="1600">
                <a:gradFill>
                  <a:gsLst>
                    <a:gs pos="1250">
                      <a:srgbClr val="FFFFFF"/>
                    </a:gs>
                    <a:gs pos="100000">
                      <a:srgbClr val="FFFFFF"/>
                    </a:gs>
                  </a:gsLst>
                  <a:lin ang="5400000" scaled="0"/>
                </a:gradFill>
              </a:rPr>
              <a:t> compliance certifications, Azure has the deepest and broadest compliance coverage in the industry</a:t>
            </a:r>
          </a:p>
        </p:txBody>
      </p:sp>
    </p:spTree>
    <p:extLst>
      <p:ext uri="{BB962C8B-B14F-4D97-AF65-F5344CB8AC3E}">
        <p14:creationId xmlns:p14="http://schemas.microsoft.com/office/powerpoint/2010/main" val="14103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49"/>
                                        </p:tgtEl>
                                        <p:attrNameLst>
                                          <p:attrName>style.visibility</p:attrName>
                                        </p:attrNameLst>
                                      </p:cBhvr>
                                      <p:to>
                                        <p:strVal val="visible"/>
                                      </p:to>
                                    </p:set>
                                    <p:animEffect transition="in" filter="fade">
                                      <p:cBhvr>
                                        <p:cTn id="7" dur="500"/>
                                        <p:tgtEl>
                                          <p:spTgt spid="2249"/>
                                        </p:tgtEl>
                                      </p:cBhvr>
                                    </p:animEffect>
                                  </p:childTnLst>
                                </p:cTn>
                              </p:par>
                              <p:par>
                                <p:cTn id="8" presetID="42" presetClass="path" presetSubtype="0" decel="100000" fill="hold" grpId="1" nodeType="withEffect">
                                  <p:stCondLst>
                                    <p:cond delay="100"/>
                                  </p:stCondLst>
                                  <p:childTnLst>
                                    <p:animMotion origin="layout" path="M 4.15624E-6 5.26555E-7 L 4.15624E-6 0.02224 " pathEditMode="relative" rAng="0" ptsTypes="AA">
                                      <p:cBhvr>
                                        <p:cTn id="9" dur="500" spd="-100000" fill="hold"/>
                                        <p:tgtEl>
                                          <p:spTgt spid="2249"/>
                                        </p:tgtEl>
                                        <p:attrNameLst>
                                          <p:attrName>ppt_x</p:attrName>
                                          <p:attrName>ppt_y</p:attrName>
                                        </p:attrNameLst>
                                      </p:cBhvr>
                                      <p:rCtr x="0" y="1112"/>
                                    </p:animMotion>
                                  </p:childTnLst>
                                </p:cTn>
                              </p:par>
                              <p:par>
                                <p:cTn id="10" presetID="10" presetClass="entr" presetSubtype="0" fill="hold" grpId="0" nodeType="withEffect">
                                  <p:stCondLst>
                                    <p:cond delay="0"/>
                                  </p:stCondLst>
                                  <p:childTnLst>
                                    <p:set>
                                      <p:cBhvr>
                                        <p:cTn id="11" dur="1" fill="hold">
                                          <p:stCondLst>
                                            <p:cond delay="0"/>
                                          </p:stCondLst>
                                        </p:cTn>
                                        <p:tgtEl>
                                          <p:spTgt spid="2261"/>
                                        </p:tgtEl>
                                        <p:attrNameLst>
                                          <p:attrName>style.visibility</p:attrName>
                                        </p:attrNameLst>
                                      </p:cBhvr>
                                      <p:to>
                                        <p:strVal val="visible"/>
                                      </p:to>
                                    </p:set>
                                    <p:animEffect transition="in" filter="fade">
                                      <p:cBhvr>
                                        <p:cTn id="12" dur="500"/>
                                        <p:tgtEl>
                                          <p:spTgt spid="2261"/>
                                        </p:tgtEl>
                                      </p:cBhvr>
                                    </p:animEffect>
                                  </p:childTnLst>
                                </p:cTn>
                              </p:par>
                              <p:par>
                                <p:cTn id="13" presetID="10" presetClass="entr" presetSubtype="0" fill="hold" nodeType="withEffect">
                                  <p:stCondLst>
                                    <p:cond delay="0"/>
                                  </p:stCondLst>
                                  <p:childTnLst>
                                    <p:set>
                                      <p:cBhvr>
                                        <p:cTn id="14" dur="1" fill="hold">
                                          <p:stCondLst>
                                            <p:cond delay="0"/>
                                          </p:stCondLst>
                                        </p:cTn>
                                        <p:tgtEl>
                                          <p:spTgt spid="2262"/>
                                        </p:tgtEl>
                                        <p:attrNameLst>
                                          <p:attrName>style.visibility</p:attrName>
                                        </p:attrNameLst>
                                      </p:cBhvr>
                                      <p:to>
                                        <p:strVal val="visible"/>
                                      </p:to>
                                    </p:set>
                                    <p:animEffect transition="in" filter="fade">
                                      <p:cBhvr>
                                        <p:cTn id="15" dur="500"/>
                                        <p:tgtEl>
                                          <p:spTgt spid="2262"/>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266"/>
                                        </p:tgtEl>
                                        <p:attrNameLst>
                                          <p:attrName>style.visibility</p:attrName>
                                        </p:attrNameLst>
                                      </p:cBhvr>
                                      <p:to>
                                        <p:strVal val="visible"/>
                                      </p:to>
                                    </p:set>
                                    <p:animEffect transition="in" filter="fade">
                                      <p:cBhvr>
                                        <p:cTn id="18" dur="500"/>
                                        <p:tgtEl>
                                          <p:spTgt spid="2266"/>
                                        </p:tgtEl>
                                      </p:cBhvr>
                                    </p:animEffect>
                                  </p:childTnLst>
                                </p:cTn>
                              </p:par>
                              <p:par>
                                <p:cTn id="19" presetID="42" presetClass="path" presetSubtype="0" decel="100000" fill="hold" grpId="1" nodeType="withEffect">
                                  <p:stCondLst>
                                    <p:cond delay="100"/>
                                  </p:stCondLst>
                                  <p:childTnLst>
                                    <p:animMotion origin="layout" path="M -2.81338E-6 -1.08034E-6 L -2.81338E-6 0.02224 " pathEditMode="relative" rAng="0" ptsTypes="AA">
                                      <p:cBhvr>
                                        <p:cTn id="20" dur="500" spd="-100000" fill="hold"/>
                                        <p:tgtEl>
                                          <p:spTgt spid="2266"/>
                                        </p:tgtEl>
                                        <p:attrNameLst>
                                          <p:attrName>ppt_x</p:attrName>
                                          <p:attrName>ppt_y</p:attrName>
                                        </p:attrNameLst>
                                      </p:cBhvr>
                                      <p:rCtr x="0"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9" grpId="0"/>
      <p:bldP spid="2249" grpId="1"/>
      <p:bldP spid="2261" grpId="0"/>
      <p:bldP spid="2266" grpId="0"/>
      <p:bldP spid="226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outdoor, city&#10;&#10;Description automatically generated">
            <a:extLst>
              <a:ext uri="{FF2B5EF4-FFF2-40B4-BE49-F238E27FC236}">
                <a16:creationId xmlns:a16="http://schemas.microsoft.com/office/drawing/2014/main" id="{0C363528-B271-48A0-A0ED-997D0027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36475" cy="6995418"/>
          </a:xfrm>
          <a:prstGeom prst="rect">
            <a:avLst/>
          </a:prstGeom>
          <a:noFill/>
          <a:ln w="9525">
            <a:noFill/>
          </a:ln>
        </p:spPr>
      </p:pic>
      <p:pic>
        <p:nvPicPr>
          <p:cNvPr id="11" name="Picture 2" descr="A picture containing text, sky, outdoor, city&#10;&#10;Description automatically generated">
            <a:extLst>
              <a:ext uri="{FF2B5EF4-FFF2-40B4-BE49-F238E27FC236}">
                <a16:creationId xmlns:a16="http://schemas.microsoft.com/office/drawing/2014/main" id="{21567BC3-2861-4350-97B2-433E0B99D4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02" r="78446" b="56130"/>
          <a:stretch/>
        </p:blipFill>
        <p:spPr bwMode="auto">
          <a:xfrm>
            <a:off x="1894093" y="2023938"/>
            <a:ext cx="2680570" cy="914133"/>
          </a:xfrm>
          <a:prstGeom prst="rect">
            <a:avLst/>
          </a:prstGeom>
          <a:noFill/>
          <a:ln w="9525">
            <a:noFill/>
          </a:ln>
        </p:spPr>
      </p:pic>
      <p:pic>
        <p:nvPicPr>
          <p:cNvPr id="1026" name="Picture 2" descr="A picture containing text, sky, outdoor, city&#10;&#10;Description automatically generated">
            <a:extLst>
              <a:ext uri="{FF2B5EF4-FFF2-40B4-BE49-F238E27FC236}">
                <a16:creationId xmlns:a16="http://schemas.microsoft.com/office/drawing/2014/main" id="{F031AF7B-AE0E-40AF-ABCC-1E065C4FF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02" r="78446" b="56130"/>
          <a:stretch/>
        </p:blipFill>
        <p:spPr bwMode="auto">
          <a:xfrm>
            <a:off x="2931090" y="2023938"/>
            <a:ext cx="2680570" cy="914133"/>
          </a:xfrm>
          <a:prstGeom prst="rect">
            <a:avLst/>
          </a:prstGeom>
          <a:noFill/>
          <a:ln w="9525">
            <a:noFill/>
          </a:ln>
        </p:spPr>
      </p:pic>
      <p:sp>
        <p:nvSpPr>
          <p:cNvPr id="2" name="Rectangle 1">
            <a:extLst>
              <a:ext uri="{FF2B5EF4-FFF2-40B4-BE49-F238E27FC236}">
                <a16:creationId xmlns:a16="http://schemas.microsoft.com/office/drawing/2014/main" id="{FF36DA48-573B-42B0-905B-BCA0336EB15B}"/>
              </a:ext>
            </a:extLst>
          </p:cNvPr>
          <p:cNvSpPr/>
          <p:nvPr/>
        </p:nvSpPr>
        <p:spPr bwMode="auto">
          <a:xfrm>
            <a:off x="0" y="0"/>
            <a:ext cx="12436475" cy="69945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9C725D58-355B-4037-BF20-23A28B16BE23}"/>
              </a:ext>
            </a:extLst>
          </p:cNvPr>
          <p:cNvSpPr txBox="1">
            <a:spLocks/>
          </p:cNvSpPr>
          <p:nvPr/>
        </p:nvSpPr>
        <p:spPr>
          <a:xfrm>
            <a:off x="543946" y="915942"/>
            <a:ext cx="5234011" cy="1107996"/>
          </a:xfrm>
          <a:prstGeom prst="rect">
            <a:avLst/>
          </a:prstGeom>
          <a:noFill/>
        </p:spPr>
        <p:txBody>
          <a:bodyPr wrap="square" lIns="0" tIns="0" rIns="0" bIns="0">
            <a:spAutoFit/>
          </a:bodyPr>
          <a:lstStyle/>
          <a:p>
            <a:pPr algn="just">
              <a:lnSpc>
                <a:spcPct val="90000"/>
              </a:lnSpc>
            </a:pPr>
            <a:r>
              <a:rPr lang="en-US" sz="2000">
                <a:solidFill>
                  <a:schemeClr val="accent2"/>
                </a:solidFill>
                <a:latin typeface="+mj-lt"/>
                <a:cs typeface="Times New Roman" panose="02020603050405020304" pitchFamily="18" charset="0"/>
              </a:rPr>
              <a:t>Microsoft announces plans to establish its first datacenter region in Malaysia as part of “Bersama Malaysia” initiative to support inclusive economic growth</a:t>
            </a:r>
          </a:p>
        </p:txBody>
      </p:sp>
      <p:sp>
        <p:nvSpPr>
          <p:cNvPr id="8" name="TextBox 7">
            <a:extLst>
              <a:ext uri="{FF2B5EF4-FFF2-40B4-BE49-F238E27FC236}">
                <a16:creationId xmlns:a16="http://schemas.microsoft.com/office/drawing/2014/main" id="{92083094-9664-4E7A-BD79-6CED6CD87246}"/>
              </a:ext>
            </a:extLst>
          </p:cNvPr>
          <p:cNvSpPr txBox="1"/>
          <p:nvPr/>
        </p:nvSpPr>
        <p:spPr>
          <a:xfrm>
            <a:off x="375779" y="6443150"/>
            <a:ext cx="11749415" cy="130805"/>
          </a:xfrm>
          <a:prstGeom prst="rect">
            <a:avLst/>
          </a:prstGeom>
          <a:noFill/>
        </p:spPr>
        <p:txBody>
          <a:bodyPr wrap="square" lIns="0" tIns="0" rIns="0" bIns="0" rtlCol="0">
            <a:spAutoFit/>
          </a:bodyPr>
          <a:lstStyle/>
          <a:p>
            <a:pPr algn="l"/>
            <a:r>
              <a:rPr lang="en-US" sz="850">
                <a:gradFill>
                  <a:gsLst>
                    <a:gs pos="2917">
                      <a:schemeClr val="tx1"/>
                    </a:gs>
                    <a:gs pos="30000">
                      <a:schemeClr val="tx1"/>
                    </a:gs>
                  </a:gsLst>
                  <a:lin ang="5400000" scaled="0"/>
                </a:gradFill>
                <a:hlinkClick r:id="rId3"/>
              </a:rPr>
              <a:t>https://news.microsoft.com/en-my/2021/04/19/microsoft-announces-plans-to-establish-its-first-datacenter-region-in-malaysia-as-part-of-bersama-malaysia-initiative-to-support-inclusive-economic-growth</a:t>
            </a:r>
            <a:r>
              <a:rPr lang="en-US" sz="850">
                <a:gradFill>
                  <a:gsLst>
                    <a:gs pos="2917">
                      <a:schemeClr val="tx1"/>
                    </a:gs>
                    <a:gs pos="30000">
                      <a:schemeClr val="tx1"/>
                    </a:gs>
                  </a:gsLst>
                  <a:lin ang="5400000" scaled="0"/>
                </a:gradFill>
              </a:rPr>
              <a:t> </a:t>
            </a:r>
          </a:p>
        </p:txBody>
      </p:sp>
      <p:sp>
        <p:nvSpPr>
          <p:cNvPr id="14" name="TextBox 13">
            <a:extLst>
              <a:ext uri="{FF2B5EF4-FFF2-40B4-BE49-F238E27FC236}">
                <a16:creationId xmlns:a16="http://schemas.microsoft.com/office/drawing/2014/main" id="{1DBAAAC2-D4D8-41F7-BE2C-32E8D4488CA7}"/>
              </a:ext>
            </a:extLst>
          </p:cNvPr>
          <p:cNvSpPr txBox="1">
            <a:spLocks/>
          </p:cNvSpPr>
          <p:nvPr/>
        </p:nvSpPr>
        <p:spPr>
          <a:xfrm>
            <a:off x="543947" y="4802159"/>
            <a:ext cx="5234010" cy="886397"/>
          </a:xfrm>
          <a:prstGeom prst="rect">
            <a:avLst/>
          </a:prstGeom>
          <a:noFill/>
        </p:spPr>
        <p:txBody>
          <a:bodyPr wrap="square" lIns="0" tIns="0" rIns="0" bIns="0">
            <a:spAutoFit/>
          </a:bodyPr>
          <a:lstStyle/>
          <a:p>
            <a:pPr algn="just">
              <a:lnSpc>
                <a:spcPct val="90000"/>
              </a:lnSpc>
            </a:pPr>
            <a:r>
              <a:rPr lang="en-US" sz="1600">
                <a:cs typeface="Times New Roman" panose="02020603050405020304" pitchFamily="18" charset="0"/>
              </a:rPr>
              <a:t>“Bersama Malaysia” includes a commitment to skill an additional 1 million Malaysians by end of 2023, collaboration across public and private sectors and formation of a </a:t>
            </a:r>
            <a:r>
              <a:rPr lang="en-US" sz="1600" err="1">
                <a:cs typeface="Times New Roman" panose="02020603050405020304" pitchFamily="18" charset="0"/>
              </a:rPr>
              <a:t>MyDigital</a:t>
            </a:r>
            <a:r>
              <a:rPr lang="en-US" sz="1600">
                <a:cs typeface="Times New Roman" panose="02020603050405020304" pitchFamily="18" charset="0"/>
              </a:rPr>
              <a:t> Alliance Leadership Council</a:t>
            </a:r>
          </a:p>
        </p:txBody>
      </p:sp>
      <p:sp>
        <p:nvSpPr>
          <p:cNvPr id="18" name="TextBox 17">
            <a:extLst>
              <a:ext uri="{FF2B5EF4-FFF2-40B4-BE49-F238E27FC236}">
                <a16:creationId xmlns:a16="http://schemas.microsoft.com/office/drawing/2014/main" id="{9FB4ECDC-76C4-4C2A-8890-9FF41C4FD22F}"/>
              </a:ext>
            </a:extLst>
          </p:cNvPr>
          <p:cNvSpPr txBox="1">
            <a:spLocks/>
          </p:cNvSpPr>
          <p:nvPr/>
        </p:nvSpPr>
        <p:spPr>
          <a:xfrm>
            <a:off x="543947" y="2305053"/>
            <a:ext cx="5234010" cy="2215991"/>
          </a:xfrm>
          <a:prstGeom prst="rect">
            <a:avLst/>
          </a:prstGeom>
          <a:noFill/>
        </p:spPr>
        <p:txBody>
          <a:bodyPr wrap="square" lIns="0" tIns="0" rIns="0" bIns="0">
            <a:spAutoFit/>
          </a:bodyPr>
          <a:lstStyle/>
          <a:p>
            <a:pPr algn="just">
              <a:lnSpc>
                <a:spcPct val="90000"/>
              </a:lnSpc>
            </a:pPr>
            <a:r>
              <a:rPr lang="en-US" sz="1600" b="1">
                <a:cs typeface="Times New Roman" panose="02020603050405020304" pitchFamily="18" charset="0"/>
              </a:rPr>
              <a:t>Kuala Lumpur, Malaysia – April 19 2021 </a:t>
            </a:r>
            <a:r>
              <a:rPr lang="en-US" sz="1600">
                <a:cs typeface="Times New Roman" panose="02020603050405020304" pitchFamily="18" charset="0"/>
              </a:rPr>
              <a:t>– Microsoft Corp. today announced its “Bersama Malaysia” (Together with Malaysia) initiative, which marks a significant commitment to empowering Malaysia’s inclusive digital economy and advancing the nation’s digital transformation across the private and public sectors. As part of the plan, Microsoft will establish its first datacenter region in the country to deliver trusted cloud services locally, with world-class data security, privacy, and the ability to store data in-country.</a:t>
            </a:r>
          </a:p>
        </p:txBody>
      </p:sp>
    </p:spTree>
    <p:extLst>
      <p:ext uri="{BB962C8B-B14F-4D97-AF65-F5344CB8AC3E}">
        <p14:creationId xmlns:p14="http://schemas.microsoft.com/office/powerpoint/2010/main" val="35201516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5C4F0DB-693B-4325-B7D8-BD3F3080F793}"/>
              </a:ext>
            </a:extLst>
          </p:cNvPr>
          <p:cNvSpPr>
            <a:spLocks noGrp="1"/>
          </p:cNvSpPr>
          <p:nvPr>
            <p:ph type="title"/>
          </p:nvPr>
        </p:nvSpPr>
        <p:spPr>
          <a:xfrm>
            <a:off x="478170" y="442402"/>
            <a:ext cx="11237870" cy="439479"/>
          </a:xfrm>
        </p:spPr>
        <p:txBody>
          <a:bodyPr/>
          <a:lstStyle/>
          <a:p>
            <a:r>
              <a:rPr lang="en-US" sz="2856"/>
              <a:t>Azure has the deepest &amp; broadest compliance coverage in the industry</a:t>
            </a:r>
            <a:endParaRPr lang="en-IN" sz="2856"/>
          </a:p>
        </p:txBody>
      </p:sp>
      <p:graphicFrame>
        <p:nvGraphicFramePr>
          <p:cNvPr id="102" name="Table 101">
            <a:extLst>
              <a:ext uri="{FF2B5EF4-FFF2-40B4-BE49-F238E27FC236}">
                <a16:creationId xmlns:a16="http://schemas.microsoft.com/office/drawing/2014/main" id="{107E1F3C-7FA9-4FCA-8433-C4CC8773C950}"/>
              </a:ext>
            </a:extLst>
          </p:cNvPr>
          <p:cNvGraphicFramePr>
            <a:graphicFrameLocks noGrp="1"/>
          </p:cNvGraphicFramePr>
          <p:nvPr/>
        </p:nvGraphicFramePr>
        <p:xfrm>
          <a:off x="7288209" y="1434624"/>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SOC 1 Type 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SOC 2 Type 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SOC 3</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CIS Benchmark</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3" name="Table 102">
            <a:extLst>
              <a:ext uri="{FF2B5EF4-FFF2-40B4-BE49-F238E27FC236}">
                <a16:creationId xmlns:a16="http://schemas.microsoft.com/office/drawing/2014/main" id="{DEA6C825-C42A-4D4E-A87D-D99791CE584D}"/>
              </a:ext>
            </a:extLst>
          </p:cNvPr>
          <p:cNvGraphicFramePr>
            <a:graphicFrameLocks noGrp="1"/>
          </p:cNvGraphicFramePr>
          <p:nvPr/>
        </p:nvGraphicFramePr>
        <p:xfrm>
          <a:off x="9645067" y="1434624"/>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CSA STAR Certification</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CSA STAR Attestation</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CSA STAR Self-Assessment</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WCAG 2.0 (ISO 40500:2012)</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4" name="Table 103">
            <a:extLst>
              <a:ext uri="{FF2B5EF4-FFF2-40B4-BE49-F238E27FC236}">
                <a16:creationId xmlns:a16="http://schemas.microsoft.com/office/drawing/2014/main" id="{EA08648D-6BE8-4F52-A59A-EE132F78EFB6}"/>
              </a:ext>
            </a:extLst>
          </p:cNvPr>
          <p:cNvGraphicFramePr>
            <a:graphicFrameLocks noGrp="1"/>
          </p:cNvGraphicFramePr>
          <p:nvPr/>
        </p:nvGraphicFramePr>
        <p:xfrm>
          <a:off x="2574493" y="1434624"/>
          <a:ext cx="2331508" cy="530370"/>
        </p:xfrm>
        <a:graphic>
          <a:graphicData uri="http://schemas.openxmlformats.org/drawingml/2006/table">
            <a:tbl>
              <a:tblPr/>
              <a:tblGrid>
                <a:gridCol w="2331508">
                  <a:extLst>
                    <a:ext uri="{9D8B030D-6E8A-4147-A177-3AD203B41FA5}">
                      <a16:colId xmlns:a16="http://schemas.microsoft.com/office/drawing/2014/main" val="1996122080"/>
                    </a:ext>
                  </a:extLst>
                </a:gridCol>
              </a:tblGrid>
              <a:tr h="53037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27001:2013</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27017:2015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27018:2014</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5" name="Table 104">
            <a:extLst>
              <a:ext uri="{FF2B5EF4-FFF2-40B4-BE49-F238E27FC236}">
                <a16:creationId xmlns:a16="http://schemas.microsoft.com/office/drawing/2014/main" id="{25CC4651-077A-4CCF-A7E0-0E4356EC2E87}"/>
              </a:ext>
            </a:extLst>
          </p:cNvPr>
          <p:cNvGraphicFramePr>
            <a:graphicFrameLocks noGrp="1"/>
          </p:cNvGraphicFramePr>
          <p:nvPr/>
        </p:nvGraphicFramePr>
        <p:xfrm>
          <a:off x="4931351" y="1434624"/>
          <a:ext cx="2331508" cy="530370"/>
        </p:xfrm>
        <a:graphic>
          <a:graphicData uri="http://schemas.openxmlformats.org/drawingml/2006/table">
            <a:tbl>
              <a:tblPr/>
              <a:tblGrid>
                <a:gridCol w="2331508">
                  <a:extLst>
                    <a:ext uri="{9D8B030D-6E8A-4147-A177-3AD203B41FA5}">
                      <a16:colId xmlns:a16="http://schemas.microsoft.com/office/drawing/2014/main" val="1996122080"/>
                    </a:ext>
                  </a:extLst>
                </a:gridCol>
              </a:tblGrid>
              <a:tr h="53037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22301:2012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9001:2015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ISO 20000-1:2011</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6" name="Table 105">
            <a:extLst>
              <a:ext uri="{FF2B5EF4-FFF2-40B4-BE49-F238E27FC236}">
                <a16:creationId xmlns:a16="http://schemas.microsoft.com/office/drawing/2014/main" id="{65327C54-EE3D-46ED-BE7E-2CF3AA876142}"/>
              </a:ext>
            </a:extLst>
          </p:cNvPr>
          <p:cNvGraphicFramePr>
            <a:graphicFrameLocks noGrp="1"/>
          </p:cNvGraphicFramePr>
          <p:nvPr/>
        </p:nvGraphicFramePr>
        <p:xfrm>
          <a:off x="2574493" y="2363325"/>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FedRAMP High</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FedRAMP Moderate</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EAR</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ITAR</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7" name="Table 106">
            <a:extLst>
              <a:ext uri="{FF2B5EF4-FFF2-40B4-BE49-F238E27FC236}">
                <a16:creationId xmlns:a16="http://schemas.microsoft.com/office/drawing/2014/main" id="{D43BFAC8-6B5C-4DD9-894A-2B4837C35534}"/>
              </a:ext>
            </a:extLst>
          </p:cNvPr>
          <p:cNvGraphicFramePr>
            <a:graphicFrameLocks noGrp="1"/>
          </p:cNvGraphicFramePr>
          <p:nvPr/>
        </p:nvGraphicFramePr>
        <p:xfrm>
          <a:off x="4931351" y="2363325"/>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DoD DISA SRG Level 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DoD DISA SRG Level 4</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DoD DISA SRG Level 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DFARS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8" name="Table 107">
            <a:extLst>
              <a:ext uri="{FF2B5EF4-FFF2-40B4-BE49-F238E27FC236}">
                <a16:creationId xmlns:a16="http://schemas.microsoft.com/office/drawing/2014/main" id="{6274AEE2-B067-4E11-BC9C-842DF4CE8EA1}"/>
              </a:ext>
            </a:extLst>
          </p:cNvPr>
          <p:cNvGraphicFramePr>
            <a:graphicFrameLocks noGrp="1"/>
          </p:cNvGraphicFramePr>
          <p:nvPr/>
        </p:nvGraphicFramePr>
        <p:xfrm>
          <a:off x="7288209" y="2363325"/>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DoE 10 CFR Part 810</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NIST SP 800-171</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NIST CSF</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Section 508 VPATs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9" name="Table 108">
            <a:extLst>
              <a:ext uri="{FF2B5EF4-FFF2-40B4-BE49-F238E27FC236}">
                <a16:creationId xmlns:a16="http://schemas.microsoft.com/office/drawing/2014/main" id="{A6A36F06-2FA3-464F-AC1D-18C0EFED3388}"/>
              </a:ext>
            </a:extLst>
          </p:cNvPr>
          <p:cNvGraphicFramePr>
            <a:graphicFrameLocks noGrp="1"/>
          </p:cNvGraphicFramePr>
          <p:nvPr/>
        </p:nvGraphicFramePr>
        <p:xfrm>
          <a:off x="9645067" y="2363325"/>
          <a:ext cx="2331508" cy="70134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013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FIPS 140-2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CJIS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IRS 1075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CNSSI 1253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0" name="Table 109">
            <a:extLst>
              <a:ext uri="{FF2B5EF4-FFF2-40B4-BE49-F238E27FC236}">
                <a16:creationId xmlns:a16="http://schemas.microsoft.com/office/drawing/2014/main" id="{77229544-5493-4110-A99F-91EAF6E18429}"/>
              </a:ext>
            </a:extLst>
          </p:cNvPr>
          <p:cNvGraphicFramePr>
            <a:graphicFrameLocks noGrp="1"/>
          </p:cNvGraphicFramePr>
          <p:nvPr/>
        </p:nvGraphicFramePr>
        <p:xfrm>
          <a:off x="2574493" y="3292026"/>
          <a:ext cx="2331508" cy="155623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55623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PCI DSS Level 1</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GLBA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FFIEC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Shared Assessments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SEC 17a-4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CFTC 1.31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FINRA 4511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SOX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23 NYCRR 500 (US)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1" name="Table 110">
            <a:extLst>
              <a:ext uri="{FF2B5EF4-FFF2-40B4-BE49-F238E27FC236}">
                <a16:creationId xmlns:a16="http://schemas.microsoft.com/office/drawing/2014/main" id="{4C8AA43E-F30C-4696-A2A5-33789E78D906}"/>
              </a:ext>
            </a:extLst>
          </p:cNvPr>
          <p:cNvGraphicFramePr>
            <a:graphicFrameLocks noGrp="1"/>
          </p:cNvGraphicFramePr>
          <p:nvPr/>
        </p:nvGraphicFramePr>
        <p:xfrm>
          <a:off x="4931351" y="3292026"/>
          <a:ext cx="2331508" cy="155623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55623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OSFI (Canada)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FCA + PRA (UK)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APRA (Australia)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FINMA (Switzerland)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FSA (Denmark)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RBI + IRDAI (India)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MAS + ABS (Singapore)</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NBB + FSMA (Belgium)</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AFM + DNB (Netherlands)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2" name="Table 111">
            <a:extLst>
              <a:ext uri="{FF2B5EF4-FFF2-40B4-BE49-F238E27FC236}">
                <a16:creationId xmlns:a16="http://schemas.microsoft.com/office/drawing/2014/main" id="{8DFDE92D-0FD7-4086-A920-AACD8CE3D058}"/>
              </a:ext>
            </a:extLst>
          </p:cNvPr>
          <p:cNvGraphicFramePr>
            <a:graphicFrameLocks noGrp="1"/>
          </p:cNvGraphicFramePr>
          <p:nvPr/>
        </p:nvGraphicFramePr>
        <p:xfrm>
          <a:off x="7288209" y="3292026"/>
          <a:ext cx="2331508" cy="155623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55623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AMF + ACPR (France)</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KNF (Poland)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European Banking Authority (EBA)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FISC (Japan)</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HIPAA BAA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HITRUST Certification</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GxP (FDA 21 CFR Part 11)</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MARS-E (US)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3" name="Table 112">
            <a:extLst>
              <a:ext uri="{FF2B5EF4-FFF2-40B4-BE49-F238E27FC236}">
                <a16:creationId xmlns:a16="http://schemas.microsoft.com/office/drawing/2014/main" id="{4A9495D9-1F7B-4F8E-802E-372C1C84085F}"/>
              </a:ext>
            </a:extLst>
          </p:cNvPr>
          <p:cNvGraphicFramePr>
            <a:graphicFrameLocks noGrp="1"/>
          </p:cNvGraphicFramePr>
          <p:nvPr/>
        </p:nvGraphicFramePr>
        <p:xfrm>
          <a:off x="9645067" y="3292026"/>
          <a:ext cx="2331508" cy="138525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38525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NHS IG Toolkit (UK)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NEN 7510:2011 (Netherlands)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FERPA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CDSA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MPAA (US)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FACT (UK)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DPP (UK)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HDS (France)</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4" name="Table 113">
            <a:extLst>
              <a:ext uri="{FF2B5EF4-FFF2-40B4-BE49-F238E27FC236}">
                <a16:creationId xmlns:a16="http://schemas.microsoft.com/office/drawing/2014/main" id="{50C3955E-6BE9-4A4C-9CBC-BC9A2EC1DF7B}"/>
              </a:ext>
            </a:extLst>
          </p:cNvPr>
          <p:cNvGraphicFramePr>
            <a:graphicFrameLocks noGrp="1"/>
          </p:cNvGraphicFramePr>
          <p:nvPr/>
        </p:nvGraphicFramePr>
        <p:xfrm>
          <a:off x="2574493" y="5075613"/>
          <a:ext cx="2331508" cy="1043302"/>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04330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Argentina PDPA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Australia IRAP Unclassified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Australia IRAP PROTECTED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Canada Privacy Laws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China GB 18030:2005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China DJCP (MLPS) Level 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5" name="Table 114">
            <a:extLst>
              <a:ext uri="{FF2B5EF4-FFF2-40B4-BE49-F238E27FC236}">
                <a16:creationId xmlns:a16="http://schemas.microsoft.com/office/drawing/2014/main" id="{A1B26EA2-6907-4F28-9EAD-C04D539B9736}"/>
              </a:ext>
            </a:extLst>
          </p:cNvPr>
          <p:cNvGraphicFramePr>
            <a:graphicFrameLocks noGrp="1"/>
          </p:cNvGraphicFramePr>
          <p:nvPr/>
        </p:nvGraphicFramePr>
        <p:xfrm>
          <a:off x="4931351" y="5075612"/>
          <a:ext cx="2331508" cy="1385257"/>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38525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China TRUCS/CCCPPF</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EU EN 301 549</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EU ENISA IAF</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EU Model Clauses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EU—US Privacy Shield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GDPR</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Germany C5</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Germany TISAX</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6" name="Table 115">
            <a:extLst>
              <a:ext uri="{FF2B5EF4-FFF2-40B4-BE49-F238E27FC236}">
                <a16:creationId xmlns:a16="http://schemas.microsoft.com/office/drawing/2014/main" id="{4C3C5B4F-2E53-4F8C-B673-21DBAFD5DC21}"/>
              </a:ext>
            </a:extLst>
          </p:cNvPr>
          <p:cNvGraphicFramePr>
            <a:graphicFrameLocks noGrp="1"/>
          </p:cNvGraphicFramePr>
          <p:nvPr/>
        </p:nvGraphicFramePr>
        <p:xfrm>
          <a:off x="7288209" y="5075613"/>
          <a:ext cx="2331508" cy="155623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55623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Germany IT-Grundschutz workbook</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India MeitY</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Japan CS Mark Gold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Japan My Number Act</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Korea ISMS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Netherlands BIR 2012</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New Zealand Gov CIO Framework</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7" name="Table 116">
            <a:extLst>
              <a:ext uri="{FF2B5EF4-FFF2-40B4-BE49-F238E27FC236}">
                <a16:creationId xmlns:a16="http://schemas.microsoft.com/office/drawing/2014/main" id="{AA94E52F-D730-4292-9702-A69B2C154BAD}"/>
              </a:ext>
            </a:extLst>
          </p:cNvPr>
          <p:cNvGraphicFramePr>
            <a:graphicFrameLocks noGrp="1"/>
          </p:cNvGraphicFramePr>
          <p:nvPr/>
        </p:nvGraphicFramePr>
        <p:xfrm>
          <a:off x="9645067" y="5075613"/>
          <a:ext cx="2331508" cy="1043302"/>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04330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Singapore MTCS Level 3</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Spain ENS High</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Spain DPA</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UK Cyber Essentials Plus</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UK G-Cloud</a:t>
                      </a:r>
                    </a:p>
                    <a:p>
                      <a:pPr marL="285750" indent="-285750" algn="l" defTabSz="914367" rtl="0" eaLnBrk="1" fontAlgn="b" latinLnBrk="0" hangingPunct="1">
                        <a:buClr>
                          <a:schemeClr val="accent2"/>
                        </a:buClr>
                        <a:buFont typeface="Wingdings" panose="05000000000000000000" pitchFamily="2" charset="2"/>
                        <a:buChar char=""/>
                      </a:pPr>
                      <a:r>
                        <a:rPr lang="en-US" sz="1100" u="none" strike="noStrike" kern="1200">
                          <a:gradFill>
                            <a:gsLst>
                              <a:gs pos="62564">
                                <a:schemeClr val="tx1"/>
                              </a:gs>
                              <a:gs pos="55000">
                                <a:schemeClr val="tx1"/>
                              </a:gs>
                            </a:gsLst>
                            <a:lin ang="5400000" scaled="0"/>
                          </a:gradFill>
                          <a:effectLst/>
                          <a:latin typeface="+mn-lt"/>
                          <a:ea typeface="+mn-ea"/>
                          <a:cs typeface="+mn-cs"/>
                        </a:rPr>
                        <a:t>UK PASF</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pSp>
        <p:nvGrpSpPr>
          <p:cNvPr id="4" name="Group 3" descr="US government text and building icon with bullets">
            <a:extLst>
              <a:ext uri="{FF2B5EF4-FFF2-40B4-BE49-F238E27FC236}">
                <a16:creationId xmlns:a16="http://schemas.microsoft.com/office/drawing/2014/main" id="{D5348559-A62A-498A-B1F8-6371519AAFF0}"/>
              </a:ext>
            </a:extLst>
          </p:cNvPr>
          <p:cNvGrpSpPr/>
          <p:nvPr/>
        </p:nvGrpSpPr>
        <p:grpSpPr>
          <a:xfrm>
            <a:off x="378645" y="2249648"/>
            <a:ext cx="11675249" cy="725545"/>
            <a:chOff x="370390" y="2205738"/>
            <a:chExt cx="11447362" cy="711383"/>
          </a:xfrm>
        </p:grpSpPr>
        <p:sp>
          <p:nvSpPr>
            <p:cNvPr id="89" name="Content Placeholder 12">
              <a:extLst>
                <a:ext uri="{FF2B5EF4-FFF2-40B4-BE49-F238E27FC236}">
                  <a16:creationId xmlns:a16="http://schemas.microsoft.com/office/drawing/2014/main" id="{07873AE5-E435-4059-AE36-BB4CFB3F3B6F}"/>
                </a:ext>
              </a:extLst>
            </p:cNvPr>
            <p:cNvSpPr txBox="1">
              <a:spLocks/>
            </p:cNvSpPr>
            <p:nvPr/>
          </p:nvSpPr>
          <p:spPr>
            <a:xfrm>
              <a:off x="1070733" y="2414804"/>
              <a:ext cx="1621466" cy="502317"/>
            </a:xfrm>
            <a:prstGeom prst="rect">
              <a:avLst/>
            </a:prstGeom>
          </p:spPr>
          <p:txBody>
            <a:bodyPr vert="horz" wrap="squar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632">
                  <a:gradFill>
                    <a:gsLst>
                      <a:gs pos="62564">
                        <a:srgbClr val="FFFFFF"/>
                      </a:gs>
                      <a:gs pos="55000">
                        <a:srgbClr val="FFFFFF"/>
                      </a:gs>
                    </a:gsLst>
                    <a:lin ang="5400000" scaled="0"/>
                  </a:gradFill>
                  <a:latin typeface="Segoe UI Semibold"/>
                  <a:cs typeface="Segoe UI Semibold" panose="020B0702040204020203" pitchFamily="34" charset="0"/>
                </a:rPr>
                <a:t>U.S. </a:t>
              </a:r>
              <a:br>
                <a:rPr lang="en-US" sz="1632">
                  <a:gradFill>
                    <a:gsLst>
                      <a:gs pos="62564">
                        <a:srgbClr val="FFFFFF"/>
                      </a:gs>
                      <a:gs pos="55000">
                        <a:srgbClr val="FFFFFF"/>
                      </a:gs>
                    </a:gsLst>
                    <a:lin ang="5400000" scaled="0"/>
                  </a:gradFill>
                  <a:latin typeface="Segoe UI Semibold"/>
                  <a:cs typeface="Segoe UI Semibold" panose="020B0702040204020203" pitchFamily="34" charset="0"/>
                </a:rPr>
              </a:br>
              <a:r>
                <a:rPr lang="en-US" sz="1632">
                  <a:gradFill>
                    <a:gsLst>
                      <a:gs pos="62564">
                        <a:srgbClr val="FFFFFF"/>
                      </a:gs>
                      <a:gs pos="55000">
                        <a:srgbClr val="FFFFFF"/>
                      </a:gs>
                    </a:gsLst>
                    <a:lin ang="5400000" scaled="0"/>
                  </a:gradFill>
                  <a:latin typeface="Segoe UI Semibold"/>
                  <a:cs typeface="Segoe UI Semibold" panose="020B0702040204020203" pitchFamily="34" charset="0"/>
                </a:rPr>
                <a:t>Government</a:t>
              </a:r>
            </a:p>
          </p:txBody>
        </p:sp>
        <p:sp>
          <p:nvSpPr>
            <p:cNvPr id="37" name="Freeform: Shape 36">
              <a:extLst>
                <a:ext uri="{FF2B5EF4-FFF2-40B4-BE49-F238E27FC236}">
                  <a16:creationId xmlns:a16="http://schemas.microsoft.com/office/drawing/2014/main" id="{47197135-E184-4779-A32B-13575C58D9E7}"/>
                </a:ext>
              </a:extLst>
            </p:cNvPr>
            <p:cNvSpPr/>
            <p:nvPr/>
          </p:nvSpPr>
          <p:spPr bwMode="auto">
            <a:xfrm>
              <a:off x="370390" y="2205738"/>
              <a:ext cx="11447362" cy="0"/>
            </a:xfrm>
            <a:custGeom>
              <a:avLst/>
              <a:gdLst>
                <a:gd name="connsiteX0" fmla="*/ 0 w 11447362"/>
                <a:gd name="connsiteY0" fmla="*/ 0 h 0"/>
                <a:gd name="connsiteX1" fmla="*/ 11447362 w 11447362"/>
                <a:gd name="connsiteY1" fmla="*/ 0 h 0"/>
              </a:gdLst>
              <a:ahLst/>
              <a:cxnLst>
                <a:cxn ang="0">
                  <a:pos x="connsiteX0" y="connsiteY0"/>
                </a:cxn>
                <a:cxn ang="0">
                  <a:pos x="connsiteX1" y="connsiteY1"/>
                </a:cxn>
              </a:cxnLst>
              <a:rect l="l" t="t" r="r" b="b"/>
              <a:pathLst>
                <a:path w="11447362">
                  <a:moveTo>
                    <a:pt x="0" y="0"/>
                  </a:moveTo>
                  <a:lnTo>
                    <a:pt x="11447362"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grpSp>
          <p:nvGrpSpPr>
            <p:cNvPr id="39" name="government" descr="government">
              <a:extLst>
                <a:ext uri="{FF2B5EF4-FFF2-40B4-BE49-F238E27FC236}">
                  <a16:creationId xmlns:a16="http://schemas.microsoft.com/office/drawing/2014/main" id="{C289C2CF-BCE6-430E-95BB-F62874225D92}"/>
                </a:ext>
              </a:extLst>
            </p:cNvPr>
            <p:cNvGrpSpPr/>
            <p:nvPr/>
          </p:nvGrpSpPr>
          <p:grpSpPr>
            <a:xfrm>
              <a:off x="496199" y="2489143"/>
              <a:ext cx="337354" cy="343764"/>
              <a:chOff x="5845334" y="4295775"/>
              <a:chExt cx="584835" cy="595951"/>
            </a:xfrm>
          </p:grpSpPr>
          <p:sp>
            <p:nvSpPr>
              <p:cNvPr id="40" name="Freeform 5">
                <a:extLst>
                  <a:ext uri="{FF2B5EF4-FFF2-40B4-BE49-F238E27FC236}">
                    <a16:creationId xmlns:a16="http://schemas.microsoft.com/office/drawing/2014/main" id="{9564B8A5-C0ED-44DC-89F1-229BD015ECFD}"/>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1" name="Rectangle 40">
                <a:extLst>
                  <a:ext uri="{FF2B5EF4-FFF2-40B4-BE49-F238E27FC236}">
                    <a16:creationId xmlns:a16="http://schemas.microsoft.com/office/drawing/2014/main" id="{2D13E5C0-41C5-4BFE-83C8-0A885842C2F2}"/>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 name="Group 1" descr="Global text and world icon">
            <a:extLst>
              <a:ext uri="{FF2B5EF4-FFF2-40B4-BE49-F238E27FC236}">
                <a16:creationId xmlns:a16="http://schemas.microsoft.com/office/drawing/2014/main" id="{D2BB058D-83ED-47AE-B188-1F1C1CFADB66}"/>
              </a:ext>
            </a:extLst>
          </p:cNvPr>
          <p:cNvGrpSpPr/>
          <p:nvPr/>
        </p:nvGrpSpPr>
        <p:grpSpPr>
          <a:xfrm>
            <a:off x="505097" y="1611400"/>
            <a:ext cx="1213156" cy="347795"/>
            <a:chOff x="494373" y="1579948"/>
            <a:chExt cx="1189477" cy="341006"/>
          </a:xfrm>
        </p:grpSpPr>
        <p:sp>
          <p:nvSpPr>
            <p:cNvPr id="93" name="Content Placeholder 12">
              <a:extLst>
                <a:ext uri="{FF2B5EF4-FFF2-40B4-BE49-F238E27FC236}">
                  <a16:creationId xmlns:a16="http://schemas.microsoft.com/office/drawing/2014/main" id="{56E142AD-1070-4CB5-8083-CD005C720EA9}"/>
                </a:ext>
              </a:extLst>
            </p:cNvPr>
            <p:cNvSpPr txBox="1">
              <a:spLocks/>
            </p:cNvSpPr>
            <p:nvPr/>
          </p:nvSpPr>
          <p:spPr>
            <a:xfrm>
              <a:off x="1070733" y="1627341"/>
              <a:ext cx="613117" cy="251159"/>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632">
                  <a:gradFill>
                    <a:gsLst>
                      <a:gs pos="62564">
                        <a:srgbClr val="FFFFFF"/>
                      </a:gs>
                      <a:gs pos="55000">
                        <a:srgbClr val="FFFFFF"/>
                      </a:gs>
                    </a:gsLst>
                    <a:lin ang="5400000" scaled="0"/>
                  </a:gradFill>
                  <a:latin typeface="Segoe UI Semibold"/>
                  <a:cs typeface="Segoe UI Semibold" panose="020B0702040204020203" pitchFamily="34" charset="0"/>
                </a:rPr>
                <a:t>Global</a:t>
              </a:r>
            </a:p>
          </p:txBody>
        </p:sp>
        <p:sp>
          <p:nvSpPr>
            <p:cNvPr id="7" name="Freeform 5">
              <a:extLst>
                <a:ext uri="{FF2B5EF4-FFF2-40B4-BE49-F238E27FC236}">
                  <a16:creationId xmlns:a16="http://schemas.microsoft.com/office/drawing/2014/main" id="{0C8B4A97-8757-406C-AD16-429493D6C392}"/>
                </a:ext>
              </a:extLst>
            </p:cNvPr>
            <p:cNvSpPr>
              <a:spLocks noEditPoints="1"/>
            </p:cNvSpPr>
            <p:nvPr/>
          </p:nvSpPr>
          <p:spPr bwMode="auto">
            <a:xfrm>
              <a:off x="494373" y="1579948"/>
              <a:ext cx="341006" cy="341006"/>
            </a:xfrm>
            <a:custGeom>
              <a:avLst/>
              <a:gdLst>
                <a:gd name="T0" fmla="*/ 280 w 418"/>
                <a:gd name="T1" fmla="*/ 43 h 417"/>
                <a:gd name="T2" fmla="*/ 310 w 418"/>
                <a:gd name="T3" fmla="*/ 67 h 417"/>
                <a:gd name="T4" fmla="*/ 296 w 418"/>
                <a:gd name="T5" fmla="*/ 89 h 417"/>
                <a:gd name="T6" fmla="*/ 263 w 418"/>
                <a:gd name="T7" fmla="*/ 85 h 417"/>
                <a:gd name="T8" fmla="*/ 291 w 418"/>
                <a:gd name="T9" fmla="*/ 48 h 417"/>
                <a:gd name="T10" fmla="*/ 79 w 418"/>
                <a:gd name="T11" fmla="*/ 208 h 417"/>
                <a:gd name="T12" fmla="*/ 25 w 418"/>
                <a:gd name="T13" fmla="*/ 187 h 417"/>
                <a:gd name="T14" fmla="*/ 97 w 418"/>
                <a:gd name="T15" fmla="*/ 89 h 417"/>
                <a:gd name="T16" fmla="*/ 115 w 418"/>
                <a:gd name="T17" fmla="*/ 75 h 417"/>
                <a:gd name="T18" fmla="*/ 125 w 418"/>
                <a:gd name="T19" fmla="*/ 57 h 417"/>
                <a:gd name="T20" fmla="*/ 149 w 418"/>
                <a:gd name="T21" fmla="*/ 66 h 417"/>
                <a:gd name="T22" fmla="*/ 177 w 418"/>
                <a:gd name="T23" fmla="*/ 84 h 417"/>
                <a:gd name="T24" fmla="*/ 153 w 418"/>
                <a:gd name="T25" fmla="*/ 96 h 417"/>
                <a:gd name="T26" fmla="*/ 147 w 418"/>
                <a:gd name="T27" fmla="*/ 112 h 417"/>
                <a:gd name="T28" fmla="*/ 119 w 418"/>
                <a:gd name="T29" fmla="*/ 134 h 417"/>
                <a:gd name="T30" fmla="*/ 116 w 418"/>
                <a:gd name="T31" fmla="*/ 128 h 417"/>
                <a:gd name="T32" fmla="*/ 114 w 418"/>
                <a:gd name="T33" fmla="*/ 131 h 417"/>
                <a:gd name="T34" fmla="*/ 119 w 418"/>
                <a:gd name="T35" fmla="*/ 139 h 417"/>
                <a:gd name="T36" fmla="*/ 114 w 418"/>
                <a:gd name="T37" fmla="*/ 142 h 417"/>
                <a:gd name="T38" fmla="*/ 101 w 418"/>
                <a:gd name="T39" fmla="*/ 159 h 417"/>
                <a:gd name="T40" fmla="*/ 78 w 418"/>
                <a:gd name="T41" fmla="*/ 156 h 417"/>
                <a:gd name="T42" fmla="*/ 58 w 418"/>
                <a:gd name="T43" fmla="*/ 159 h 417"/>
                <a:gd name="T44" fmla="*/ 46 w 418"/>
                <a:gd name="T45" fmla="*/ 185 h 417"/>
                <a:gd name="T46" fmla="*/ 77 w 418"/>
                <a:gd name="T47" fmla="*/ 192 h 417"/>
                <a:gd name="T48" fmla="*/ 93 w 418"/>
                <a:gd name="T49" fmla="*/ 208 h 417"/>
                <a:gd name="T50" fmla="*/ 87 w 418"/>
                <a:gd name="T51" fmla="*/ 218 h 417"/>
                <a:gd name="T52" fmla="*/ 175 w 418"/>
                <a:gd name="T53" fmla="*/ 371 h 417"/>
                <a:gd name="T54" fmla="*/ 119 w 418"/>
                <a:gd name="T55" fmla="*/ 363 h 417"/>
                <a:gd name="T56" fmla="*/ 123 w 418"/>
                <a:gd name="T57" fmla="*/ 322 h 417"/>
                <a:gd name="T58" fmla="*/ 102 w 418"/>
                <a:gd name="T59" fmla="*/ 267 h 417"/>
                <a:gd name="T60" fmla="*/ 108 w 418"/>
                <a:gd name="T61" fmla="*/ 245 h 417"/>
                <a:gd name="T62" fmla="*/ 111 w 418"/>
                <a:gd name="T63" fmla="*/ 224 h 417"/>
                <a:gd name="T64" fmla="*/ 145 w 418"/>
                <a:gd name="T65" fmla="*/ 212 h 417"/>
                <a:gd name="T66" fmla="*/ 165 w 418"/>
                <a:gd name="T67" fmla="*/ 220 h 417"/>
                <a:gd name="T68" fmla="*/ 175 w 418"/>
                <a:gd name="T69" fmla="*/ 228 h 417"/>
                <a:gd name="T70" fmla="*/ 207 w 418"/>
                <a:gd name="T71" fmla="*/ 242 h 417"/>
                <a:gd name="T72" fmla="*/ 251 w 418"/>
                <a:gd name="T73" fmla="*/ 281 h 417"/>
                <a:gd name="T74" fmla="*/ 224 w 418"/>
                <a:gd name="T75" fmla="*/ 320 h 417"/>
                <a:gd name="T76" fmla="*/ 195 w 418"/>
                <a:gd name="T77" fmla="*/ 353 h 417"/>
                <a:gd name="T78" fmla="*/ 177 w 418"/>
                <a:gd name="T79" fmla="*/ 351 h 417"/>
                <a:gd name="T80" fmla="*/ 356 w 418"/>
                <a:gd name="T81" fmla="*/ 242 h 417"/>
                <a:gd name="T82" fmla="*/ 350 w 418"/>
                <a:gd name="T83" fmla="*/ 214 h 417"/>
                <a:gd name="T84" fmla="*/ 329 w 418"/>
                <a:gd name="T85" fmla="*/ 202 h 417"/>
                <a:gd name="T86" fmla="*/ 307 w 418"/>
                <a:gd name="T87" fmla="*/ 209 h 417"/>
                <a:gd name="T88" fmla="*/ 292 w 418"/>
                <a:gd name="T89" fmla="*/ 210 h 417"/>
                <a:gd name="T90" fmla="*/ 268 w 418"/>
                <a:gd name="T91" fmla="*/ 196 h 417"/>
                <a:gd name="T92" fmla="*/ 260 w 418"/>
                <a:gd name="T93" fmla="*/ 188 h 417"/>
                <a:gd name="T94" fmla="*/ 255 w 418"/>
                <a:gd name="T95" fmla="*/ 177 h 417"/>
                <a:gd name="T96" fmla="*/ 256 w 418"/>
                <a:gd name="T97" fmla="*/ 159 h 417"/>
                <a:gd name="T98" fmla="*/ 280 w 418"/>
                <a:gd name="T99" fmla="*/ 115 h 417"/>
                <a:gd name="T100" fmla="*/ 309 w 418"/>
                <a:gd name="T101" fmla="*/ 95 h 417"/>
                <a:gd name="T102" fmla="*/ 394 w 418"/>
                <a:gd name="T103" fmla="*/ 208 h 417"/>
                <a:gd name="T104" fmla="*/ 359 w 418"/>
                <a:gd name="T105" fmla="*/ 271 h 417"/>
                <a:gd name="T106" fmla="*/ 209 w 418"/>
                <a:gd name="T107" fmla="*/ 0 h 417"/>
                <a:gd name="T108" fmla="*/ 418 w 418"/>
                <a:gd name="T109" fmla="*/ 20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8" h="417">
                  <a:moveTo>
                    <a:pt x="291" y="48"/>
                  </a:moveTo>
                  <a:lnTo>
                    <a:pt x="291" y="48"/>
                  </a:lnTo>
                  <a:cubicBezTo>
                    <a:pt x="288" y="46"/>
                    <a:pt x="284" y="45"/>
                    <a:pt x="280" y="45"/>
                  </a:cubicBezTo>
                  <a:lnTo>
                    <a:pt x="280" y="43"/>
                  </a:lnTo>
                  <a:lnTo>
                    <a:pt x="289" y="41"/>
                  </a:lnTo>
                  <a:cubicBezTo>
                    <a:pt x="301" y="47"/>
                    <a:pt x="311" y="54"/>
                    <a:pt x="321" y="61"/>
                  </a:cubicBezTo>
                  <a:cubicBezTo>
                    <a:pt x="320" y="62"/>
                    <a:pt x="319" y="62"/>
                    <a:pt x="317" y="63"/>
                  </a:cubicBezTo>
                  <a:cubicBezTo>
                    <a:pt x="315" y="64"/>
                    <a:pt x="312" y="65"/>
                    <a:pt x="310" y="67"/>
                  </a:cubicBezTo>
                  <a:cubicBezTo>
                    <a:pt x="308" y="68"/>
                    <a:pt x="306" y="70"/>
                    <a:pt x="305" y="72"/>
                  </a:cubicBezTo>
                  <a:cubicBezTo>
                    <a:pt x="304" y="74"/>
                    <a:pt x="303" y="75"/>
                    <a:pt x="303" y="77"/>
                  </a:cubicBezTo>
                  <a:lnTo>
                    <a:pt x="304" y="81"/>
                  </a:lnTo>
                  <a:cubicBezTo>
                    <a:pt x="302" y="85"/>
                    <a:pt x="299" y="88"/>
                    <a:pt x="296" y="89"/>
                  </a:cubicBezTo>
                  <a:cubicBezTo>
                    <a:pt x="293" y="90"/>
                    <a:pt x="290" y="90"/>
                    <a:pt x="286" y="91"/>
                  </a:cubicBezTo>
                  <a:cubicBezTo>
                    <a:pt x="283" y="91"/>
                    <a:pt x="280" y="91"/>
                    <a:pt x="276" y="90"/>
                  </a:cubicBezTo>
                  <a:cubicBezTo>
                    <a:pt x="273" y="90"/>
                    <a:pt x="270" y="91"/>
                    <a:pt x="266" y="92"/>
                  </a:cubicBezTo>
                  <a:lnTo>
                    <a:pt x="263" y="85"/>
                  </a:lnTo>
                  <a:lnTo>
                    <a:pt x="266" y="73"/>
                  </a:lnTo>
                  <a:lnTo>
                    <a:pt x="263" y="68"/>
                  </a:lnTo>
                  <a:lnTo>
                    <a:pt x="299" y="57"/>
                  </a:lnTo>
                  <a:cubicBezTo>
                    <a:pt x="297" y="53"/>
                    <a:pt x="295" y="50"/>
                    <a:pt x="291" y="48"/>
                  </a:cubicBezTo>
                  <a:close/>
                  <a:moveTo>
                    <a:pt x="87" y="220"/>
                  </a:moveTo>
                  <a:lnTo>
                    <a:pt x="87" y="220"/>
                  </a:lnTo>
                  <a:cubicBezTo>
                    <a:pt x="87" y="221"/>
                    <a:pt x="87" y="221"/>
                    <a:pt x="87" y="220"/>
                  </a:cubicBezTo>
                  <a:lnTo>
                    <a:pt x="79" y="208"/>
                  </a:lnTo>
                  <a:cubicBezTo>
                    <a:pt x="75" y="208"/>
                    <a:pt x="70" y="207"/>
                    <a:pt x="65" y="206"/>
                  </a:cubicBezTo>
                  <a:cubicBezTo>
                    <a:pt x="60" y="204"/>
                    <a:pt x="55" y="203"/>
                    <a:pt x="50" y="201"/>
                  </a:cubicBezTo>
                  <a:cubicBezTo>
                    <a:pt x="45" y="199"/>
                    <a:pt x="40" y="196"/>
                    <a:pt x="35" y="194"/>
                  </a:cubicBezTo>
                  <a:cubicBezTo>
                    <a:pt x="31" y="191"/>
                    <a:pt x="28" y="189"/>
                    <a:pt x="25" y="187"/>
                  </a:cubicBezTo>
                  <a:cubicBezTo>
                    <a:pt x="30" y="143"/>
                    <a:pt x="50" y="104"/>
                    <a:pt x="81" y="75"/>
                  </a:cubicBezTo>
                  <a:cubicBezTo>
                    <a:pt x="83" y="75"/>
                    <a:pt x="85" y="76"/>
                    <a:pt x="87" y="77"/>
                  </a:cubicBezTo>
                  <a:cubicBezTo>
                    <a:pt x="89" y="79"/>
                    <a:pt x="91" y="81"/>
                    <a:pt x="92" y="83"/>
                  </a:cubicBezTo>
                  <a:cubicBezTo>
                    <a:pt x="94" y="85"/>
                    <a:pt x="96" y="87"/>
                    <a:pt x="97" y="89"/>
                  </a:cubicBezTo>
                  <a:cubicBezTo>
                    <a:pt x="99" y="91"/>
                    <a:pt x="102" y="92"/>
                    <a:pt x="105" y="92"/>
                  </a:cubicBezTo>
                  <a:lnTo>
                    <a:pt x="108" y="90"/>
                  </a:lnTo>
                  <a:lnTo>
                    <a:pt x="108" y="85"/>
                  </a:lnTo>
                  <a:lnTo>
                    <a:pt x="115" y="75"/>
                  </a:lnTo>
                  <a:lnTo>
                    <a:pt x="109" y="60"/>
                  </a:lnTo>
                  <a:cubicBezTo>
                    <a:pt x="110" y="59"/>
                    <a:pt x="111" y="59"/>
                    <a:pt x="112" y="58"/>
                  </a:cubicBezTo>
                  <a:cubicBezTo>
                    <a:pt x="114" y="57"/>
                    <a:pt x="115" y="56"/>
                    <a:pt x="116" y="56"/>
                  </a:cubicBezTo>
                  <a:cubicBezTo>
                    <a:pt x="120" y="56"/>
                    <a:pt x="123" y="57"/>
                    <a:pt x="125" y="57"/>
                  </a:cubicBezTo>
                  <a:cubicBezTo>
                    <a:pt x="128" y="57"/>
                    <a:pt x="130" y="58"/>
                    <a:pt x="131" y="59"/>
                  </a:cubicBezTo>
                  <a:cubicBezTo>
                    <a:pt x="133" y="60"/>
                    <a:pt x="134" y="62"/>
                    <a:pt x="136" y="64"/>
                  </a:cubicBezTo>
                  <a:cubicBezTo>
                    <a:pt x="137" y="66"/>
                    <a:pt x="139" y="69"/>
                    <a:pt x="141" y="72"/>
                  </a:cubicBezTo>
                  <a:lnTo>
                    <a:pt x="149" y="66"/>
                  </a:lnTo>
                  <a:cubicBezTo>
                    <a:pt x="150" y="67"/>
                    <a:pt x="153" y="68"/>
                    <a:pt x="156" y="69"/>
                  </a:cubicBezTo>
                  <a:cubicBezTo>
                    <a:pt x="159" y="70"/>
                    <a:pt x="162" y="72"/>
                    <a:pt x="165" y="73"/>
                  </a:cubicBezTo>
                  <a:cubicBezTo>
                    <a:pt x="168" y="75"/>
                    <a:pt x="171" y="77"/>
                    <a:pt x="173" y="79"/>
                  </a:cubicBezTo>
                  <a:cubicBezTo>
                    <a:pt x="175" y="81"/>
                    <a:pt x="177" y="83"/>
                    <a:pt x="177" y="84"/>
                  </a:cubicBezTo>
                  <a:cubicBezTo>
                    <a:pt x="177" y="87"/>
                    <a:pt x="176" y="88"/>
                    <a:pt x="174" y="89"/>
                  </a:cubicBezTo>
                  <a:cubicBezTo>
                    <a:pt x="173" y="91"/>
                    <a:pt x="171" y="92"/>
                    <a:pt x="168" y="93"/>
                  </a:cubicBezTo>
                  <a:cubicBezTo>
                    <a:pt x="166" y="93"/>
                    <a:pt x="163" y="94"/>
                    <a:pt x="160" y="95"/>
                  </a:cubicBezTo>
                  <a:cubicBezTo>
                    <a:pt x="158" y="95"/>
                    <a:pt x="155" y="96"/>
                    <a:pt x="153" y="96"/>
                  </a:cubicBezTo>
                  <a:cubicBezTo>
                    <a:pt x="150" y="97"/>
                    <a:pt x="148" y="97"/>
                    <a:pt x="147" y="98"/>
                  </a:cubicBezTo>
                  <a:cubicBezTo>
                    <a:pt x="145" y="99"/>
                    <a:pt x="144" y="100"/>
                    <a:pt x="144" y="102"/>
                  </a:cubicBezTo>
                  <a:lnTo>
                    <a:pt x="156" y="106"/>
                  </a:lnTo>
                  <a:cubicBezTo>
                    <a:pt x="153" y="108"/>
                    <a:pt x="150" y="110"/>
                    <a:pt x="147" y="112"/>
                  </a:cubicBezTo>
                  <a:cubicBezTo>
                    <a:pt x="144" y="114"/>
                    <a:pt x="141" y="116"/>
                    <a:pt x="137" y="118"/>
                  </a:cubicBezTo>
                  <a:lnTo>
                    <a:pt x="138" y="121"/>
                  </a:lnTo>
                  <a:lnTo>
                    <a:pt x="119" y="129"/>
                  </a:lnTo>
                  <a:lnTo>
                    <a:pt x="119" y="134"/>
                  </a:lnTo>
                  <a:lnTo>
                    <a:pt x="117" y="135"/>
                  </a:lnTo>
                  <a:lnTo>
                    <a:pt x="118" y="128"/>
                  </a:lnTo>
                  <a:lnTo>
                    <a:pt x="118" y="128"/>
                  </a:lnTo>
                  <a:cubicBezTo>
                    <a:pt x="117" y="128"/>
                    <a:pt x="116" y="128"/>
                    <a:pt x="116" y="128"/>
                  </a:cubicBezTo>
                  <a:cubicBezTo>
                    <a:pt x="116" y="129"/>
                    <a:pt x="116" y="129"/>
                    <a:pt x="116" y="130"/>
                  </a:cubicBezTo>
                  <a:cubicBezTo>
                    <a:pt x="116" y="130"/>
                    <a:pt x="116" y="131"/>
                    <a:pt x="116" y="131"/>
                  </a:cubicBezTo>
                  <a:cubicBezTo>
                    <a:pt x="116" y="132"/>
                    <a:pt x="117" y="132"/>
                    <a:pt x="116" y="133"/>
                  </a:cubicBezTo>
                  <a:lnTo>
                    <a:pt x="114" y="131"/>
                  </a:lnTo>
                  <a:lnTo>
                    <a:pt x="114" y="132"/>
                  </a:lnTo>
                  <a:cubicBezTo>
                    <a:pt x="114" y="132"/>
                    <a:pt x="114" y="133"/>
                    <a:pt x="115" y="134"/>
                  </a:cubicBezTo>
                  <a:cubicBezTo>
                    <a:pt x="115" y="135"/>
                    <a:pt x="116" y="135"/>
                    <a:pt x="116" y="136"/>
                  </a:cubicBezTo>
                  <a:cubicBezTo>
                    <a:pt x="117" y="137"/>
                    <a:pt x="118" y="138"/>
                    <a:pt x="119" y="139"/>
                  </a:cubicBezTo>
                  <a:cubicBezTo>
                    <a:pt x="119" y="140"/>
                    <a:pt x="119" y="140"/>
                    <a:pt x="118" y="140"/>
                  </a:cubicBezTo>
                  <a:cubicBezTo>
                    <a:pt x="117" y="141"/>
                    <a:pt x="117" y="141"/>
                    <a:pt x="116" y="141"/>
                  </a:cubicBezTo>
                  <a:cubicBezTo>
                    <a:pt x="115" y="142"/>
                    <a:pt x="115" y="142"/>
                    <a:pt x="114" y="142"/>
                  </a:cubicBezTo>
                  <a:cubicBezTo>
                    <a:pt x="114" y="142"/>
                    <a:pt x="114" y="142"/>
                    <a:pt x="114" y="142"/>
                  </a:cubicBezTo>
                  <a:cubicBezTo>
                    <a:pt x="116" y="142"/>
                    <a:pt x="117" y="142"/>
                    <a:pt x="115" y="143"/>
                  </a:cubicBezTo>
                  <a:cubicBezTo>
                    <a:pt x="114" y="143"/>
                    <a:pt x="113" y="144"/>
                    <a:pt x="110" y="145"/>
                  </a:cubicBezTo>
                  <a:cubicBezTo>
                    <a:pt x="108" y="146"/>
                    <a:pt x="106" y="147"/>
                    <a:pt x="104" y="150"/>
                  </a:cubicBezTo>
                  <a:cubicBezTo>
                    <a:pt x="102" y="152"/>
                    <a:pt x="101" y="155"/>
                    <a:pt x="101" y="159"/>
                  </a:cubicBezTo>
                  <a:cubicBezTo>
                    <a:pt x="101" y="161"/>
                    <a:pt x="101" y="163"/>
                    <a:pt x="101" y="165"/>
                  </a:cubicBezTo>
                  <a:cubicBezTo>
                    <a:pt x="101" y="168"/>
                    <a:pt x="101" y="170"/>
                    <a:pt x="101" y="172"/>
                  </a:cubicBezTo>
                  <a:cubicBezTo>
                    <a:pt x="99" y="167"/>
                    <a:pt x="96" y="163"/>
                    <a:pt x="92" y="160"/>
                  </a:cubicBezTo>
                  <a:cubicBezTo>
                    <a:pt x="88" y="157"/>
                    <a:pt x="83" y="156"/>
                    <a:pt x="78" y="156"/>
                  </a:cubicBezTo>
                  <a:lnTo>
                    <a:pt x="69" y="157"/>
                  </a:lnTo>
                  <a:lnTo>
                    <a:pt x="73" y="160"/>
                  </a:lnTo>
                  <a:cubicBezTo>
                    <a:pt x="71" y="160"/>
                    <a:pt x="68" y="159"/>
                    <a:pt x="66" y="159"/>
                  </a:cubicBezTo>
                  <a:cubicBezTo>
                    <a:pt x="63" y="159"/>
                    <a:pt x="61" y="159"/>
                    <a:pt x="58" y="159"/>
                  </a:cubicBezTo>
                  <a:cubicBezTo>
                    <a:pt x="56" y="159"/>
                    <a:pt x="53" y="160"/>
                    <a:pt x="51" y="161"/>
                  </a:cubicBezTo>
                  <a:cubicBezTo>
                    <a:pt x="49" y="161"/>
                    <a:pt x="47" y="163"/>
                    <a:pt x="45" y="165"/>
                  </a:cubicBezTo>
                  <a:lnTo>
                    <a:pt x="43" y="174"/>
                  </a:lnTo>
                  <a:cubicBezTo>
                    <a:pt x="43" y="179"/>
                    <a:pt x="44" y="182"/>
                    <a:pt x="46" y="185"/>
                  </a:cubicBezTo>
                  <a:cubicBezTo>
                    <a:pt x="49" y="188"/>
                    <a:pt x="52" y="189"/>
                    <a:pt x="57" y="189"/>
                  </a:cubicBezTo>
                  <a:cubicBezTo>
                    <a:pt x="61" y="189"/>
                    <a:pt x="65" y="189"/>
                    <a:pt x="69" y="187"/>
                  </a:cubicBezTo>
                  <a:cubicBezTo>
                    <a:pt x="73" y="186"/>
                    <a:pt x="77" y="185"/>
                    <a:pt x="81" y="183"/>
                  </a:cubicBezTo>
                  <a:cubicBezTo>
                    <a:pt x="80" y="186"/>
                    <a:pt x="78" y="189"/>
                    <a:pt x="77" y="192"/>
                  </a:cubicBezTo>
                  <a:cubicBezTo>
                    <a:pt x="75" y="195"/>
                    <a:pt x="74" y="198"/>
                    <a:pt x="73" y="201"/>
                  </a:cubicBezTo>
                  <a:lnTo>
                    <a:pt x="76" y="202"/>
                  </a:lnTo>
                  <a:cubicBezTo>
                    <a:pt x="79" y="200"/>
                    <a:pt x="82" y="200"/>
                    <a:pt x="85" y="201"/>
                  </a:cubicBezTo>
                  <a:cubicBezTo>
                    <a:pt x="88" y="203"/>
                    <a:pt x="91" y="205"/>
                    <a:pt x="93" y="208"/>
                  </a:cubicBezTo>
                  <a:cubicBezTo>
                    <a:pt x="96" y="211"/>
                    <a:pt x="99" y="214"/>
                    <a:pt x="101" y="217"/>
                  </a:cubicBezTo>
                  <a:cubicBezTo>
                    <a:pt x="104" y="220"/>
                    <a:pt x="107" y="222"/>
                    <a:pt x="110" y="224"/>
                  </a:cubicBezTo>
                  <a:lnTo>
                    <a:pt x="103" y="227"/>
                  </a:lnTo>
                  <a:lnTo>
                    <a:pt x="87" y="218"/>
                  </a:lnTo>
                  <a:cubicBezTo>
                    <a:pt x="87" y="218"/>
                    <a:pt x="87" y="219"/>
                    <a:pt x="87" y="220"/>
                  </a:cubicBezTo>
                  <a:close/>
                  <a:moveTo>
                    <a:pt x="178" y="360"/>
                  </a:moveTo>
                  <a:lnTo>
                    <a:pt x="178" y="360"/>
                  </a:lnTo>
                  <a:cubicBezTo>
                    <a:pt x="177" y="364"/>
                    <a:pt x="176" y="367"/>
                    <a:pt x="175" y="371"/>
                  </a:cubicBezTo>
                  <a:cubicBezTo>
                    <a:pt x="173" y="374"/>
                    <a:pt x="171" y="378"/>
                    <a:pt x="169" y="381"/>
                  </a:cubicBezTo>
                  <a:cubicBezTo>
                    <a:pt x="167" y="384"/>
                    <a:pt x="166" y="386"/>
                    <a:pt x="164" y="388"/>
                  </a:cubicBezTo>
                  <a:cubicBezTo>
                    <a:pt x="148" y="384"/>
                    <a:pt x="133" y="378"/>
                    <a:pt x="119" y="370"/>
                  </a:cubicBezTo>
                  <a:cubicBezTo>
                    <a:pt x="118" y="368"/>
                    <a:pt x="118" y="365"/>
                    <a:pt x="119" y="363"/>
                  </a:cubicBezTo>
                  <a:cubicBezTo>
                    <a:pt x="119" y="360"/>
                    <a:pt x="120" y="357"/>
                    <a:pt x="121" y="354"/>
                  </a:cubicBezTo>
                  <a:cubicBezTo>
                    <a:pt x="122" y="351"/>
                    <a:pt x="123" y="348"/>
                    <a:pt x="124" y="345"/>
                  </a:cubicBezTo>
                  <a:cubicBezTo>
                    <a:pt x="124" y="342"/>
                    <a:pt x="125" y="339"/>
                    <a:pt x="125" y="337"/>
                  </a:cubicBezTo>
                  <a:cubicBezTo>
                    <a:pt x="125" y="332"/>
                    <a:pt x="124" y="327"/>
                    <a:pt x="123" y="322"/>
                  </a:cubicBezTo>
                  <a:cubicBezTo>
                    <a:pt x="121" y="318"/>
                    <a:pt x="120" y="313"/>
                    <a:pt x="118" y="308"/>
                  </a:cubicBezTo>
                  <a:cubicBezTo>
                    <a:pt x="116" y="303"/>
                    <a:pt x="114" y="298"/>
                    <a:pt x="111" y="293"/>
                  </a:cubicBezTo>
                  <a:cubicBezTo>
                    <a:pt x="109" y="288"/>
                    <a:pt x="107" y="283"/>
                    <a:pt x="106" y="279"/>
                  </a:cubicBezTo>
                  <a:cubicBezTo>
                    <a:pt x="104" y="275"/>
                    <a:pt x="103" y="271"/>
                    <a:pt x="102" y="267"/>
                  </a:cubicBezTo>
                  <a:cubicBezTo>
                    <a:pt x="102" y="263"/>
                    <a:pt x="102" y="260"/>
                    <a:pt x="104" y="257"/>
                  </a:cubicBezTo>
                  <a:lnTo>
                    <a:pt x="101" y="256"/>
                  </a:lnTo>
                  <a:cubicBezTo>
                    <a:pt x="101" y="254"/>
                    <a:pt x="103" y="252"/>
                    <a:pt x="104" y="250"/>
                  </a:cubicBezTo>
                  <a:cubicBezTo>
                    <a:pt x="105" y="248"/>
                    <a:pt x="107" y="247"/>
                    <a:pt x="108" y="245"/>
                  </a:cubicBezTo>
                  <a:cubicBezTo>
                    <a:pt x="110" y="243"/>
                    <a:pt x="111" y="241"/>
                    <a:pt x="112" y="239"/>
                  </a:cubicBezTo>
                  <a:cubicBezTo>
                    <a:pt x="113" y="237"/>
                    <a:pt x="113" y="235"/>
                    <a:pt x="113" y="233"/>
                  </a:cubicBezTo>
                  <a:cubicBezTo>
                    <a:pt x="113" y="231"/>
                    <a:pt x="113" y="230"/>
                    <a:pt x="112" y="228"/>
                  </a:cubicBezTo>
                  <a:cubicBezTo>
                    <a:pt x="112" y="227"/>
                    <a:pt x="111" y="225"/>
                    <a:pt x="111" y="224"/>
                  </a:cubicBezTo>
                  <a:lnTo>
                    <a:pt x="115" y="225"/>
                  </a:lnTo>
                  <a:cubicBezTo>
                    <a:pt x="118" y="220"/>
                    <a:pt x="121" y="216"/>
                    <a:pt x="125" y="214"/>
                  </a:cubicBezTo>
                  <a:cubicBezTo>
                    <a:pt x="129" y="212"/>
                    <a:pt x="134" y="211"/>
                    <a:pt x="140" y="211"/>
                  </a:cubicBezTo>
                  <a:cubicBezTo>
                    <a:pt x="141" y="211"/>
                    <a:pt x="142" y="211"/>
                    <a:pt x="145" y="212"/>
                  </a:cubicBezTo>
                  <a:cubicBezTo>
                    <a:pt x="147" y="212"/>
                    <a:pt x="149" y="213"/>
                    <a:pt x="152" y="214"/>
                  </a:cubicBezTo>
                  <a:cubicBezTo>
                    <a:pt x="154" y="215"/>
                    <a:pt x="156" y="216"/>
                    <a:pt x="159" y="216"/>
                  </a:cubicBezTo>
                  <a:cubicBezTo>
                    <a:pt x="161" y="217"/>
                    <a:pt x="163" y="218"/>
                    <a:pt x="164" y="218"/>
                  </a:cubicBezTo>
                  <a:cubicBezTo>
                    <a:pt x="164" y="219"/>
                    <a:pt x="164" y="220"/>
                    <a:pt x="165" y="220"/>
                  </a:cubicBezTo>
                  <a:cubicBezTo>
                    <a:pt x="167" y="220"/>
                    <a:pt x="167" y="221"/>
                    <a:pt x="167" y="221"/>
                  </a:cubicBezTo>
                  <a:lnTo>
                    <a:pt x="167" y="223"/>
                  </a:lnTo>
                  <a:cubicBezTo>
                    <a:pt x="167" y="223"/>
                    <a:pt x="168" y="224"/>
                    <a:pt x="170" y="225"/>
                  </a:cubicBezTo>
                  <a:cubicBezTo>
                    <a:pt x="171" y="225"/>
                    <a:pt x="173" y="226"/>
                    <a:pt x="175" y="228"/>
                  </a:cubicBezTo>
                  <a:cubicBezTo>
                    <a:pt x="177" y="229"/>
                    <a:pt x="178" y="230"/>
                    <a:pt x="180" y="231"/>
                  </a:cubicBezTo>
                  <a:cubicBezTo>
                    <a:pt x="181" y="232"/>
                    <a:pt x="182" y="233"/>
                    <a:pt x="182" y="233"/>
                  </a:cubicBezTo>
                  <a:cubicBezTo>
                    <a:pt x="185" y="233"/>
                    <a:pt x="188" y="234"/>
                    <a:pt x="193" y="236"/>
                  </a:cubicBezTo>
                  <a:cubicBezTo>
                    <a:pt x="197" y="237"/>
                    <a:pt x="202" y="239"/>
                    <a:pt x="207" y="242"/>
                  </a:cubicBezTo>
                  <a:cubicBezTo>
                    <a:pt x="212" y="245"/>
                    <a:pt x="217" y="248"/>
                    <a:pt x="222" y="251"/>
                  </a:cubicBezTo>
                  <a:cubicBezTo>
                    <a:pt x="227" y="254"/>
                    <a:pt x="232" y="258"/>
                    <a:pt x="236" y="261"/>
                  </a:cubicBezTo>
                  <a:cubicBezTo>
                    <a:pt x="240" y="265"/>
                    <a:pt x="244" y="268"/>
                    <a:pt x="246" y="272"/>
                  </a:cubicBezTo>
                  <a:cubicBezTo>
                    <a:pt x="249" y="275"/>
                    <a:pt x="251" y="278"/>
                    <a:pt x="251" y="281"/>
                  </a:cubicBezTo>
                  <a:lnTo>
                    <a:pt x="243" y="288"/>
                  </a:lnTo>
                  <a:cubicBezTo>
                    <a:pt x="244" y="295"/>
                    <a:pt x="244" y="301"/>
                    <a:pt x="242" y="305"/>
                  </a:cubicBezTo>
                  <a:cubicBezTo>
                    <a:pt x="240" y="309"/>
                    <a:pt x="238" y="312"/>
                    <a:pt x="235" y="314"/>
                  </a:cubicBezTo>
                  <a:cubicBezTo>
                    <a:pt x="232" y="316"/>
                    <a:pt x="228" y="318"/>
                    <a:pt x="224" y="320"/>
                  </a:cubicBezTo>
                  <a:cubicBezTo>
                    <a:pt x="220" y="322"/>
                    <a:pt x="215" y="324"/>
                    <a:pt x="210" y="327"/>
                  </a:cubicBezTo>
                  <a:cubicBezTo>
                    <a:pt x="210" y="330"/>
                    <a:pt x="210" y="333"/>
                    <a:pt x="208" y="336"/>
                  </a:cubicBezTo>
                  <a:cubicBezTo>
                    <a:pt x="207" y="340"/>
                    <a:pt x="205" y="343"/>
                    <a:pt x="203" y="346"/>
                  </a:cubicBezTo>
                  <a:cubicBezTo>
                    <a:pt x="201" y="348"/>
                    <a:pt x="198" y="351"/>
                    <a:pt x="195" y="353"/>
                  </a:cubicBezTo>
                  <a:cubicBezTo>
                    <a:pt x="193" y="355"/>
                    <a:pt x="190" y="356"/>
                    <a:pt x="187" y="356"/>
                  </a:cubicBezTo>
                  <a:lnTo>
                    <a:pt x="178" y="349"/>
                  </a:lnTo>
                  <a:cubicBezTo>
                    <a:pt x="178" y="349"/>
                    <a:pt x="178" y="350"/>
                    <a:pt x="178" y="351"/>
                  </a:cubicBezTo>
                  <a:cubicBezTo>
                    <a:pt x="178" y="351"/>
                    <a:pt x="177" y="351"/>
                    <a:pt x="177" y="351"/>
                  </a:cubicBezTo>
                  <a:cubicBezTo>
                    <a:pt x="178" y="354"/>
                    <a:pt x="179" y="357"/>
                    <a:pt x="178" y="360"/>
                  </a:cubicBezTo>
                  <a:close/>
                  <a:moveTo>
                    <a:pt x="360" y="250"/>
                  </a:moveTo>
                  <a:lnTo>
                    <a:pt x="360" y="250"/>
                  </a:lnTo>
                  <a:cubicBezTo>
                    <a:pt x="359" y="248"/>
                    <a:pt x="358" y="245"/>
                    <a:pt x="356" y="242"/>
                  </a:cubicBezTo>
                  <a:cubicBezTo>
                    <a:pt x="355" y="238"/>
                    <a:pt x="352" y="234"/>
                    <a:pt x="349" y="229"/>
                  </a:cubicBezTo>
                  <a:cubicBezTo>
                    <a:pt x="349" y="228"/>
                    <a:pt x="349" y="226"/>
                    <a:pt x="350" y="225"/>
                  </a:cubicBezTo>
                  <a:cubicBezTo>
                    <a:pt x="350" y="223"/>
                    <a:pt x="350" y="221"/>
                    <a:pt x="350" y="219"/>
                  </a:cubicBezTo>
                  <a:cubicBezTo>
                    <a:pt x="350" y="218"/>
                    <a:pt x="351" y="216"/>
                    <a:pt x="350" y="214"/>
                  </a:cubicBezTo>
                  <a:cubicBezTo>
                    <a:pt x="350" y="213"/>
                    <a:pt x="350" y="211"/>
                    <a:pt x="350" y="210"/>
                  </a:cubicBezTo>
                  <a:cubicBezTo>
                    <a:pt x="346" y="210"/>
                    <a:pt x="342" y="209"/>
                    <a:pt x="338" y="208"/>
                  </a:cubicBezTo>
                  <a:cubicBezTo>
                    <a:pt x="334" y="207"/>
                    <a:pt x="331" y="205"/>
                    <a:pt x="328" y="203"/>
                  </a:cubicBezTo>
                  <a:lnTo>
                    <a:pt x="329" y="202"/>
                  </a:lnTo>
                  <a:cubicBezTo>
                    <a:pt x="327" y="203"/>
                    <a:pt x="325" y="203"/>
                    <a:pt x="324" y="204"/>
                  </a:cubicBezTo>
                  <a:cubicBezTo>
                    <a:pt x="322" y="205"/>
                    <a:pt x="320" y="205"/>
                    <a:pt x="318" y="206"/>
                  </a:cubicBezTo>
                  <a:cubicBezTo>
                    <a:pt x="317" y="207"/>
                    <a:pt x="315" y="207"/>
                    <a:pt x="313" y="208"/>
                  </a:cubicBezTo>
                  <a:cubicBezTo>
                    <a:pt x="311" y="208"/>
                    <a:pt x="309" y="209"/>
                    <a:pt x="307" y="209"/>
                  </a:cubicBezTo>
                  <a:lnTo>
                    <a:pt x="304" y="208"/>
                  </a:lnTo>
                  <a:lnTo>
                    <a:pt x="305" y="207"/>
                  </a:lnTo>
                  <a:cubicBezTo>
                    <a:pt x="303" y="207"/>
                    <a:pt x="301" y="208"/>
                    <a:pt x="298" y="209"/>
                  </a:cubicBezTo>
                  <a:cubicBezTo>
                    <a:pt x="296" y="210"/>
                    <a:pt x="294" y="210"/>
                    <a:pt x="292" y="210"/>
                  </a:cubicBezTo>
                  <a:cubicBezTo>
                    <a:pt x="291" y="210"/>
                    <a:pt x="289" y="210"/>
                    <a:pt x="286" y="209"/>
                  </a:cubicBezTo>
                  <a:cubicBezTo>
                    <a:pt x="283" y="208"/>
                    <a:pt x="281" y="206"/>
                    <a:pt x="278" y="205"/>
                  </a:cubicBezTo>
                  <a:cubicBezTo>
                    <a:pt x="275" y="204"/>
                    <a:pt x="273" y="202"/>
                    <a:pt x="271" y="200"/>
                  </a:cubicBezTo>
                  <a:cubicBezTo>
                    <a:pt x="269" y="199"/>
                    <a:pt x="268" y="197"/>
                    <a:pt x="268" y="196"/>
                  </a:cubicBezTo>
                  <a:lnTo>
                    <a:pt x="268" y="195"/>
                  </a:lnTo>
                  <a:cubicBezTo>
                    <a:pt x="268" y="194"/>
                    <a:pt x="267" y="193"/>
                    <a:pt x="266" y="193"/>
                  </a:cubicBezTo>
                  <a:cubicBezTo>
                    <a:pt x="264" y="192"/>
                    <a:pt x="263" y="191"/>
                    <a:pt x="262" y="191"/>
                  </a:cubicBezTo>
                  <a:cubicBezTo>
                    <a:pt x="261" y="190"/>
                    <a:pt x="260" y="189"/>
                    <a:pt x="260" y="188"/>
                  </a:cubicBezTo>
                  <a:cubicBezTo>
                    <a:pt x="259" y="188"/>
                    <a:pt x="259" y="187"/>
                    <a:pt x="259" y="185"/>
                  </a:cubicBezTo>
                  <a:lnTo>
                    <a:pt x="261" y="184"/>
                  </a:lnTo>
                  <a:lnTo>
                    <a:pt x="256" y="183"/>
                  </a:lnTo>
                  <a:lnTo>
                    <a:pt x="255" y="177"/>
                  </a:lnTo>
                  <a:cubicBezTo>
                    <a:pt x="255" y="177"/>
                    <a:pt x="255" y="178"/>
                    <a:pt x="256" y="178"/>
                  </a:cubicBezTo>
                  <a:cubicBezTo>
                    <a:pt x="258" y="177"/>
                    <a:pt x="258" y="177"/>
                    <a:pt x="259" y="177"/>
                  </a:cubicBezTo>
                  <a:lnTo>
                    <a:pt x="251" y="173"/>
                  </a:lnTo>
                  <a:lnTo>
                    <a:pt x="256" y="159"/>
                  </a:lnTo>
                  <a:cubicBezTo>
                    <a:pt x="254" y="152"/>
                    <a:pt x="254" y="147"/>
                    <a:pt x="255" y="143"/>
                  </a:cubicBezTo>
                  <a:cubicBezTo>
                    <a:pt x="256" y="139"/>
                    <a:pt x="258" y="136"/>
                    <a:pt x="261" y="133"/>
                  </a:cubicBezTo>
                  <a:cubicBezTo>
                    <a:pt x="263" y="130"/>
                    <a:pt x="266" y="128"/>
                    <a:pt x="270" y="126"/>
                  </a:cubicBezTo>
                  <a:cubicBezTo>
                    <a:pt x="273" y="123"/>
                    <a:pt x="277" y="120"/>
                    <a:pt x="280" y="115"/>
                  </a:cubicBezTo>
                  <a:lnTo>
                    <a:pt x="279" y="113"/>
                  </a:lnTo>
                  <a:lnTo>
                    <a:pt x="293" y="96"/>
                  </a:lnTo>
                  <a:lnTo>
                    <a:pt x="296" y="96"/>
                  </a:lnTo>
                  <a:cubicBezTo>
                    <a:pt x="300" y="96"/>
                    <a:pt x="304" y="96"/>
                    <a:pt x="309" y="95"/>
                  </a:cubicBezTo>
                  <a:cubicBezTo>
                    <a:pt x="314" y="95"/>
                    <a:pt x="319" y="95"/>
                    <a:pt x="324" y="94"/>
                  </a:cubicBezTo>
                  <a:cubicBezTo>
                    <a:pt x="329" y="93"/>
                    <a:pt x="334" y="93"/>
                    <a:pt x="339" y="92"/>
                  </a:cubicBezTo>
                  <a:cubicBezTo>
                    <a:pt x="343" y="91"/>
                    <a:pt x="347" y="90"/>
                    <a:pt x="351" y="89"/>
                  </a:cubicBezTo>
                  <a:cubicBezTo>
                    <a:pt x="378" y="122"/>
                    <a:pt x="394" y="163"/>
                    <a:pt x="394" y="208"/>
                  </a:cubicBezTo>
                  <a:cubicBezTo>
                    <a:pt x="394" y="245"/>
                    <a:pt x="383" y="279"/>
                    <a:pt x="365" y="307"/>
                  </a:cubicBezTo>
                  <a:cubicBezTo>
                    <a:pt x="363" y="304"/>
                    <a:pt x="362" y="300"/>
                    <a:pt x="360" y="296"/>
                  </a:cubicBezTo>
                  <a:cubicBezTo>
                    <a:pt x="359" y="292"/>
                    <a:pt x="358" y="287"/>
                    <a:pt x="358" y="283"/>
                  </a:cubicBezTo>
                  <a:cubicBezTo>
                    <a:pt x="358" y="278"/>
                    <a:pt x="358" y="274"/>
                    <a:pt x="359" y="271"/>
                  </a:cubicBezTo>
                  <a:cubicBezTo>
                    <a:pt x="359" y="267"/>
                    <a:pt x="360" y="265"/>
                    <a:pt x="360" y="263"/>
                  </a:cubicBezTo>
                  <a:cubicBezTo>
                    <a:pt x="360" y="260"/>
                    <a:pt x="361" y="258"/>
                    <a:pt x="361" y="256"/>
                  </a:cubicBezTo>
                  <a:cubicBezTo>
                    <a:pt x="361" y="255"/>
                    <a:pt x="361" y="252"/>
                    <a:pt x="360" y="250"/>
                  </a:cubicBezTo>
                  <a:close/>
                  <a:moveTo>
                    <a:pt x="209" y="0"/>
                  </a:moveTo>
                  <a:lnTo>
                    <a:pt x="209" y="0"/>
                  </a:lnTo>
                  <a:cubicBezTo>
                    <a:pt x="94" y="0"/>
                    <a:pt x="0" y="93"/>
                    <a:pt x="0" y="208"/>
                  </a:cubicBezTo>
                  <a:cubicBezTo>
                    <a:pt x="0" y="323"/>
                    <a:pt x="94" y="417"/>
                    <a:pt x="209" y="417"/>
                  </a:cubicBezTo>
                  <a:cubicBezTo>
                    <a:pt x="324" y="417"/>
                    <a:pt x="418" y="323"/>
                    <a:pt x="418" y="208"/>
                  </a:cubicBezTo>
                  <a:cubicBezTo>
                    <a:pt x="418" y="93"/>
                    <a:pt x="324" y="0"/>
                    <a:pt x="209" y="0"/>
                  </a:cubicBezTo>
                  <a:close/>
                </a:path>
              </a:pathLst>
            </a:custGeom>
            <a:solidFill>
              <a:schemeClr val="accent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5" name="Group 4" descr="Industry text, bullets and building icon">
            <a:extLst>
              <a:ext uri="{FF2B5EF4-FFF2-40B4-BE49-F238E27FC236}">
                <a16:creationId xmlns:a16="http://schemas.microsoft.com/office/drawing/2014/main" id="{2129B9B3-3B31-40AE-B893-B9E1E387CF09}"/>
              </a:ext>
            </a:extLst>
          </p:cNvPr>
          <p:cNvGrpSpPr/>
          <p:nvPr/>
        </p:nvGrpSpPr>
        <p:grpSpPr>
          <a:xfrm>
            <a:off x="378645" y="3178350"/>
            <a:ext cx="11675249" cy="1001909"/>
            <a:chOff x="370390" y="3116312"/>
            <a:chExt cx="11447362" cy="982353"/>
          </a:xfrm>
        </p:grpSpPr>
        <p:sp>
          <p:nvSpPr>
            <p:cNvPr id="85" name="Content Placeholder 12">
              <a:extLst>
                <a:ext uri="{FF2B5EF4-FFF2-40B4-BE49-F238E27FC236}">
                  <a16:creationId xmlns:a16="http://schemas.microsoft.com/office/drawing/2014/main" id="{3AE08AD7-8D73-4F73-ADCE-DD2250570839}"/>
                </a:ext>
              </a:extLst>
            </p:cNvPr>
            <p:cNvSpPr txBox="1">
              <a:spLocks/>
            </p:cNvSpPr>
            <p:nvPr/>
          </p:nvSpPr>
          <p:spPr>
            <a:xfrm>
              <a:off x="1070733" y="3844742"/>
              <a:ext cx="787460" cy="251159"/>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632">
                  <a:gradFill>
                    <a:gsLst>
                      <a:gs pos="62564">
                        <a:srgbClr val="FFFFFF"/>
                      </a:gs>
                      <a:gs pos="55000">
                        <a:srgbClr val="FFFFFF"/>
                      </a:gs>
                    </a:gsLst>
                    <a:lin ang="5400000" scaled="0"/>
                  </a:gradFill>
                  <a:latin typeface="Segoe UI Semibold"/>
                  <a:cs typeface="Segoe UI Semibold" panose="020B0702040204020203" pitchFamily="34" charset="0"/>
                </a:rPr>
                <a:t>Industry</a:t>
              </a:r>
            </a:p>
          </p:txBody>
        </p:sp>
        <p:sp>
          <p:nvSpPr>
            <p:cNvPr id="36" name="Freeform: Shape 35">
              <a:extLst>
                <a:ext uri="{FF2B5EF4-FFF2-40B4-BE49-F238E27FC236}">
                  <a16:creationId xmlns:a16="http://schemas.microsoft.com/office/drawing/2014/main" id="{67D67513-F388-4906-AFED-DBF4FB48CA69}"/>
                </a:ext>
              </a:extLst>
            </p:cNvPr>
            <p:cNvSpPr/>
            <p:nvPr/>
          </p:nvSpPr>
          <p:spPr bwMode="auto">
            <a:xfrm>
              <a:off x="370390" y="3116312"/>
              <a:ext cx="11447362" cy="0"/>
            </a:xfrm>
            <a:custGeom>
              <a:avLst/>
              <a:gdLst>
                <a:gd name="connsiteX0" fmla="*/ 0 w 11447362"/>
                <a:gd name="connsiteY0" fmla="*/ 0 h 0"/>
                <a:gd name="connsiteX1" fmla="*/ 11447362 w 11447362"/>
                <a:gd name="connsiteY1" fmla="*/ 0 h 0"/>
              </a:gdLst>
              <a:ahLst/>
              <a:cxnLst>
                <a:cxn ang="0">
                  <a:pos x="connsiteX0" y="connsiteY0"/>
                </a:cxn>
                <a:cxn ang="0">
                  <a:pos x="connsiteX1" y="connsiteY1"/>
                </a:cxn>
              </a:cxnLst>
              <a:rect l="l" t="t" r="r" b="b"/>
              <a:pathLst>
                <a:path w="11447362">
                  <a:moveTo>
                    <a:pt x="0" y="0"/>
                  </a:moveTo>
                  <a:lnTo>
                    <a:pt x="11447362"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grpSp>
          <p:nvGrpSpPr>
            <p:cNvPr id="46" name="Group 45">
              <a:extLst>
                <a:ext uri="{FF2B5EF4-FFF2-40B4-BE49-F238E27FC236}">
                  <a16:creationId xmlns:a16="http://schemas.microsoft.com/office/drawing/2014/main" id="{9929F800-6255-4A94-AC75-DE215486443C}"/>
                </a:ext>
              </a:extLst>
            </p:cNvPr>
            <p:cNvGrpSpPr/>
            <p:nvPr/>
          </p:nvGrpSpPr>
          <p:grpSpPr>
            <a:xfrm>
              <a:off x="474242" y="3831593"/>
              <a:ext cx="381269" cy="267072"/>
              <a:chOff x="4298951" y="1169989"/>
              <a:chExt cx="328613" cy="230188"/>
            </a:xfrm>
          </p:grpSpPr>
          <p:sp>
            <p:nvSpPr>
              <p:cNvPr id="47" name="Rectangle 46">
                <a:extLst>
                  <a:ext uri="{FF2B5EF4-FFF2-40B4-BE49-F238E27FC236}">
                    <a16:creationId xmlns:a16="http://schemas.microsoft.com/office/drawing/2014/main" id="{30A71EA7-1D43-448D-85A0-DF6723796926}"/>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8" name="Rectangle 47">
                <a:extLst>
                  <a:ext uri="{FF2B5EF4-FFF2-40B4-BE49-F238E27FC236}">
                    <a16:creationId xmlns:a16="http://schemas.microsoft.com/office/drawing/2014/main" id="{86C69E3D-8439-459B-A6E1-D5B152944B87}"/>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9" name="Rectangle 48">
                <a:extLst>
                  <a:ext uri="{FF2B5EF4-FFF2-40B4-BE49-F238E27FC236}">
                    <a16:creationId xmlns:a16="http://schemas.microsoft.com/office/drawing/2014/main" id="{47FD79D7-9850-4061-901B-EB0F8E182F2B}"/>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0" name="Rectangle 49">
                <a:extLst>
                  <a:ext uri="{FF2B5EF4-FFF2-40B4-BE49-F238E27FC236}">
                    <a16:creationId xmlns:a16="http://schemas.microsoft.com/office/drawing/2014/main" id="{43DDE3B4-21D1-481D-B9DD-037AB89E7A7A}"/>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1" name="Rectangle 50">
                <a:extLst>
                  <a:ext uri="{FF2B5EF4-FFF2-40B4-BE49-F238E27FC236}">
                    <a16:creationId xmlns:a16="http://schemas.microsoft.com/office/drawing/2014/main" id="{4149FC1F-3F75-4CBD-AD75-C4946C6185CA}"/>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grpSp>
        <p:nvGrpSpPr>
          <p:cNvPr id="6" name="Group 5" descr="Regional text, bullets, and globe icon">
            <a:extLst>
              <a:ext uri="{FF2B5EF4-FFF2-40B4-BE49-F238E27FC236}">
                <a16:creationId xmlns:a16="http://schemas.microsoft.com/office/drawing/2014/main" id="{49CEBDE4-FC8C-472E-BFFF-EA3F8F9957C6}"/>
              </a:ext>
            </a:extLst>
          </p:cNvPr>
          <p:cNvGrpSpPr/>
          <p:nvPr/>
        </p:nvGrpSpPr>
        <p:grpSpPr>
          <a:xfrm>
            <a:off x="378645" y="4961937"/>
            <a:ext cx="11675249" cy="1001908"/>
            <a:chOff x="370390" y="4865086"/>
            <a:chExt cx="11447362" cy="982352"/>
          </a:xfrm>
        </p:grpSpPr>
        <p:sp>
          <p:nvSpPr>
            <p:cNvPr id="98" name="Content Placeholder 12">
              <a:extLst>
                <a:ext uri="{FF2B5EF4-FFF2-40B4-BE49-F238E27FC236}">
                  <a16:creationId xmlns:a16="http://schemas.microsoft.com/office/drawing/2014/main" id="{1244ED13-C428-49CE-9CB3-8AC3A30ED430}"/>
                </a:ext>
              </a:extLst>
            </p:cNvPr>
            <p:cNvSpPr txBox="1">
              <a:spLocks/>
            </p:cNvSpPr>
            <p:nvPr/>
          </p:nvSpPr>
          <p:spPr>
            <a:xfrm>
              <a:off x="1070733" y="5522010"/>
              <a:ext cx="826445" cy="251159"/>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632">
                  <a:gradFill>
                    <a:gsLst>
                      <a:gs pos="62564">
                        <a:srgbClr val="FFFFFF"/>
                      </a:gs>
                      <a:gs pos="55000">
                        <a:srgbClr val="FFFFFF"/>
                      </a:gs>
                    </a:gsLst>
                    <a:lin ang="5400000" scaled="0"/>
                  </a:gradFill>
                  <a:latin typeface="Segoe UI Semibold"/>
                  <a:cs typeface="Segoe UI Semibold" panose="020B0702040204020203" pitchFamily="34" charset="0"/>
                </a:rPr>
                <a:t>Regional</a:t>
              </a:r>
            </a:p>
          </p:txBody>
        </p:sp>
        <p:sp>
          <p:nvSpPr>
            <p:cNvPr id="3" name="Freeform: Shape 2">
              <a:extLst>
                <a:ext uri="{FF2B5EF4-FFF2-40B4-BE49-F238E27FC236}">
                  <a16:creationId xmlns:a16="http://schemas.microsoft.com/office/drawing/2014/main" id="{8431D692-D3BF-4431-B309-EC9BE4845604}"/>
                </a:ext>
              </a:extLst>
            </p:cNvPr>
            <p:cNvSpPr/>
            <p:nvPr/>
          </p:nvSpPr>
          <p:spPr bwMode="auto">
            <a:xfrm>
              <a:off x="370390" y="4865086"/>
              <a:ext cx="11447362" cy="0"/>
            </a:xfrm>
            <a:custGeom>
              <a:avLst/>
              <a:gdLst>
                <a:gd name="connsiteX0" fmla="*/ 0 w 11447362"/>
                <a:gd name="connsiteY0" fmla="*/ 0 h 0"/>
                <a:gd name="connsiteX1" fmla="*/ 11447362 w 11447362"/>
                <a:gd name="connsiteY1" fmla="*/ 0 h 0"/>
              </a:gdLst>
              <a:ahLst/>
              <a:cxnLst>
                <a:cxn ang="0">
                  <a:pos x="connsiteX0" y="connsiteY0"/>
                </a:cxn>
                <a:cxn ang="0">
                  <a:pos x="connsiteX1" y="connsiteY1"/>
                </a:cxn>
              </a:cxnLst>
              <a:rect l="l" t="t" r="r" b="b"/>
              <a:pathLst>
                <a:path w="11447362">
                  <a:moveTo>
                    <a:pt x="0" y="0"/>
                  </a:moveTo>
                  <a:lnTo>
                    <a:pt x="11447362"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grpSp>
          <p:nvGrpSpPr>
            <p:cNvPr id="52" name="Group 51">
              <a:extLst>
                <a:ext uri="{FF2B5EF4-FFF2-40B4-BE49-F238E27FC236}">
                  <a16:creationId xmlns:a16="http://schemas.microsoft.com/office/drawing/2014/main" id="{03D5BA02-F336-4457-B9E1-B14B872AF1B5}"/>
                </a:ext>
              </a:extLst>
            </p:cNvPr>
            <p:cNvGrpSpPr/>
            <p:nvPr/>
          </p:nvGrpSpPr>
          <p:grpSpPr>
            <a:xfrm>
              <a:off x="490571" y="5442802"/>
              <a:ext cx="348610" cy="404636"/>
              <a:chOff x="-914400" y="2828926"/>
              <a:chExt cx="355600" cy="412750"/>
            </a:xfrm>
          </p:grpSpPr>
          <p:sp>
            <p:nvSpPr>
              <p:cNvPr id="53" name="Oval 757">
                <a:extLst>
                  <a:ext uri="{FF2B5EF4-FFF2-40B4-BE49-F238E27FC236}">
                    <a16:creationId xmlns:a16="http://schemas.microsoft.com/office/drawing/2014/main" id="{78EBC6D0-213A-4EF2-AA1A-A38A0BCAA8A6}"/>
                  </a:ext>
                </a:extLst>
              </p:cNvPr>
              <p:cNvSpPr>
                <a:spLocks noChangeArrowheads="1"/>
              </p:cNvSpPr>
              <p:nvPr/>
            </p:nvSpPr>
            <p:spPr bwMode="auto">
              <a:xfrm>
                <a:off x="-914400" y="2840039"/>
                <a:ext cx="306388" cy="3063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4" name="Freeform 758">
                <a:extLst>
                  <a:ext uri="{FF2B5EF4-FFF2-40B4-BE49-F238E27FC236}">
                    <a16:creationId xmlns:a16="http://schemas.microsoft.com/office/drawing/2014/main" id="{00D6E63A-874D-45EB-AC7A-602E50AFECBE}"/>
                  </a:ext>
                </a:extLst>
              </p:cNvPr>
              <p:cNvSpPr>
                <a:spLocks/>
              </p:cNvSpPr>
              <p:nvPr/>
            </p:nvSpPr>
            <p:spPr bwMode="auto">
              <a:xfrm>
                <a:off x="-909638" y="2828926"/>
                <a:ext cx="350838" cy="412750"/>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5" name="Freeform 759">
                <a:extLst>
                  <a:ext uri="{FF2B5EF4-FFF2-40B4-BE49-F238E27FC236}">
                    <a16:creationId xmlns:a16="http://schemas.microsoft.com/office/drawing/2014/main" id="{B2BE0E97-306D-4266-A85E-F74D87B5A066}"/>
                  </a:ext>
                </a:extLst>
              </p:cNvPr>
              <p:cNvSpPr>
                <a:spLocks/>
              </p:cNvSpPr>
              <p:nvPr/>
            </p:nvSpPr>
            <p:spPr bwMode="auto">
              <a:xfrm>
                <a:off x="-781050" y="2868614"/>
                <a:ext cx="82550" cy="112713"/>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6" name="Freeform 760">
                <a:extLst>
                  <a:ext uri="{FF2B5EF4-FFF2-40B4-BE49-F238E27FC236}">
                    <a16:creationId xmlns:a16="http://schemas.microsoft.com/office/drawing/2014/main" id="{F67F0AC7-450E-40E8-A1F3-46176CD3EB0D}"/>
                  </a:ext>
                </a:extLst>
              </p:cNvPr>
              <p:cNvSpPr>
                <a:spLocks/>
              </p:cNvSpPr>
              <p:nvPr/>
            </p:nvSpPr>
            <p:spPr bwMode="auto">
              <a:xfrm>
                <a:off x="-763588" y="2884489"/>
                <a:ext cx="49213" cy="47625"/>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
        <p:nvSpPr>
          <p:cNvPr id="8" name="TextBox 7">
            <a:extLst>
              <a:ext uri="{FF2B5EF4-FFF2-40B4-BE49-F238E27FC236}">
                <a16:creationId xmlns:a16="http://schemas.microsoft.com/office/drawing/2014/main" id="{B4791B92-64AB-48EA-AD64-482E5C8901CF}"/>
              </a:ext>
            </a:extLst>
          </p:cNvPr>
          <p:cNvSpPr txBox="1"/>
          <p:nvPr/>
        </p:nvSpPr>
        <p:spPr>
          <a:xfrm>
            <a:off x="480214" y="6528223"/>
            <a:ext cx="4378696" cy="192135"/>
          </a:xfrm>
          <a:prstGeom prst="rect">
            <a:avLst/>
          </a:prstGeom>
          <a:noFill/>
        </p:spPr>
        <p:txBody>
          <a:bodyPr wrap="square" lIns="0" tIns="0" rIns="0" bIns="0" rtlCol="0">
            <a:spAutoFit/>
          </a:bodyPr>
          <a:lstStyle/>
          <a:p>
            <a:pPr defTabSz="932597">
              <a:defRPr/>
            </a:pPr>
            <a:r>
              <a:rPr lang="en-US" sz="1224">
                <a:solidFill>
                  <a:schemeClr val="accent2"/>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https://aka.ms/AzureCompliance</a:t>
            </a:r>
            <a:r>
              <a:rPr lang="en-US" sz="1224">
                <a:solidFill>
                  <a:schemeClr val="accent2"/>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66584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par>
                                <p:cTn id="27" presetID="10"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childTnLst>
                                </p:cTn>
                              </p:par>
                              <p:par>
                                <p:cTn id="30" presetID="10" presetClass="entr" presetSubtype="0" fill="hold"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par>
                                <p:cTn id="33" presetID="10"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500"/>
                                        <p:tgtEl>
                                          <p:spTgt spid="109"/>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fade">
                                      <p:cBhvr>
                                        <p:cTn id="42" dur="500"/>
                                        <p:tgtEl>
                                          <p:spTgt spid="110"/>
                                        </p:tgtEl>
                                      </p:cBhvr>
                                    </p:animEffect>
                                  </p:childTnLst>
                                </p:cTn>
                              </p:par>
                              <p:par>
                                <p:cTn id="43" presetID="10"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fade">
                                      <p:cBhvr>
                                        <p:cTn id="45" dur="500"/>
                                        <p:tgtEl>
                                          <p:spTgt spid="111"/>
                                        </p:tgtEl>
                                      </p:cBhvr>
                                    </p:animEffect>
                                  </p:childTnLst>
                                </p:cTn>
                              </p:par>
                              <p:par>
                                <p:cTn id="46" presetID="10" presetClass="entr" presetSubtype="0" fill="hold"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10"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10" presetClass="entr" presetSubtype="0" fill="hold" nodeType="withEffect">
                                  <p:stCondLst>
                                    <p:cond delay="0"/>
                                  </p:stCondLst>
                                  <p:childTnLst>
                                    <p:set>
                                      <p:cBhvr>
                                        <p:cTn id="63" dur="1" fill="hold">
                                          <p:stCondLst>
                                            <p:cond delay="0"/>
                                          </p:stCondLst>
                                        </p:cTn>
                                        <p:tgtEl>
                                          <p:spTgt spid="116"/>
                                        </p:tgtEl>
                                        <p:attrNameLst>
                                          <p:attrName>style.visibility</p:attrName>
                                        </p:attrNameLst>
                                      </p:cBhvr>
                                      <p:to>
                                        <p:strVal val="visible"/>
                                      </p:to>
                                    </p:set>
                                    <p:animEffect transition="in" filter="fade">
                                      <p:cBhvr>
                                        <p:cTn id="64" dur="500"/>
                                        <p:tgtEl>
                                          <p:spTgt spid="116"/>
                                        </p:tgtEl>
                                      </p:cBhvr>
                                    </p:animEffect>
                                  </p:childTnLst>
                                </p:cTn>
                              </p:par>
                              <p:par>
                                <p:cTn id="65" presetID="10"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fade">
                                      <p:cBhvr>
                                        <p:cTn id="6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7ADA-BB59-4B4E-BB09-30117C27D6C9}"/>
              </a:ext>
            </a:extLst>
          </p:cNvPr>
          <p:cNvSpPr>
            <a:spLocks noGrp="1"/>
          </p:cNvSpPr>
          <p:nvPr>
            <p:ph type="title"/>
          </p:nvPr>
        </p:nvSpPr>
        <p:spPr>
          <a:xfrm>
            <a:off x="705455" y="284712"/>
            <a:ext cx="10724938" cy="534659"/>
          </a:xfrm>
        </p:spPr>
        <p:txBody>
          <a:bodyPr>
            <a:normAutofit fontScale="90000"/>
          </a:bodyPr>
          <a:lstStyle/>
          <a:p>
            <a:r>
              <a:rPr lang="en-US"/>
              <a:t>Cloud Security = People + Process + Technology</a:t>
            </a:r>
          </a:p>
        </p:txBody>
      </p:sp>
      <p:graphicFrame>
        <p:nvGraphicFramePr>
          <p:cNvPr id="4" name="Content Placeholder 3">
            <a:extLst>
              <a:ext uri="{FF2B5EF4-FFF2-40B4-BE49-F238E27FC236}">
                <a16:creationId xmlns:a16="http://schemas.microsoft.com/office/drawing/2014/main" id="{7484DC72-4F9C-4219-828E-FD5D2228245F}"/>
              </a:ext>
            </a:extLst>
          </p:cNvPr>
          <p:cNvGraphicFramePr>
            <a:graphicFrameLocks noGrp="1"/>
          </p:cNvGraphicFramePr>
          <p:nvPr>
            <p:ph idx="1"/>
            <p:extLst>
              <p:ext uri="{D42A27DB-BD31-4B8C-83A1-F6EECF244321}">
                <p14:modId xmlns:p14="http://schemas.microsoft.com/office/powerpoint/2010/main" val="3497074124"/>
              </p:ext>
            </p:extLst>
          </p:nvPr>
        </p:nvGraphicFramePr>
        <p:xfrm>
          <a:off x="602921" y="1009255"/>
          <a:ext cx="11230631" cy="5612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90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A328-AA60-49FB-87E0-52007D312A82}"/>
              </a:ext>
            </a:extLst>
          </p:cNvPr>
          <p:cNvSpPr>
            <a:spLocks noGrp="1"/>
          </p:cNvSpPr>
          <p:nvPr>
            <p:ph type="title"/>
          </p:nvPr>
        </p:nvSpPr>
        <p:spPr/>
        <p:txBody>
          <a:bodyPr/>
          <a:lstStyle/>
          <a:p>
            <a:r>
              <a:rPr lang="en-US"/>
              <a:t>Cloud security is a shared responsibility</a:t>
            </a:r>
            <a:endParaRPr lang="en-IN"/>
          </a:p>
        </p:txBody>
      </p:sp>
      <p:grpSp>
        <p:nvGrpSpPr>
          <p:cNvPr id="3" name="Group 2">
            <a:extLst>
              <a:ext uri="{FF2B5EF4-FFF2-40B4-BE49-F238E27FC236}">
                <a16:creationId xmlns:a16="http://schemas.microsoft.com/office/drawing/2014/main" id="{DFA75CE1-B9E8-4798-BE89-4DF65DDFCB9E}"/>
              </a:ext>
            </a:extLst>
          </p:cNvPr>
          <p:cNvGrpSpPr/>
          <p:nvPr/>
        </p:nvGrpSpPr>
        <p:grpSpPr>
          <a:xfrm>
            <a:off x="546567" y="1214471"/>
            <a:ext cx="5819876" cy="4713627"/>
            <a:chOff x="535034" y="1190767"/>
            <a:chExt cx="5706279" cy="4621622"/>
          </a:xfrm>
        </p:grpSpPr>
        <p:grpSp>
          <p:nvGrpSpPr>
            <p:cNvPr id="88" name="Group 87">
              <a:extLst>
                <a:ext uri="{FF2B5EF4-FFF2-40B4-BE49-F238E27FC236}">
                  <a16:creationId xmlns:a16="http://schemas.microsoft.com/office/drawing/2014/main" id="{52F9F163-8308-4042-B31C-48809E463570}"/>
                </a:ext>
              </a:extLst>
            </p:cNvPr>
            <p:cNvGrpSpPr/>
            <p:nvPr/>
          </p:nvGrpSpPr>
          <p:grpSpPr>
            <a:xfrm>
              <a:off x="535035" y="4431645"/>
              <a:ext cx="5560966" cy="1380744"/>
              <a:chOff x="447262" y="4431645"/>
              <a:chExt cx="5482567" cy="1380744"/>
            </a:xfrm>
          </p:grpSpPr>
          <p:sp>
            <p:nvSpPr>
              <p:cNvPr id="89" name="Rectangle 88">
                <a:extLst>
                  <a:ext uri="{FF2B5EF4-FFF2-40B4-BE49-F238E27FC236}">
                    <a16:creationId xmlns:a16="http://schemas.microsoft.com/office/drawing/2014/main" id="{8D911DAD-689D-42E9-B9F5-59697442C0EF}"/>
                  </a:ext>
                </a:extLst>
              </p:cNvPr>
              <p:cNvSpPr/>
              <p:nvPr/>
            </p:nvSpPr>
            <p:spPr bwMode="auto">
              <a:xfrm>
                <a:off x="447262" y="4431645"/>
                <a:ext cx="5482567"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05645" tIns="149115" rIns="186393" bIns="149115" numCol="1" spcCol="0" rtlCol="0" fromWordArt="0" anchor="ctr" anchorCtr="0" forceAA="0" compatLnSpc="1">
                <a:prstTxWarp prst="textNoShape">
                  <a:avLst/>
                </a:prstTxWarp>
                <a:noAutofit/>
              </a:bodyPr>
              <a:lstStyle/>
              <a:p>
                <a:pPr defTabSz="950267">
                  <a:spcBef>
                    <a:spcPts val="612"/>
                  </a:spcBef>
                  <a:defRPr/>
                </a:pPr>
                <a:r>
                  <a:rPr lang="en-US" sz="2400" kern="0">
                    <a:solidFill>
                      <a:srgbClr val="50E6FF"/>
                    </a:solidFill>
                    <a:latin typeface="Segoe UI Semibold"/>
                    <a:ea typeface="Segoe UI" pitchFamily="34" charset="0"/>
                    <a:cs typeface="Segoe UI"/>
                  </a:rPr>
                  <a:t>Provider management </a:t>
                </a:r>
              </a:p>
              <a:p>
                <a:pPr defTabSz="950267">
                  <a:spcBef>
                    <a:spcPts val="612"/>
                  </a:spcBef>
                  <a:defRPr/>
                </a:pPr>
                <a:r>
                  <a:rPr lang="en-US" sz="1400" kern="0">
                    <a:solidFill>
                      <a:srgbClr val="FFFFFF"/>
                    </a:solidFill>
                    <a:latin typeface="Segoe UI"/>
                    <a:cs typeface="Segoe UI"/>
                  </a:rPr>
                  <a:t>Physical | Networking</a:t>
                </a:r>
              </a:p>
            </p:txBody>
          </p:sp>
          <p:sp>
            <p:nvSpPr>
              <p:cNvPr id="90" name="Rectangle 76">
                <a:extLst>
                  <a:ext uri="{FF2B5EF4-FFF2-40B4-BE49-F238E27FC236}">
                    <a16:creationId xmlns:a16="http://schemas.microsoft.com/office/drawing/2014/main" id="{009433DA-FC97-4E49-A190-1C2EA965B57F}"/>
                  </a:ext>
                </a:extLst>
              </p:cNvPr>
              <p:cNvSpPr>
                <a:spLocks noChangeArrowheads="1"/>
              </p:cNvSpPr>
              <p:nvPr/>
            </p:nvSpPr>
            <p:spPr bwMode="auto">
              <a:xfrm>
                <a:off x="473699" y="4558014"/>
                <a:ext cx="1128006" cy="1128006"/>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937" kern="0">
                  <a:solidFill>
                    <a:srgbClr val="FFFFFF"/>
                  </a:solidFill>
                  <a:latin typeface="Segoe UI"/>
                </a:endParaRPr>
              </a:p>
            </p:txBody>
          </p:sp>
        </p:grpSp>
        <p:grpSp>
          <p:nvGrpSpPr>
            <p:cNvPr id="91" name="Group 90">
              <a:extLst>
                <a:ext uri="{FF2B5EF4-FFF2-40B4-BE49-F238E27FC236}">
                  <a16:creationId xmlns:a16="http://schemas.microsoft.com/office/drawing/2014/main" id="{2C0A3EEE-CC69-4C80-95F9-4E56973833A4}"/>
                </a:ext>
              </a:extLst>
            </p:cNvPr>
            <p:cNvGrpSpPr/>
            <p:nvPr/>
          </p:nvGrpSpPr>
          <p:grpSpPr>
            <a:xfrm>
              <a:off x="535035" y="1190767"/>
              <a:ext cx="5706278" cy="1505362"/>
              <a:chOff x="447262" y="1190767"/>
              <a:chExt cx="5625830" cy="1505362"/>
            </a:xfrm>
          </p:grpSpPr>
          <p:sp>
            <p:nvSpPr>
              <p:cNvPr id="92" name="Rectangle 76">
                <a:extLst>
                  <a:ext uri="{FF2B5EF4-FFF2-40B4-BE49-F238E27FC236}">
                    <a16:creationId xmlns:a16="http://schemas.microsoft.com/office/drawing/2014/main" id="{2ACD079C-C730-4E15-B792-93ED0289EF64}"/>
                  </a:ext>
                </a:extLst>
              </p:cNvPr>
              <p:cNvSpPr>
                <a:spLocks noChangeArrowheads="1"/>
              </p:cNvSpPr>
              <p:nvPr/>
            </p:nvSpPr>
            <p:spPr bwMode="auto">
              <a:xfrm>
                <a:off x="473699" y="1314905"/>
                <a:ext cx="1128006" cy="1128006"/>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937" kern="0">
                  <a:solidFill>
                    <a:srgbClr val="FFFFFF"/>
                  </a:solidFill>
                  <a:latin typeface="Segoe UI"/>
                </a:endParaRPr>
              </a:p>
            </p:txBody>
          </p:sp>
          <p:grpSp>
            <p:nvGrpSpPr>
              <p:cNvPr id="93" name="Group 92">
                <a:extLst>
                  <a:ext uri="{FF2B5EF4-FFF2-40B4-BE49-F238E27FC236}">
                    <a16:creationId xmlns:a16="http://schemas.microsoft.com/office/drawing/2014/main" id="{0C6BDD17-3D10-4463-B7CE-FFEC341062C5}"/>
                  </a:ext>
                </a:extLst>
              </p:cNvPr>
              <p:cNvGrpSpPr/>
              <p:nvPr/>
            </p:nvGrpSpPr>
            <p:grpSpPr>
              <a:xfrm>
                <a:off x="447262" y="1190767"/>
                <a:ext cx="5625830" cy="1505362"/>
                <a:chOff x="447262" y="1190767"/>
                <a:chExt cx="5625830" cy="1505362"/>
              </a:xfrm>
            </p:grpSpPr>
            <p:sp>
              <p:nvSpPr>
                <p:cNvPr id="94" name="Rectangle 93">
                  <a:extLst>
                    <a:ext uri="{FF2B5EF4-FFF2-40B4-BE49-F238E27FC236}">
                      <a16:creationId xmlns:a16="http://schemas.microsoft.com/office/drawing/2014/main" id="{E51CAC1F-04D1-4F6B-9BF3-67DC97B788E8}"/>
                    </a:ext>
                  </a:extLst>
                </p:cNvPr>
                <p:cNvSpPr/>
                <p:nvPr/>
              </p:nvSpPr>
              <p:spPr bwMode="auto">
                <a:xfrm>
                  <a:off x="447262" y="1190767"/>
                  <a:ext cx="5625830" cy="1376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05645" tIns="149115" rIns="186393" bIns="149115" numCol="1" spcCol="0" rtlCol="0" fromWordArt="0" anchor="ctr" anchorCtr="0" forceAA="0" compatLnSpc="1">
                  <a:prstTxWarp prst="textNoShape">
                    <a:avLst/>
                  </a:prstTxWarp>
                  <a:noAutofit/>
                </a:bodyPr>
                <a:lstStyle/>
                <a:p>
                  <a:pPr defTabSz="950267">
                    <a:spcBef>
                      <a:spcPts val="612"/>
                    </a:spcBef>
                    <a:defRPr/>
                  </a:pPr>
                  <a:r>
                    <a:rPr lang="en-US" sz="2400" kern="0">
                      <a:solidFill>
                        <a:srgbClr val="50E6FF"/>
                      </a:solidFill>
                      <a:latin typeface="Segoe UI Semibold"/>
                      <a:ea typeface="Segoe UI" pitchFamily="34" charset="0"/>
                      <a:cs typeface="Segoe UI"/>
                    </a:rPr>
                    <a:t>Customer management </a:t>
                  </a:r>
                </a:p>
                <a:p>
                  <a:pPr defTabSz="950267">
                    <a:spcBef>
                      <a:spcPts val="612"/>
                    </a:spcBef>
                    <a:defRPr/>
                  </a:pPr>
                  <a:r>
                    <a:rPr lang="en-US" sz="1400" kern="0">
                      <a:solidFill>
                        <a:srgbClr val="FFFFFF"/>
                      </a:solidFill>
                      <a:latin typeface="Segoe UI"/>
                      <a:ea typeface="Segoe UI" pitchFamily="34" charset="0"/>
                      <a:cs typeface="Segoe UI"/>
                    </a:rPr>
                    <a:t>Data Classification and data accountability</a:t>
                  </a:r>
                </a:p>
              </p:txBody>
            </p:sp>
            <p:cxnSp>
              <p:nvCxnSpPr>
                <p:cNvPr id="95" name="Straight Connector 94">
                  <a:extLst>
                    <a:ext uri="{FF2B5EF4-FFF2-40B4-BE49-F238E27FC236}">
                      <a16:creationId xmlns:a16="http://schemas.microsoft.com/office/drawing/2014/main" id="{7CF877A0-1587-4871-92F1-197AE2DD64B1}"/>
                    </a:ext>
                  </a:extLst>
                </p:cNvPr>
                <p:cNvCxnSpPr>
                  <a:cxnSpLocks/>
                </p:cNvCxnSpPr>
                <p:nvPr/>
              </p:nvCxnSpPr>
              <p:spPr>
                <a:xfrm>
                  <a:off x="1737581" y="2696129"/>
                  <a:ext cx="4264367" cy="0"/>
                </a:xfrm>
                <a:prstGeom prst="line">
                  <a:avLst/>
                </a:prstGeom>
                <a:ln w="63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EA194F1F-FEF2-4E12-BC98-8F736C74FFE3}"/>
                </a:ext>
              </a:extLst>
            </p:cNvPr>
            <p:cNvGrpSpPr/>
            <p:nvPr/>
          </p:nvGrpSpPr>
          <p:grpSpPr>
            <a:xfrm>
              <a:off x="535034" y="2825210"/>
              <a:ext cx="5706279" cy="1493589"/>
              <a:chOff x="447261" y="2825210"/>
              <a:chExt cx="5625831" cy="1493589"/>
            </a:xfrm>
          </p:grpSpPr>
          <p:sp>
            <p:nvSpPr>
              <p:cNvPr id="97" name="Rectangle 96">
                <a:extLst>
                  <a:ext uri="{FF2B5EF4-FFF2-40B4-BE49-F238E27FC236}">
                    <a16:creationId xmlns:a16="http://schemas.microsoft.com/office/drawing/2014/main" id="{52E72F0A-32AD-44EC-8E9D-94EAD25FB466}"/>
                  </a:ext>
                </a:extLst>
              </p:cNvPr>
              <p:cNvSpPr/>
              <p:nvPr/>
            </p:nvSpPr>
            <p:spPr bwMode="auto">
              <a:xfrm>
                <a:off x="447261" y="2825210"/>
                <a:ext cx="5625831"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05645" tIns="149115" rIns="186393" bIns="149115" numCol="1" spcCol="0" rtlCol="0" fromWordArt="0" anchor="ctr" anchorCtr="0" forceAA="0" compatLnSpc="1">
                <a:prstTxWarp prst="textNoShape">
                  <a:avLst/>
                </a:prstTxWarp>
                <a:noAutofit/>
              </a:bodyPr>
              <a:lstStyle/>
              <a:p>
                <a:pPr defTabSz="950267">
                  <a:spcBef>
                    <a:spcPts val="612"/>
                  </a:spcBef>
                  <a:defRPr/>
                </a:pPr>
                <a:r>
                  <a:rPr lang="en-US" sz="2400" kern="0">
                    <a:solidFill>
                      <a:srgbClr val="50E6FF"/>
                    </a:solidFill>
                    <a:latin typeface="Segoe UI Semibold"/>
                    <a:ea typeface="Segoe UI" pitchFamily="34" charset="0"/>
                    <a:cs typeface="Segoe UI"/>
                  </a:rPr>
                  <a:t>Shared management </a:t>
                </a:r>
                <a:endParaRPr lang="en-US" sz="1400">
                  <a:solidFill>
                    <a:srgbClr val="FFFFFF"/>
                  </a:solidFill>
                  <a:latin typeface="Segoe UI"/>
                  <a:cs typeface="Segoe UI"/>
                </a:endParaRPr>
              </a:p>
              <a:p>
                <a:pPr defTabSz="950267">
                  <a:spcBef>
                    <a:spcPts val="612"/>
                  </a:spcBef>
                  <a:defRPr/>
                </a:pPr>
                <a:r>
                  <a:rPr lang="en-US" sz="1400" kern="0">
                    <a:solidFill>
                      <a:srgbClr val="FFFFFF"/>
                    </a:solidFill>
                    <a:latin typeface="Segoe UI"/>
                    <a:cs typeface="Segoe UI"/>
                  </a:rPr>
                  <a:t>Identity and access management | End point devices</a:t>
                </a:r>
                <a:endParaRPr lang="en-US" sz="1400">
                  <a:cs typeface="Segoe UI"/>
                </a:endParaRPr>
              </a:p>
            </p:txBody>
          </p:sp>
          <p:grpSp>
            <p:nvGrpSpPr>
              <p:cNvPr id="98" name="Group 97">
                <a:extLst>
                  <a:ext uri="{FF2B5EF4-FFF2-40B4-BE49-F238E27FC236}">
                    <a16:creationId xmlns:a16="http://schemas.microsoft.com/office/drawing/2014/main" id="{9CAFC547-940C-4924-8026-B61CFF49207E}"/>
                  </a:ext>
                </a:extLst>
              </p:cNvPr>
              <p:cNvGrpSpPr/>
              <p:nvPr/>
            </p:nvGrpSpPr>
            <p:grpSpPr>
              <a:xfrm>
                <a:off x="473699" y="2951579"/>
                <a:ext cx="1128007" cy="1128006"/>
                <a:chOff x="601402" y="3566635"/>
                <a:chExt cx="1128007" cy="1128006"/>
              </a:xfrm>
            </p:grpSpPr>
            <p:sp>
              <p:nvSpPr>
                <p:cNvPr id="100" name="Rectangle 76">
                  <a:extLst>
                    <a:ext uri="{FF2B5EF4-FFF2-40B4-BE49-F238E27FC236}">
                      <a16:creationId xmlns:a16="http://schemas.microsoft.com/office/drawing/2014/main" id="{702EBF4D-D048-4B4B-867F-E128F1E04804}"/>
                    </a:ext>
                  </a:extLst>
                </p:cNvPr>
                <p:cNvSpPr>
                  <a:spLocks noChangeArrowheads="1"/>
                </p:cNvSpPr>
                <p:nvPr/>
              </p:nvSpPr>
              <p:spPr bwMode="auto">
                <a:xfrm>
                  <a:off x="601402" y="3566635"/>
                  <a:ext cx="1128006" cy="1128006"/>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937" kern="0">
                    <a:solidFill>
                      <a:srgbClr val="FFFFFF"/>
                    </a:solidFill>
                    <a:latin typeface="Segoe UI"/>
                  </a:endParaRPr>
                </a:p>
              </p:txBody>
            </p:sp>
            <p:sp>
              <p:nvSpPr>
                <p:cNvPr id="101" name="Freeform 69">
                  <a:extLst>
                    <a:ext uri="{FF2B5EF4-FFF2-40B4-BE49-F238E27FC236}">
                      <a16:creationId xmlns:a16="http://schemas.microsoft.com/office/drawing/2014/main" id="{B156EDDE-52A9-41AE-B760-86956BC384F5}"/>
                    </a:ext>
                  </a:extLst>
                </p:cNvPr>
                <p:cNvSpPr>
                  <a:spLocks/>
                </p:cNvSpPr>
                <p:nvPr/>
              </p:nvSpPr>
              <p:spPr bwMode="auto">
                <a:xfrm>
                  <a:off x="601403" y="3566635"/>
                  <a:ext cx="1128006" cy="1128006"/>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937" kern="0">
                    <a:solidFill>
                      <a:srgbClr val="FFFFFF"/>
                    </a:solidFill>
                    <a:latin typeface="Segoe UI"/>
                  </a:endParaRPr>
                </a:p>
              </p:txBody>
            </p:sp>
          </p:grpSp>
          <p:cxnSp>
            <p:nvCxnSpPr>
              <p:cNvPr id="99" name="Straight Connector 98">
                <a:extLst>
                  <a:ext uri="{FF2B5EF4-FFF2-40B4-BE49-F238E27FC236}">
                    <a16:creationId xmlns:a16="http://schemas.microsoft.com/office/drawing/2014/main" id="{13C2449C-E433-4DE9-9EE4-C6E42FF17CB8}"/>
                  </a:ext>
                </a:extLst>
              </p:cNvPr>
              <p:cNvCxnSpPr>
                <a:cxnSpLocks/>
              </p:cNvCxnSpPr>
              <p:nvPr/>
            </p:nvCxnSpPr>
            <p:spPr>
              <a:xfrm>
                <a:off x="1737581" y="4318799"/>
                <a:ext cx="4264136" cy="0"/>
              </a:xfrm>
              <a:prstGeom prst="line">
                <a:avLst/>
              </a:prstGeom>
              <a:ln w="6350">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CA889EFC-4147-4232-B170-43A3E33F02E1}"/>
              </a:ext>
            </a:extLst>
          </p:cNvPr>
          <p:cNvGrpSpPr/>
          <p:nvPr/>
        </p:nvGrpSpPr>
        <p:grpSpPr>
          <a:xfrm>
            <a:off x="9026816" y="6538811"/>
            <a:ext cx="1367872" cy="213966"/>
            <a:chOff x="3479847" y="6299012"/>
            <a:chExt cx="1322267" cy="209790"/>
          </a:xfrm>
        </p:grpSpPr>
        <p:sp>
          <p:nvSpPr>
            <p:cNvPr id="131" name="Rectangle 76">
              <a:extLst>
                <a:ext uri="{FF2B5EF4-FFF2-40B4-BE49-F238E27FC236}">
                  <a16:creationId xmlns:a16="http://schemas.microsoft.com/office/drawing/2014/main" id="{720A9CF3-95EF-4C40-919A-D40193CDF8D2}"/>
                </a:ext>
              </a:extLst>
            </p:cNvPr>
            <p:cNvSpPr>
              <a:spLocks noChangeArrowheads="1"/>
            </p:cNvSpPr>
            <p:nvPr/>
          </p:nvSpPr>
          <p:spPr bwMode="auto">
            <a:xfrm>
              <a:off x="3479847" y="6299012"/>
              <a:ext cx="209790" cy="209790"/>
            </a:xfrm>
            <a:prstGeom prst="rect">
              <a:avLst/>
            </a:prstGeom>
            <a:solidFill>
              <a:srgbClr val="0078D4"/>
            </a:solidFill>
            <a:ln>
              <a:noFill/>
            </a:ln>
          </p:spPr>
          <p:txBody>
            <a:bodyPr vert="horz" wrap="none" lIns="373041" tIns="0" rIns="0" bIns="0" numCol="1" anchor="t" anchorCtr="0" compatLnSpc="1">
              <a:prstTxWarp prst="textNoShape">
                <a:avLst/>
              </a:prstTxWarp>
            </a:bodyPr>
            <a:lstStyle/>
            <a:p>
              <a:pPr defTabSz="931852">
                <a:defRPr/>
              </a:pPr>
              <a:r>
                <a:rPr lang="en-US" sz="1122" kern="0">
                  <a:solidFill>
                    <a:srgbClr val="FFFFFF"/>
                  </a:solidFill>
                  <a:latin typeface="Segoe UI"/>
                  <a:ea typeface="Segoe UI" panose="020B0502040204020203" pitchFamily="34" charset="0"/>
                  <a:cs typeface="Segoe UI" panose="020B0502040204020203" pitchFamily="34" charset="0"/>
                </a:rPr>
                <a:t>Customer</a:t>
              </a:r>
            </a:p>
          </p:txBody>
        </p:sp>
        <p:sp>
          <p:nvSpPr>
            <p:cNvPr id="138" name="Rectangle 77">
              <a:extLst>
                <a:ext uri="{FF2B5EF4-FFF2-40B4-BE49-F238E27FC236}">
                  <a16:creationId xmlns:a16="http://schemas.microsoft.com/office/drawing/2014/main" id="{843C1F62-D2E8-48B3-8F18-E6E7DA68B2CB}"/>
                </a:ext>
              </a:extLst>
            </p:cNvPr>
            <p:cNvSpPr>
              <a:spLocks noChangeArrowheads="1"/>
            </p:cNvSpPr>
            <p:nvPr/>
          </p:nvSpPr>
          <p:spPr bwMode="auto">
            <a:xfrm>
              <a:off x="4592324" y="6299012"/>
              <a:ext cx="209790" cy="209790"/>
            </a:xfrm>
            <a:prstGeom prst="rect">
              <a:avLst/>
            </a:prstGeom>
            <a:solidFill>
              <a:schemeClr val="accent1">
                <a:lumMod val="20000"/>
                <a:lumOff val="80000"/>
              </a:schemeClr>
            </a:solidFill>
            <a:ln>
              <a:noFill/>
            </a:ln>
          </p:spPr>
          <p:txBody>
            <a:bodyPr vert="horz" wrap="none" lIns="373041" tIns="0" rIns="0" bIns="0" numCol="1" anchor="t" anchorCtr="0" compatLnSpc="1">
              <a:prstTxWarp prst="textNoShape">
                <a:avLst/>
              </a:prstTxWarp>
            </a:bodyPr>
            <a:lstStyle/>
            <a:p>
              <a:pPr defTabSz="931852">
                <a:defRPr/>
              </a:pPr>
              <a:r>
                <a:rPr lang="en-US" sz="1122" kern="0">
                  <a:solidFill>
                    <a:srgbClr val="FFFFFF"/>
                  </a:solidFill>
                  <a:latin typeface="Segoe UI"/>
                  <a:ea typeface="Segoe UI" panose="020B0502040204020203" pitchFamily="34" charset="0"/>
                  <a:cs typeface="Segoe UI" panose="020B0502040204020203" pitchFamily="34" charset="0"/>
                </a:rPr>
                <a:t>Cloud Provider</a:t>
              </a:r>
            </a:p>
          </p:txBody>
        </p:sp>
      </p:grpSp>
      <p:grpSp>
        <p:nvGrpSpPr>
          <p:cNvPr id="148" name="Group 147">
            <a:extLst>
              <a:ext uri="{FF2B5EF4-FFF2-40B4-BE49-F238E27FC236}">
                <a16:creationId xmlns:a16="http://schemas.microsoft.com/office/drawing/2014/main" id="{9405A6D7-E5CD-4786-9BF0-54A8066EE0E5}"/>
              </a:ext>
            </a:extLst>
          </p:cNvPr>
          <p:cNvGrpSpPr/>
          <p:nvPr/>
        </p:nvGrpSpPr>
        <p:grpSpPr>
          <a:xfrm>
            <a:off x="6678151" y="1214472"/>
            <a:ext cx="5340327" cy="5342715"/>
            <a:chOff x="6572528" y="1203467"/>
            <a:chExt cx="5162271" cy="5238431"/>
          </a:xfrm>
        </p:grpSpPr>
        <p:sp>
          <p:nvSpPr>
            <p:cNvPr id="171" name="Rectangle 170">
              <a:extLst>
                <a:ext uri="{FF2B5EF4-FFF2-40B4-BE49-F238E27FC236}">
                  <a16:creationId xmlns:a16="http://schemas.microsoft.com/office/drawing/2014/main" id="{FCE04682-E654-4430-9792-44C53A43B90B}"/>
                </a:ext>
              </a:extLst>
            </p:cNvPr>
            <p:cNvSpPr/>
            <p:nvPr/>
          </p:nvSpPr>
          <p:spPr bwMode="auto">
            <a:xfrm>
              <a:off x="6572528" y="1203467"/>
              <a:ext cx="5162271" cy="5238431"/>
            </a:xfrm>
            <a:prstGeom prst="rect">
              <a:avLst/>
            </a:prstGeom>
            <a:noFill/>
            <a:ln w="317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15" rIns="186393" bIns="149115" numCol="1" spcCol="0" rtlCol="0" fromWordArt="0" anchor="ctr" anchorCtr="0" forceAA="0" compatLnSpc="1">
              <a:prstTxWarp prst="textNoShape">
                <a:avLst/>
              </a:prstTxWarp>
              <a:noAutofit/>
            </a:bodyPr>
            <a:lstStyle/>
            <a:p>
              <a:pPr defTabSz="950267">
                <a:spcBef>
                  <a:spcPts val="612"/>
                </a:spcBef>
                <a:defRPr/>
              </a:pPr>
              <a:endParaRPr lang="en-US" sz="1632" kern="0">
                <a:solidFill>
                  <a:srgbClr val="FFFFFF"/>
                </a:solidFill>
                <a:latin typeface="Segoe UI"/>
                <a:ea typeface="Segoe UI" pitchFamily="34" charset="0"/>
                <a:cs typeface="Segoe UI" pitchFamily="34" charset="0"/>
              </a:endParaRPr>
            </a:p>
          </p:txBody>
        </p:sp>
        <p:grpSp>
          <p:nvGrpSpPr>
            <p:cNvPr id="172" name="Group 171">
              <a:extLst>
                <a:ext uri="{FF2B5EF4-FFF2-40B4-BE49-F238E27FC236}">
                  <a16:creationId xmlns:a16="http://schemas.microsoft.com/office/drawing/2014/main" id="{98D0C776-C423-4656-9EEB-5E1E4F2D216B}"/>
                </a:ext>
              </a:extLst>
            </p:cNvPr>
            <p:cNvGrpSpPr/>
            <p:nvPr/>
          </p:nvGrpSpPr>
          <p:grpSpPr>
            <a:xfrm>
              <a:off x="6748653" y="1377220"/>
              <a:ext cx="4810020" cy="4890924"/>
              <a:chOff x="6715982" y="1380142"/>
              <a:chExt cx="4810020" cy="4890924"/>
            </a:xfrm>
          </p:grpSpPr>
          <p:sp>
            <p:nvSpPr>
              <p:cNvPr id="173" name="Rectangle 44">
                <a:extLst>
                  <a:ext uri="{FF2B5EF4-FFF2-40B4-BE49-F238E27FC236}">
                    <a16:creationId xmlns:a16="http://schemas.microsoft.com/office/drawing/2014/main" id="{708C1DF0-E985-4290-8DAF-5BE093723A67}"/>
                  </a:ext>
                </a:extLst>
              </p:cNvPr>
              <p:cNvSpPr>
                <a:spLocks noChangeArrowheads="1"/>
              </p:cNvSpPr>
              <p:nvPr/>
            </p:nvSpPr>
            <p:spPr bwMode="auto">
              <a:xfrm>
                <a:off x="8810216" y="1674543"/>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74" name="Rectangle 44">
                <a:extLst>
                  <a:ext uri="{FF2B5EF4-FFF2-40B4-BE49-F238E27FC236}">
                    <a16:creationId xmlns:a16="http://schemas.microsoft.com/office/drawing/2014/main" id="{99B6B967-2CFA-4E31-B0A8-6FCE63466C04}"/>
                  </a:ext>
                </a:extLst>
              </p:cNvPr>
              <p:cNvSpPr>
                <a:spLocks noChangeArrowheads="1"/>
              </p:cNvSpPr>
              <p:nvPr/>
            </p:nvSpPr>
            <p:spPr bwMode="auto">
              <a:xfrm>
                <a:off x="8810216" y="2337807"/>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76" name="Rectangle 44">
                <a:extLst>
                  <a:ext uri="{FF2B5EF4-FFF2-40B4-BE49-F238E27FC236}">
                    <a16:creationId xmlns:a16="http://schemas.microsoft.com/office/drawing/2014/main" id="{56EB7C9F-7FD6-49F9-9F32-695AE17089C5}"/>
                  </a:ext>
                </a:extLst>
              </p:cNvPr>
              <p:cNvSpPr>
                <a:spLocks noChangeArrowheads="1"/>
              </p:cNvSpPr>
              <p:nvPr/>
            </p:nvSpPr>
            <p:spPr bwMode="auto">
              <a:xfrm>
                <a:off x="8810216" y="3001071"/>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77" name="Rectangle 44">
                <a:extLst>
                  <a:ext uri="{FF2B5EF4-FFF2-40B4-BE49-F238E27FC236}">
                    <a16:creationId xmlns:a16="http://schemas.microsoft.com/office/drawing/2014/main" id="{02E027A3-72ED-4CDD-8F26-BF7B3DA56EE5}"/>
                  </a:ext>
                </a:extLst>
              </p:cNvPr>
              <p:cNvSpPr>
                <a:spLocks noChangeArrowheads="1"/>
              </p:cNvSpPr>
              <p:nvPr/>
            </p:nvSpPr>
            <p:spPr bwMode="auto">
              <a:xfrm>
                <a:off x="8810216" y="3664335"/>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78" name="Rectangle 44">
                <a:extLst>
                  <a:ext uri="{FF2B5EF4-FFF2-40B4-BE49-F238E27FC236}">
                    <a16:creationId xmlns:a16="http://schemas.microsoft.com/office/drawing/2014/main" id="{0AD8BF74-19E3-41F5-989F-C87AAD22D144}"/>
                  </a:ext>
                </a:extLst>
              </p:cNvPr>
              <p:cNvSpPr>
                <a:spLocks noChangeArrowheads="1"/>
              </p:cNvSpPr>
              <p:nvPr/>
            </p:nvSpPr>
            <p:spPr bwMode="auto">
              <a:xfrm>
                <a:off x="8810216" y="4327599"/>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79" name="Rectangle 44">
                <a:extLst>
                  <a:ext uri="{FF2B5EF4-FFF2-40B4-BE49-F238E27FC236}">
                    <a16:creationId xmlns:a16="http://schemas.microsoft.com/office/drawing/2014/main" id="{C3949D2D-29B1-40B1-AB80-9211AAA9BB9E}"/>
                  </a:ext>
                </a:extLst>
              </p:cNvPr>
              <p:cNvSpPr>
                <a:spLocks noChangeArrowheads="1"/>
              </p:cNvSpPr>
              <p:nvPr/>
            </p:nvSpPr>
            <p:spPr bwMode="auto">
              <a:xfrm>
                <a:off x="8810216" y="4990863"/>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81" name="Rectangle 45">
                <a:extLst>
                  <a:ext uri="{FF2B5EF4-FFF2-40B4-BE49-F238E27FC236}">
                    <a16:creationId xmlns:a16="http://schemas.microsoft.com/office/drawing/2014/main" id="{40BA6A7E-09B9-4121-9051-3F1115536918}"/>
                  </a:ext>
                </a:extLst>
              </p:cNvPr>
              <p:cNvSpPr>
                <a:spLocks noChangeArrowheads="1"/>
              </p:cNvSpPr>
              <p:nvPr/>
            </p:nvSpPr>
            <p:spPr bwMode="auto">
              <a:xfrm>
                <a:off x="9502118" y="1674543"/>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82" name="Rectangle 45">
                <a:extLst>
                  <a:ext uri="{FF2B5EF4-FFF2-40B4-BE49-F238E27FC236}">
                    <a16:creationId xmlns:a16="http://schemas.microsoft.com/office/drawing/2014/main" id="{4C2AA40E-FC3C-4ADD-A1CA-34E9570F4ACE}"/>
                  </a:ext>
                </a:extLst>
              </p:cNvPr>
              <p:cNvSpPr>
                <a:spLocks noChangeArrowheads="1"/>
              </p:cNvSpPr>
              <p:nvPr/>
            </p:nvSpPr>
            <p:spPr bwMode="auto">
              <a:xfrm>
                <a:off x="9502118" y="2337807"/>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83" name="Rectangle 45">
                <a:extLst>
                  <a:ext uri="{FF2B5EF4-FFF2-40B4-BE49-F238E27FC236}">
                    <a16:creationId xmlns:a16="http://schemas.microsoft.com/office/drawing/2014/main" id="{29DDAF45-8390-43FA-B316-B094C93D718D}"/>
                  </a:ext>
                </a:extLst>
              </p:cNvPr>
              <p:cNvSpPr>
                <a:spLocks noChangeArrowheads="1"/>
              </p:cNvSpPr>
              <p:nvPr/>
            </p:nvSpPr>
            <p:spPr bwMode="auto">
              <a:xfrm>
                <a:off x="9502118" y="3001071"/>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84" name="Rectangle 45">
                <a:extLst>
                  <a:ext uri="{FF2B5EF4-FFF2-40B4-BE49-F238E27FC236}">
                    <a16:creationId xmlns:a16="http://schemas.microsoft.com/office/drawing/2014/main" id="{AF5BBC72-EAA3-4E1C-A624-3D60ACCECF45}"/>
                  </a:ext>
                </a:extLst>
              </p:cNvPr>
              <p:cNvSpPr>
                <a:spLocks noChangeArrowheads="1"/>
              </p:cNvSpPr>
              <p:nvPr/>
            </p:nvSpPr>
            <p:spPr bwMode="auto">
              <a:xfrm>
                <a:off x="9502118" y="3664335"/>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nvGrpSpPr>
              <p:cNvPr id="186" name="Group 185">
                <a:extLst>
                  <a:ext uri="{FF2B5EF4-FFF2-40B4-BE49-F238E27FC236}">
                    <a16:creationId xmlns:a16="http://schemas.microsoft.com/office/drawing/2014/main" id="{6BAEEB68-B587-413C-888C-5006E0B82C17}"/>
                  </a:ext>
                </a:extLst>
              </p:cNvPr>
              <p:cNvGrpSpPr/>
              <p:nvPr/>
            </p:nvGrpSpPr>
            <p:grpSpPr>
              <a:xfrm>
                <a:off x="9502118" y="4990863"/>
                <a:ext cx="640080" cy="616940"/>
                <a:chOff x="9693761" y="5186880"/>
                <a:chExt cx="640080" cy="640080"/>
              </a:xfrm>
            </p:grpSpPr>
            <p:sp>
              <p:nvSpPr>
                <p:cNvPr id="243" name="Rectangle 45">
                  <a:extLst>
                    <a:ext uri="{FF2B5EF4-FFF2-40B4-BE49-F238E27FC236}">
                      <a16:creationId xmlns:a16="http://schemas.microsoft.com/office/drawing/2014/main" id="{1232A7C4-5232-42BC-BBDC-B5D0FE9F936D}"/>
                    </a:ext>
                  </a:extLst>
                </p:cNvPr>
                <p:cNvSpPr>
                  <a:spLocks noChangeArrowheads="1"/>
                </p:cNvSpPr>
                <p:nvPr/>
              </p:nvSpPr>
              <p:spPr bwMode="auto">
                <a:xfrm>
                  <a:off x="9693761" y="5186880"/>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44" name="Freeform 69">
                  <a:extLst>
                    <a:ext uri="{FF2B5EF4-FFF2-40B4-BE49-F238E27FC236}">
                      <a16:creationId xmlns:a16="http://schemas.microsoft.com/office/drawing/2014/main" id="{0BD4B423-347A-44AC-A170-3A8CEE1393B1}"/>
                    </a:ext>
                  </a:extLst>
                </p:cNvPr>
                <p:cNvSpPr>
                  <a:spLocks/>
                </p:cNvSpPr>
                <p:nvPr/>
              </p:nvSpPr>
              <p:spPr bwMode="auto">
                <a:xfrm>
                  <a:off x="9693761" y="5186880"/>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grpSp>
            <p:nvGrpSpPr>
              <p:cNvPr id="187" name="Group 186">
                <a:extLst>
                  <a:ext uri="{FF2B5EF4-FFF2-40B4-BE49-F238E27FC236}">
                    <a16:creationId xmlns:a16="http://schemas.microsoft.com/office/drawing/2014/main" id="{38C7FCBE-9F98-4032-A3C3-30A067229E3E}"/>
                  </a:ext>
                </a:extLst>
              </p:cNvPr>
              <p:cNvGrpSpPr/>
              <p:nvPr/>
            </p:nvGrpSpPr>
            <p:grpSpPr>
              <a:xfrm>
                <a:off x="9502118" y="4327599"/>
                <a:ext cx="640080" cy="616940"/>
                <a:chOff x="9693761" y="4498739"/>
                <a:chExt cx="640080" cy="640080"/>
              </a:xfrm>
            </p:grpSpPr>
            <p:sp>
              <p:nvSpPr>
                <p:cNvPr id="241" name="Rectangle 45">
                  <a:extLst>
                    <a:ext uri="{FF2B5EF4-FFF2-40B4-BE49-F238E27FC236}">
                      <a16:creationId xmlns:a16="http://schemas.microsoft.com/office/drawing/2014/main" id="{6ED4779A-543A-4A24-AFCA-379BC97EBB0F}"/>
                    </a:ext>
                  </a:extLst>
                </p:cNvPr>
                <p:cNvSpPr>
                  <a:spLocks noChangeArrowheads="1"/>
                </p:cNvSpPr>
                <p:nvPr/>
              </p:nvSpPr>
              <p:spPr bwMode="auto">
                <a:xfrm>
                  <a:off x="9693761" y="4498739"/>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42" name="Freeform 69">
                  <a:extLst>
                    <a:ext uri="{FF2B5EF4-FFF2-40B4-BE49-F238E27FC236}">
                      <a16:creationId xmlns:a16="http://schemas.microsoft.com/office/drawing/2014/main" id="{37A15964-D302-4499-AB42-07F7B0E87F36}"/>
                    </a:ext>
                  </a:extLst>
                </p:cNvPr>
                <p:cNvSpPr>
                  <a:spLocks/>
                </p:cNvSpPr>
                <p:nvPr/>
              </p:nvSpPr>
              <p:spPr bwMode="auto">
                <a:xfrm>
                  <a:off x="9693761" y="4498739"/>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sp>
            <p:nvSpPr>
              <p:cNvPr id="188" name="Rectangle 46">
                <a:extLst>
                  <a:ext uri="{FF2B5EF4-FFF2-40B4-BE49-F238E27FC236}">
                    <a16:creationId xmlns:a16="http://schemas.microsoft.com/office/drawing/2014/main" id="{D86F53F1-CE54-4307-B48C-97D0309928DF}"/>
                  </a:ext>
                </a:extLst>
              </p:cNvPr>
              <p:cNvSpPr>
                <a:spLocks noChangeArrowheads="1"/>
              </p:cNvSpPr>
              <p:nvPr/>
            </p:nvSpPr>
            <p:spPr bwMode="auto">
              <a:xfrm>
                <a:off x="10194020" y="1674543"/>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89" name="Rectangle 46">
                <a:extLst>
                  <a:ext uri="{FF2B5EF4-FFF2-40B4-BE49-F238E27FC236}">
                    <a16:creationId xmlns:a16="http://schemas.microsoft.com/office/drawing/2014/main" id="{A64DC62F-12ED-428F-98D7-1EAC82DA6291}"/>
                  </a:ext>
                </a:extLst>
              </p:cNvPr>
              <p:cNvSpPr>
                <a:spLocks noChangeArrowheads="1"/>
              </p:cNvSpPr>
              <p:nvPr/>
            </p:nvSpPr>
            <p:spPr bwMode="auto">
              <a:xfrm>
                <a:off x="10194020" y="2337807"/>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91" name="Rectangle 46">
                <a:extLst>
                  <a:ext uri="{FF2B5EF4-FFF2-40B4-BE49-F238E27FC236}">
                    <a16:creationId xmlns:a16="http://schemas.microsoft.com/office/drawing/2014/main" id="{F5B8813F-D1D6-4EC9-B457-47D623DC1682}"/>
                  </a:ext>
                </a:extLst>
              </p:cNvPr>
              <p:cNvSpPr>
                <a:spLocks noChangeArrowheads="1"/>
              </p:cNvSpPr>
              <p:nvPr/>
            </p:nvSpPr>
            <p:spPr bwMode="auto">
              <a:xfrm>
                <a:off x="10194020" y="4327599"/>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92" name="Rectangle 46">
                <a:extLst>
                  <a:ext uri="{FF2B5EF4-FFF2-40B4-BE49-F238E27FC236}">
                    <a16:creationId xmlns:a16="http://schemas.microsoft.com/office/drawing/2014/main" id="{A334D181-3A79-4A65-BB5B-EA005BC7EE35}"/>
                  </a:ext>
                </a:extLst>
              </p:cNvPr>
              <p:cNvSpPr>
                <a:spLocks noChangeArrowheads="1"/>
              </p:cNvSpPr>
              <p:nvPr/>
            </p:nvSpPr>
            <p:spPr bwMode="auto">
              <a:xfrm>
                <a:off x="10194020" y="4990863"/>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nvGrpSpPr>
              <p:cNvPr id="193" name="Group 192">
                <a:extLst>
                  <a:ext uri="{FF2B5EF4-FFF2-40B4-BE49-F238E27FC236}">
                    <a16:creationId xmlns:a16="http://schemas.microsoft.com/office/drawing/2014/main" id="{234A8254-0034-4628-9259-541446475BF5}"/>
                  </a:ext>
                </a:extLst>
              </p:cNvPr>
              <p:cNvGrpSpPr/>
              <p:nvPr/>
            </p:nvGrpSpPr>
            <p:grpSpPr>
              <a:xfrm>
                <a:off x="10194020" y="3664335"/>
                <a:ext cx="640080" cy="616940"/>
                <a:chOff x="10399210" y="3810598"/>
                <a:chExt cx="640080" cy="640080"/>
              </a:xfrm>
            </p:grpSpPr>
            <p:sp>
              <p:nvSpPr>
                <p:cNvPr id="239" name="Rectangle 46">
                  <a:extLst>
                    <a:ext uri="{FF2B5EF4-FFF2-40B4-BE49-F238E27FC236}">
                      <a16:creationId xmlns:a16="http://schemas.microsoft.com/office/drawing/2014/main" id="{C2969689-F333-4213-B502-323762B6282D}"/>
                    </a:ext>
                  </a:extLst>
                </p:cNvPr>
                <p:cNvSpPr>
                  <a:spLocks noChangeArrowheads="1"/>
                </p:cNvSpPr>
                <p:nvPr/>
              </p:nvSpPr>
              <p:spPr bwMode="auto">
                <a:xfrm>
                  <a:off x="10399210" y="3810598"/>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40" name="Freeform 69">
                  <a:extLst>
                    <a:ext uri="{FF2B5EF4-FFF2-40B4-BE49-F238E27FC236}">
                      <a16:creationId xmlns:a16="http://schemas.microsoft.com/office/drawing/2014/main" id="{273D8B7C-4C04-4CDF-9E36-17A4E134EE8C}"/>
                    </a:ext>
                  </a:extLst>
                </p:cNvPr>
                <p:cNvSpPr>
                  <a:spLocks/>
                </p:cNvSpPr>
                <p:nvPr/>
              </p:nvSpPr>
              <p:spPr bwMode="auto">
                <a:xfrm>
                  <a:off x="10399210" y="3810598"/>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grpSp>
            <p:nvGrpSpPr>
              <p:cNvPr id="194" name="Group 193">
                <a:extLst>
                  <a:ext uri="{FF2B5EF4-FFF2-40B4-BE49-F238E27FC236}">
                    <a16:creationId xmlns:a16="http://schemas.microsoft.com/office/drawing/2014/main" id="{74BD7CBD-FC78-4589-8C0A-9DD3E14EED67}"/>
                  </a:ext>
                </a:extLst>
              </p:cNvPr>
              <p:cNvGrpSpPr/>
              <p:nvPr/>
            </p:nvGrpSpPr>
            <p:grpSpPr>
              <a:xfrm>
                <a:off x="10194020" y="3001071"/>
                <a:ext cx="640080" cy="616940"/>
                <a:chOff x="10399210" y="3122457"/>
                <a:chExt cx="640080" cy="640080"/>
              </a:xfrm>
            </p:grpSpPr>
            <p:sp>
              <p:nvSpPr>
                <p:cNvPr id="237" name="Rectangle 46">
                  <a:extLst>
                    <a:ext uri="{FF2B5EF4-FFF2-40B4-BE49-F238E27FC236}">
                      <a16:creationId xmlns:a16="http://schemas.microsoft.com/office/drawing/2014/main" id="{1F42F976-4666-49CE-92B3-52921C0551E6}"/>
                    </a:ext>
                  </a:extLst>
                </p:cNvPr>
                <p:cNvSpPr>
                  <a:spLocks noChangeArrowheads="1"/>
                </p:cNvSpPr>
                <p:nvPr/>
              </p:nvSpPr>
              <p:spPr bwMode="auto">
                <a:xfrm>
                  <a:off x="10399210" y="3122457"/>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38" name="Freeform 69">
                  <a:extLst>
                    <a:ext uri="{FF2B5EF4-FFF2-40B4-BE49-F238E27FC236}">
                      <a16:creationId xmlns:a16="http://schemas.microsoft.com/office/drawing/2014/main" id="{5643511B-3E9F-4CF3-BBE4-03E626EE637D}"/>
                    </a:ext>
                  </a:extLst>
                </p:cNvPr>
                <p:cNvSpPr>
                  <a:spLocks/>
                </p:cNvSpPr>
                <p:nvPr/>
              </p:nvSpPr>
              <p:spPr bwMode="auto">
                <a:xfrm>
                  <a:off x="10399210"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sp>
            <p:nvSpPr>
              <p:cNvPr id="196" name="Rectangle 47">
                <a:extLst>
                  <a:ext uri="{FF2B5EF4-FFF2-40B4-BE49-F238E27FC236}">
                    <a16:creationId xmlns:a16="http://schemas.microsoft.com/office/drawing/2014/main" id="{348646EA-AD95-437C-890D-3187BF0A4471}"/>
                  </a:ext>
                </a:extLst>
              </p:cNvPr>
              <p:cNvSpPr>
                <a:spLocks noChangeArrowheads="1"/>
              </p:cNvSpPr>
              <p:nvPr/>
            </p:nvSpPr>
            <p:spPr bwMode="auto">
              <a:xfrm>
                <a:off x="10885922" y="1674543"/>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97" name="Rectangle 47">
                <a:extLst>
                  <a:ext uri="{FF2B5EF4-FFF2-40B4-BE49-F238E27FC236}">
                    <a16:creationId xmlns:a16="http://schemas.microsoft.com/office/drawing/2014/main" id="{8C44120F-B3D0-458C-BE80-E021842D0DA5}"/>
                  </a:ext>
                </a:extLst>
              </p:cNvPr>
              <p:cNvSpPr>
                <a:spLocks noChangeArrowheads="1"/>
              </p:cNvSpPr>
              <p:nvPr/>
            </p:nvSpPr>
            <p:spPr bwMode="auto">
              <a:xfrm>
                <a:off x="10885922" y="3664335"/>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98" name="Rectangle 47">
                <a:extLst>
                  <a:ext uri="{FF2B5EF4-FFF2-40B4-BE49-F238E27FC236}">
                    <a16:creationId xmlns:a16="http://schemas.microsoft.com/office/drawing/2014/main" id="{EFD54C79-E567-407F-9D3B-249DC66D68EC}"/>
                  </a:ext>
                </a:extLst>
              </p:cNvPr>
              <p:cNvSpPr>
                <a:spLocks noChangeArrowheads="1"/>
              </p:cNvSpPr>
              <p:nvPr/>
            </p:nvSpPr>
            <p:spPr bwMode="auto">
              <a:xfrm>
                <a:off x="10885922" y="4327599"/>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199" name="Rectangle 47">
                <a:extLst>
                  <a:ext uri="{FF2B5EF4-FFF2-40B4-BE49-F238E27FC236}">
                    <a16:creationId xmlns:a16="http://schemas.microsoft.com/office/drawing/2014/main" id="{9CEBF915-C0CB-40F5-B2F5-93E9E6216947}"/>
                  </a:ext>
                </a:extLst>
              </p:cNvPr>
              <p:cNvSpPr>
                <a:spLocks noChangeArrowheads="1"/>
              </p:cNvSpPr>
              <p:nvPr/>
            </p:nvSpPr>
            <p:spPr bwMode="auto">
              <a:xfrm>
                <a:off x="10885922" y="4990863"/>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nvGrpSpPr>
              <p:cNvPr id="200" name="Group 199">
                <a:extLst>
                  <a:ext uri="{FF2B5EF4-FFF2-40B4-BE49-F238E27FC236}">
                    <a16:creationId xmlns:a16="http://schemas.microsoft.com/office/drawing/2014/main" id="{A67F6690-8253-4BC1-AF01-8D4927717E8D}"/>
                  </a:ext>
                </a:extLst>
              </p:cNvPr>
              <p:cNvGrpSpPr/>
              <p:nvPr/>
            </p:nvGrpSpPr>
            <p:grpSpPr>
              <a:xfrm>
                <a:off x="10885922" y="3001071"/>
                <a:ext cx="640080" cy="616940"/>
                <a:chOff x="11104659" y="3122457"/>
                <a:chExt cx="640080" cy="640080"/>
              </a:xfrm>
            </p:grpSpPr>
            <p:sp>
              <p:nvSpPr>
                <p:cNvPr id="235" name="Rectangle 47">
                  <a:extLst>
                    <a:ext uri="{FF2B5EF4-FFF2-40B4-BE49-F238E27FC236}">
                      <a16:creationId xmlns:a16="http://schemas.microsoft.com/office/drawing/2014/main" id="{4A8879D6-7032-48A6-A217-E29E23E074B5}"/>
                    </a:ext>
                  </a:extLst>
                </p:cNvPr>
                <p:cNvSpPr>
                  <a:spLocks noChangeArrowheads="1"/>
                </p:cNvSpPr>
                <p:nvPr/>
              </p:nvSpPr>
              <p:spPr bwMode="auto">
                <a:xfrm>
                  <a:off x="11104659" y="3122457"/>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36" name="Freeform 69">
                  <a:extLst>
                    <a:ext uri="{FF2B5EF4-FFF2-40B4-BE49-F238E27FC236}">
                      <a16:creationId xmlns:a16="http://schemas.microsoft.com/office/drawing/2014/main" id="{678400BB-6AE4-480A-9171-4EDDB97EADD7}"/>
                    </a:ext>
                  </a:extLst>
                </p:cNvPr>
                <p:cNvSpPr>
                  <a:spLocks/>
                </p:cNvSpPr>
                <p:nvPr/>
              </p:nvSpPr>
              <p:spPr bwMode="auto">
                <a:xfrm>
                  <a:off x="11104659"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grpSp>
            <p:nvGrpSpPr>
              <p:cNvPr id="201" name="Group 200">
                <a:extLst>
                  <a:ext uri="{FF2B5EF4-FFF2-40B4-BE49-F238E27FC236}">
                    <a16:creationId xmlns:a16="http://schemas.microsoft.com/office/drawing/2014/main" id="{BDCBAB01-11F9-4630-A992-33DC9BB60942}"/>
                  </a:ext>
                </a:extLst>
              </p:cNvPr>
              <p:cNvGrpSpPr/>
              <p:nvPr/>
            </p:nvGrpSpPr>
            <p:grpSpPr>
              <a:xfrm>
                <a:off x="10885922" y="2337807"/>
                <a:ext cx="640080" cy="616940"/>
                <a:chOff x="11104659" y="2434316"/>
                <a:chExt cx="640080" cy="640080"/>
              </a:xfrm>
            </p:grpSpPr>
            <p:sp>
              <p:nvSpPr>
                <p:cNvPr id="233" name="Rectangle 47">
                  <a:extLst>
                    <a:ext uri="{FF2B5EF4-FFF2-40B4-BE49-F238E27FC236}">
                      <a16:creationId xmlns:a16="http://schemas.microsoft.com/office/drawing/2014/main" id="{347FB72F-4748-472D-9ACD-A007490FC2A1}"/>
                    </a:ext>
                  </a:extLst>
                </p:cNvPr>
                <p:cNvSpPr>
                  <a:spLocks noChangeArrowheads="1"/>
                </p:cNvSpPr>
                <p:nvPr/>
              </p:nvSpPr>
              <p:spPr bwMode="auto">
                <a:xfrm>
                  <a:off x="11104659" y="2434316"/>
                  <a:ext cx="640080" cy="64008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34" name="Freeform 69">
                  <a:extLst>
                    <a:ext uri="{FF2B5EF4-FFF2-40B4-BE49-F238E27FC236}">
                      <a16:creationId xmlns:a16="http://schemas.microsoft.com/office/drawing/2014/main" id="{CC9D3036-DB76-4AAB-9ACA-CFF7DCDD2EE1}"/>
                    </a:ext>
                  </a:extLst>
                </p:cNvPr>
                <p:cNvSpPr>
                  <a:spLocks/>
                </p:cNvSpPr>
                <p:nvPr/>
              </p:nvSpPr>
              <p:spPr bwMode="auto">
                <a:xfrm>
                  <a:off x="11104659" y="2434316"/>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grpSp>
          <p:sp>
            <p:nvSpPr>
              <p:cNvPr id="202" name="Rectangle 44">
                <a:extLst>
                  <a:ext uri="{FF2B5EF4-FFF2-40B4-BE49-F238E27FC236}">
                    <a16:creationId xmlns:a16="http://schemas.microsoft.com/office/drawing/2014/main" id="{A8F27954-7D85-44D6-ACB0-3A7055DA2714}"/>
                  </a:ext>
                </a:extLst>
              </p:cNvPr>
              <p:cNvSpPr>
                <a:spLocks noChangeArrowheads="1"/>
              </p:cNvSpPr>
              <p:nvPr/>
            </p:nvSpPr>
            <p:spPr bwMode="auto">
              <a:xfrm>
                <a:off x="8810216" y="5654126"/>
                <a:ext cx="640080" cy="616940"/>
              </a:xfrm>
              <a:prstGeom prst="rect">
                <a:avLst/>
              </a:prstGeom>
              <a:solidFill>
                <a:schemeClr val="accent1"/>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03" name="Rectangle 45">
                <a:extLst>
                  <a:ext uri="{FF2B5EF4-FFF2-40B4-BE49-F238E27FC236}">
                    <a16:creationId xmlns:a16="http://schemas.microsoft.com/office/drawing/2014/main" id="{A501E926-DD9E-4C09-88D2-FF04345376FE}"/>
                  </a:ext>
                </a:extLst>
              </p:cNvPr>
              <p:cNvSpPr>
                <a:spLocks noChangeArrowheads="1"/>
              </p:cNvSpPr>
              <p:nvPr/>
            </p:nvSpPr>
            <p:spPr bwMode="auto">
              <a:xfrm>
                <a:off x="9502118" y="5654126"/>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04" name="Rectangle 46">
                <a:extLst>
                  <a:ext uri="{FF2B5EF4-FFF2-40B4-BE49-F238E27FC236}">
                    <a16:creationId xmlns:a16="http://schemas.microsoft.com/office/drawing/2014/main" id="{1F79A0D0-CCFF-4FE3-8A31-512C2E1F966E}"/>
                  </a:ext>
                </a:extLst>
              </p:cNvPr>
              <p:cNvSpPr>
                <a:spLocks noChangeArrowheads="1"/>
              </p:cNvSpPr>
              <p:nvPr/>
            </p:nvSpPr>
            <p:spPr bwMode="auto">
              <a:xfrm>
                <a:off x="10194020" y="5654126"/>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05" name="Rectangle 47">
                <a:extLst>
                  <a:ext uri="{FF2B5EF4-FFF2-40B4-BE49-F238E27FC236}">
                    <a16:creationId xmlns:a16="http://schemas.microsoft.com/office/drawing/2014/main" id="{A971972B-6398-46B4-9CBF-40ACDE58A845}"/>
                  </a:ext>
                </a:extLst>
              </p:cNvPr>
              <p:cNvSpPr>
                <a:spLocks noChangeArrowheads="1"/>
              </p:cNvSpPr>
              <p:nvPr/>
            </p:nvSpPr>
            <p:spPr bwMode="auto">
              <a:xfrm>
                <a:off x="10885922" y="5654126"/>
                <a:ext cx="640080" cy="616940"/>
              </a:xfrm>
              <a:prstGeom prst="rect">
                <a:avLst/>
              </a:prstGeom>
              <a:solidFill>
                <a:schemeClr val="accent1">
                  <a:lumMod val="20000"/>
                  <a:lumOff val="80000"/>
                </a:schemeClr>
              </a:solidFill>
              <a:ln>
                <a:noFill/>
              </a:ln>
            </p:spPr>
            <p:txBody>
              <a:bodyPr vert="horz" wrap="square" lIns="93196" tIns="46598" rIns="93196" bIns="46598" numCol="1" anchor="t" anchorCtr="0" compatLnSpc="1">
                <a:prstTxWarp prst="textNoShape">
                  <a:avLst/>
                </a:prstTxWarp>
              </a:bodyPr>
              <a:lstStyle/>
              <a:p>
                <a:pPr defTabSz="931852">
                  <a:defRPr/>
                </a:pPr>
                <a:endParaRPr lang="en-US" sz="1836" kern="0">
                  <a:solidFill>
                    <a:srgbClr val="FFFFFF"/>
                  </a:solidFill>
                  <a:latin typeface="Segoe UI"/>
                </a:endParaRPr>
              </a:p>
            </p:txBody>
          </p:sp>
          <p:sp>
            <p:nvSpPr>
              <p:cNvPr id="213" name="Rectangle 44">
                <a:extLst>
                  <a:ext uri="{FF2B5EF4-FFF2-40B4-BE49-F238E27FC236}">
                    <a16:creationId xmlns:a16="http://schemas.microsoft.com/office/drawing/2014/main" id="{50D40C00-A903-40C0-B725-69F4A6919EC8}"/>
                  </a:ext>
                </a:extLst>
              </p:cNvPr>
              <p:cNvSpPr>
                <a:spLocks noChangeArrowheads="1"/>
              </p:cNvSpPr>
              <p:nvPr/>
            </p:nvSpPr>
            <p:spPr bwMode="auto">
              <a:xfrm>
                <a:off x="6715982" y="1380142"/>
                <a:ext cx="1988224" cy="236514"/>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632" kern="0">
                    <a:solidFill>
                      <a:srgbClr val="FFFFFF"/>
                    </a:solidFill>
                    <a:latin typeface="Segoe UI"/>
                    <a:cs typeface="Segoe UI" panose="020B0502040204020203" pitchFamily="34" charset="0"/>
                  </a:rPr>
                  <a:t>Responsibility</a:t>
                </a:r>
              </a:p>
            </p:txBody>
          </p:sp>
          <p:sp>
            <p:nvSpPr>
              <p:cNvPr id="214" name="Rectangle 44">
                <a:extLst>
                  <a:ext uri="{FF2B5EF4-FFF2-40B4-BE49-F238E27FC236}">
                    <a16:creationId xmlns:a16="http://schemas.microsoft.com/office/drawing/2014/main" id="{E31F351C-DAF7-4E3C-B7BB-2331EDF7BF5D}"/>
                  </a:ext>
                </a:extLst>
              </p:cNvPr>
              <p:cNvSpPr>
                <a:spLocks noChangeArrowheads="1"/>
              </p:cNvSpPr>
              <p:nvPr/>
            </p:nvSpPr>
            <p:spPr bwMode="auto">
              <a:xfrm>
                <a:off x="8769575" y="1380142"/>
                <a:ext cx="640080" cy="236514"/>
              </a:xfrm>
              <a:prstGeom prst="rect">
                <a:avLst/>
              </a:prstGeom>
              <a:noFill/>
              <a:ln>
                <a:noFill/>
              </a:ln>
            </p:spPr>
            <p:txBody>
              <a:bodyPr vert="horz" wrap="none" lIns="93196" tIns="46598" rIns="93196" bIns="46598" numCol="1" anchor="ctr" anchorCtr="0" compatLnSpc="1">
                <a:prstTxWarp prst="textNoShape">
                  <a:avLst/>
                </a:prstTxWarp>
              </a:bodyPr>
              <a:lstStyle/>
              <a:p>
                <a:pPr algn="ctr" defTabSz="931852">
                  <a:defRPr/>
                </a:pPr>
                <a:r>
                  <a:rPr lang="en-US" sz="1632" kern="0">
                    <a:solidFill>
                      <a:srgbClr val="50E6FF"/>
                    </a:solidFill>
                    <a:latin typeface="Segoe UI Semibold"/>
                    <a:cs typeface="Segoe UI" panose="020B0502040204020203" pitchFamily="34" charset="0"/>
                  </a:rPr>
                  <a:t>On-prem</a:t>
                </a:r>
              </a:p>
            </p:txBody>
          </p:sp>
          <p:sp>
            <p:nvSpPr>
              <p:cNvPr id="215" name="Rectangle 45">
                <a:extLst>
                  <a:ext uri="{FF2B5EF4-FFF2-40B4-BE49-F238E27FC236}">
                    <a16:creationId xmlns:a16="http://schemas.microsoft.com/office/drawing/2014/main" id="{6C2AA3CD-EBCE-4D54-B482-E875CBA66B8F}"/>
                  </a:ext>
                </a:extLst>
              </p:cNvPr>
              <p:cNvSpPr>
                <a:spLocks noChangeArrowheads="1"/>
              </p:cNvSpPr>
              <p:nvPr/>
            </p:nvSpPr>
            <p:spPr bwMode="auto">
              <a:xfrm>
                <a:off x="9488571" y="1380142"/>
                <a:ext cx="640080" cy="236514"/>
              </a:xfrm>
              <a:prstGeom prst="rect">
                <a:avLst/>
              </a:prstGeom>
              <a:noFill/>
              <a:ln>
                <a:noFill/>
              </a:ln>
            </p:spPr>
            <p:txBody>
              <a:bodyPr vert="horz" wrap="square" lIns="93196" tIns="46598" rIns="93196" bIns="46598" numCol="1" anchor="ctr" anchorCtr="0" compatLnSpc="1">
                <a:prstTxWarp prst="textNoShape">
                  <a:avLst/>
                </a:prstTxWarp>
              </a:bodyPr>
              <a:lstStyle/>
              <a:p>
                <a:pPr algn="ctr" defTabSz="931852">
                  <a:defRPr/>
                </a:pPr>
                <a:r>
                  <a:rPr lang="en-US" sz="1632" kern="0">
                    <a:solidFill>
                      <a:srgbClr val="50E6FF"/>
                    </a:solidFill>
                    <a:latin typeface="Segoe UI Semibold"/>
                    <a:cs typeface="Segoe UI" panose="020B0502040204020203" pitchFamily="34" charset="0"/>
                  </a:rPr>
                  <a:t>IaaS</a:t>
                </a:r>
              </a:p>
            </p:txBody>
          </p:sp>
          <p:sp>
            <p:nvSpPr>
              <p:cNvPr id="216" name="Rectangle 46">
                <a:extLst>
                  <a:ext uri="{FF2B5EF4-FFF2-40B4-BE49-F238E27FC236}">
                    <a16:creationId xmlns:a16="http://schemas.microsoft.com/office/drawing/2014/main" id="{464D1FCB-C21E-44D5-8710-BD49A92E1001}"/>
                  </a:ext>
                </a:extLst>
              </p:cNvPr>
              <p:cNvSpPr>
                <a:spLocks noChangeArrowheads="1"/>
              </p:cNvSpPr>
              <p:nvPr/>
            </p:nvSpPr>
            <p:spPr bwMode="auto">
              <a:xfrm>
                <a:off x="10180473" y="1380142"/>
                <a:ext cx="640080" cy="236514"/>
              </a:xfrm>
              <a:prstGeom prst="rect">
                <a:avLst/>
              </a:prstGeom>
              <a:noFill/>
              <a:ln>
                <a:noFill/>
              </a:ln>
            </p:spPr>
            <p:txBody>
              <a:bodyPr vert="horz" wrap="square" lIns="93196" tIns="46598" rIns="93196" bIns="46598" numCol="1" anchor="ctr" anchorCtr="0" compatLnSpc="1">
                <a:prstTxWarp prst="textNoShape">
                  <a:avLst/>
                </a:prstTxWarp>
              </a:bodyPr>
              <a:lstStyle/>
              <a:p>
                <a:pPr algn="ctr" defTabSz="931852">
                  <a:defRPr/>
                </a:pPr>
                <a:r>
                  <a:rPr lang="en-US" sz="1632" kern="0">
                    <a:solidFill>
                      <a:srgbClr val="50E6FF"/>
                    </a:solidFill>
                    <a:latin typeface="Segoe UI Semibold"/>
                    <a:cs typeface="Segoe UI" panose="020B0502040204020203" pitchFamily="34" charset="0"/>
                  </a:rPr>
                  <a:t>PaaS</a:t>
                </a:r>
              </a:p>
            </p:txBody>
          </p:sp>
          <p:sp>
            <p:nvSpPr>
              <p:cNvPr id="217" name="Rectangle 47">
                <a:extLst>
                  <a:ext uri="{FF2B5EF4-FFF2-40B4-BE49-F238E27FC236}">
                    <a16:creationId xmlns:a16="http://schemas.microsoft.com/office/drawing/2014/main" id="{3236FDEE-99B1-45CF-A7AA-788F63FC66CC}"/>
                  </a:ext>
                </a:extLst>
              </p:cNvPr>
              <p:cNvSpPr>
                <a:spLocks noChangeArrowheads="1"/>
              </p:cNvSpPr>
              <p:nvPr/>
            </p:nvSpPr>
            <p:spPr bwMode="auto">
              <a:xfrm>
                <a:off x="10885922" y="1380142"/>
                <a:ext cx="640080" cy="236514"/>
              </a:xfrm>
              <a:prstGeom prst="rect">
                <a:avLst/>
              </a:prstGeom>
              <a:noFill/>
              <a:ln>
                <a:noFill/>
              </a:ln>
            </p:spPr>
            <p:txBody>
              <a:bodyPr vert="horz" wrap="square" lIns="93196" tIns="46598" rIns="93196" bIns="46598" numCol="1" anchor="ctr" anchorCtr="0" compatLnSpc="1">
                <a:prstTxWarp prst="textNoShape">
                  <a:avLst/>
                </a:prstTxWarp>
              </a:bodyPr>
              <a:lstStyle/>
              <a:p>
                <a:pPr algn="ctr" defTabSz="931852">
                  <a:defRPr/>
                </a:pPr>
                <a:r>
                  <a:rPr lang="en-US" sz="1632" kern="0">
                    <a:solidFill>
                      <a:srgbClr val="50E6FF"/>
                    </a:solidFill>
                    <a:latin typeface="Segoe UI Semibold"/>
                    <a:cs typeface="Segoe UI" panose="020B0502040204020203" pitchFamily="34" charset="0"/>
                  </a:rPr>
                  <a:t>SaaS</a:t>
                </a:r>
              </a:p>
            </p:txBody>
          </p:sp>
          <p:sp>
            <p:nvSpPr>
              <p:cNvPr id="220" name="Rectangle 44">
                <a:extLst>
                  <a:ext uri="{FF2B5EF4-FFF2-40B4-BE49-F238E27FC236}">
                    <a16:creationId xmlns:a16="http://schemas.microsoft.com/office/drawing/2014/main" id="{E4D70930-1CBA-43F4-A88C-0EAF2479518B}"/>
                  </a:ext>
                </a:extLst>
              </p:cNvPr>
              <p:cNvSpPr>
                <a:spLocks noChangeArrowheads="1"/>
              </p:cNvSpPr>
              <p:nvPr/>
            </p:nvSpPr>
            <p:spPr bwMode="auto">
              <a:xfrm>
                <a:off x="6715982" y="1674543"/>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Data Classification</a:t>
                </a:r>
              </a:p>
              <a:p>
                <a:pPr defTabSz="931852">
                  <a:defRPr/>
                </a:pPr>
                <a:r>
                  <a:rPr lang="en-US" sz="1428" kern="0">
                    <a:solidFill>
                      <a:srgbClr val="FFFFFF"/>
                    </a:solidFill>
                    <a:latin typeface="Segoe UI"/>
                    <a:cs typeface="Segoe UI" panose="020B0502040204020203" pitchFamily="34" charset="0"/>
                  </a:rPr>
                  <a:t>and accountability</a:t>
                </a:r>
              </a:p>
            </p:txBody>
          </p:sp>
          <p:sp>
            <p:nvSpPr>
              <p:cNvPr id="221" name="Rectangle 44">
                <a:extLst>
                  <a:ext uri="{FF2B5EF4-FFF2-40B4-BE49-F238E27FC236}">
                    <a16:creationId xmlns:a16="http://schemas.microsoft.com/office/drawing/2014/main" id="{F025A0DD-55CB-4C92-8698-BA95E6F7258B}"/>
                  </a:ext>
                </a:extLst>
              </p:cNvPr>
              <p:cNvSpPr>
                <a:spLocks noChangeArrowheads="1"/>
              </p:cNvSpPr>
              <p:nvPr/>
            </p:nvSpPr>
            <p:spPr bwMode="auto">
              <a:xfrm>
                <a:off x="6715982" y="3664335"/>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Application</a:t>
                </a:r>
                <a:br>
                  <a:rPr lang="en-US" sz="1428" kern="0">
                    <a:solidFill>
                      <a:srgbClr val="FFFFFF"/>
                    </a:solidFill>
                    <a:latin typeface="Segoe UI"/>
                    <a:cs typeface="Segoe UI" panose="020B0502040204020203" pitchFamily="34" charset="0"/>
                  </a:rPr>
                </a:br>
                <a:r>
                  <a:rPr lang="en-US" sz="1428" kern="0">
                    <a:solidFill>
                      <a:srgbClr val="FFFFFF"/>
                    </a:solidFill>
                    <a:latin typeface="Segoe UI"/>
                    <a:cs typeface="Segoe UI" panose="020B0502040204020203" pitchFamily="34" charset="0"/>
                  </a:rPr>
                  <a:t>level controls</a:t>
                </a:r>
              </a:p>
            </p:txBody>
          </p:sp>
          <p:sp>
            <p:nvSpPr>
              <p:cNvPr id="222" name="Rectangle 44">
                <a:extLst>
                  <a:ext uri="{FF2B5EF4-FFF2-40B4-BE49-F238E27FC236}">
                    <a16:creationId xmlns:a16="http://schemas.microsoft.com/office/drawing/2014/main" id="{7A33B1CE-923B-4ED4-9E40-5C17E5E39D67}"/>
                  </a:ext>
                </a:extLst>
              </p:cNvPr>
              <p:cNvSpPr>
                <a:spLocks noChangeArrowheads="1"/>
              </p:cNvSpPr>
              <p:nvPr/>
            </p:nvSpPr>
            <p:spPr bwMode="auto">
              <a:xfrm>
                <a:off x="6715982" y="4327599"/>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Network controls</a:t>
                </a:r>
              </a:p>
            </p:txBody>
          </p:sp>
          <p:sp>
            <p:nvSpPr>
              <p:cNvPr id="223" name="Rectangle 44">
                <a:extLst>
                  <a:ext uri="{FF2B5EF4-FFF2-40B4-BE49-F238E27FC236}">
                    <a16:creationId xmlns:a16="http://schemas.microsoft.com/office/drawing/2014/main" id="{6F9F6F5D-DFA2-4438-A25B-B7AAB0A4B7F6}"/>
                  </a:ext>
                </a:extLst>
              </p:cNvPr>
              <p:cNvSpPr>
                <a:spLocks noChangeArrowheads="1"/>
              </p:cNvSpPr>
              <p:nvPr/>
            </p:nvSpPr>
            <p:spPr bwMode="auto">
              <a:xfrm>
                <a:off x="6715982" y="4990863"/>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Host Infrastructure</a:t>
                </a:r>
              </a:p>
            </p:txBody>
          </p:sp>
          <p:sp>
            <p:nvSpPr>
              <p:cNvPr id="224" name="Rectangle 44">
                <a:extLst>
                  <a:ext uri="{FF2B5EF4-FFF2-40B4-BE49-F238E27FC236}">
                    <a16:creationId xmlns:a16="http://schemas.microsoft.com/office/drawing/2014/main" id="{55D62FF8-3C36-4E8A-AA1F-6A5B5BBB86F8}"/>
                  </a:ext>
                </a:extLst>
              </p:cNvPr>
              <p:cNvSpPr>
                <a:spLocks noChangeArrowheads="1"/>
              </p:cNvSpPr>
              <p:nvPr/>
            </p:nvSpPr>
            <p:spPr bwMode="auto">
              <a:xfrm>
                <a:off x="6715982" y="5654126"/>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Physical Security</a:t>
                </a:r>
              </a:p>
            </p:txBody>
          </p:sp>
          <p:cxnSp>
            <p:nvCxnSpPr>
              <p:cNvPr id="225" name="Straight Connector 224">
                <a:extLst>
                  <a:ext uri="{FF2B5EF4-FFF2-40B4-BE49-F238E27FC236}">
                    <a16:creationId xmlns:a16="http://schemas.microsoft.com/office/drawing/2014/main" id="{1133FEDE-731F-4631-B10D-38C2F572004B}"/>
                  </a:ext>
                </a:extLst>
              </p:cNvPr>
              <p:cNvCxnSpPr>
                <a:cxnSpLocks/>
              </p:cNvCxnSpPr>
              <p:nvPr/>
            </p:nvCxnSpPr>
            <p:spPr>
              <a:xfrm rot="5400000">
                <a:off x="7630382" y="1400245"/>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20DED5D-1D8F-43BE-BA72-D49BF27F3FFA}"/>
                  </a:ext>
                </a:extLst>
              </p:cNvPr>
              <p:cNvCxnSpPr>
                <a:cxnSpLocks/>
              </p:cNvCxnSpPr>
              <p:nvPr/>
            </p:nvCxnSpPr>
            <p:spPr>
              <a:xfrm rot="5400000">
                <a:off x="7630382" y="2726773"/>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0FC8F3-D477-4C35-95DB-DAD9AE1EF510}"/>
                  </a:ext>
                </a:extLst>
              </p:cNvPr>
              <p:cNvCxnSpPr>
                <a:cxnSpLocks/>
              </p:cNvCxnSpPr>
              <p:nvPr/>
            </p:nvCxnSpPr>
            <p:spPr>
              <a:xfrm rot="5400000">
                <a:off x="7630382" y="3390037"/>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859372E-4D42-42E8-B5D6-CB55385488B7}"/>
                  </a:ext>
                </a:extLst>
              </p:cNvPr>
              <p:cNvCxnSpPr>
                <a:cxnSpLocks/>
              </p:cNvCxnSpPr>
              <p:nvPr/>
            </p:nvCxnSpPr>
            <p:spPr>
              <a:xfrm rot="5400000">
                <a:off x="7630382" y="4053301"/>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1035799-008D-44F9-BE82-7987B426A421}"/>
                  </a:ext>
                </a:extLst>
              </p:cNvPr>
              <p:cNvCxnSpPr>
                <a:cxnSpLocks/>
              </p:cNvCxnSpPr>
              <p:nvPr/>
            </p:nvCxnSpPr>
            <p:spPr>
              <a:xfrm rot="5400000">
                <a:off x="7630382" y="4716564"/>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30" name="Rectangle 44">
                <a:extLst>
                  <a:ext uri="{FF2B5EF4-FFF2-40B4-BE49-F238E27FC236}">
                    <a16:creationId xmlns:a16="http://schemas.microsoft.com/office/drawing/2014/main" id="{D2739868-9494-4D01-9071-5C7A7CBD452B}"/>
                  </a:ext>
                </a:extLst>
              </p:cNvPr>
              <p:cNvSpPr>
                <a:spLocks noChangeArrowheads="1"/>
              </p:cNvSpPr>
              <p:nvPr/>
            </p:nvSpPr>
            <p:spPr bwMode="auto">
              <a:xfrm>
                <a:off x="6715982" y="2337807"/>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Client and </a:t>
                </a:r>
                <a:br>
                  <a:rPr lang="en-US" sz="1428" kern="0">
                    <a:solidFill>
                      <a:srgbClr val="FFFFFF"/>
                    </a:solidFill>
                    <a:latin typeface="Segoe UI"/>
                    <a:cs typeface="Segoe UI" panose="020B0502040204020203" pitchFamily="34" charset="0"/>
                  </a:rPr>
                </a:br>
                <a:r>
                  <a:rPr lang="en-US" sz="1428" kern="0">
                    <a:solidFill>
                      <a:srgbClr val="FFFFFF"/>
                    </a:solidFill>
                    <a:latin typeface="Segoe UI"/>
                    <a:cs typeface="Segoe UI" panose="020B0502040204020203" pitchFamily="34" charset="0"/>
                  </a:rPr>
                  <a:t>end-point protection</a:t>
                </a:r>
              </a:p>
            </p:txBody>
          </p:sp>
          <p:sp>
            <p:nvSpPr>
              <p:cNvPr id="231" name="Rectangle 44">
                <a:extLst>
                  <a:ext uri="{FF2B5EF4-FFF2-40B4-BE49-F238E27FC236}">
                    <a16:creationId xmlns:a16="http://schemas.microsoft.com/office/drawing/2014/main" id="{AFAEAD72-192A-4F85-BEBB-4BD9BCC448A8}"/>
                  </a:ext>
                </a:extLst>
              </p:cNvPr>
              <p:cNvSpPr>
                <a:spLocks noChangeArrowheads="1"/>
              </p:cNvSpPr>
              <p:nvPr/>
            </p:nvSpPr>
            <p:spPr bwMode="auto">
              <a:xfrm>
                <a:off x="6715982" y="3001071"/>
                <a:ext cx="1988224" cy="616940"/>
              </a:xfrm>
              <a:prstGeom prst="rect">
                <a:avLst/>
              </a:prstGeom>
              <a:noFill/>
              <a:ln>
                <a:noFill/>
              </a:ln>
            </p:spPr>
            <p:txBody>
              <a:bodyPr vert="horz" wrap="square" lIns="93196" tIns="46598" rIns="93196" bIns="46598" numCol="1" anchor="ctr" anchorCtr="0" compatLnSpc="1">
                <a:prstTxWarp prst="textNoShape">
                  <a:avLst/>
                </a:prstTxWarp>
              </a:bodyPr>
              <a:lstStyle/>
              <a:p>
                <a:pPr defTabSz="931852">
                  <a:defRPr/>
                </a:pPr>
                <a:r>
                  <a:rPr lang="en-US" sz="1428" kern="0">
                    <a:solidFill>
                      <a:srgbClr val="FFFFFF"/>
                    </a:solidFill>
                    <a:latin typeface="Segoe UI"/>
                    <a:cs typeface="Segoe UI" panose="020B0502040204020203" pitchFamily="34" charset="0"/>
                  </a:rPr>
                  <a:t>Identity and </a:t>
                </a:r>
                <a:br>
                  <a:rPr lang="en-US" sz="1428" kern="0">
                    <a:solidFill>
                      <a:srgbClr val="FFFFFF"/>
                    </a:solidFill>
                    <a:latin typeface="Segoe UI"/>
                    <a:cs typeface="Segoe UI" panose="020B0502040204020203" pitchFamily="34" charset="0"/>
                  </a:rPr>
                </a:br>
                <a:r>
                  <a:rPr lang="en-US" sz="1428" kern="0">
                    <a:solidFill>
                      <a:srgbClr val="FFFFFF"/>
                    </a:solidFill>
                    <a:latin typeface="Segoe UI"/>
                    <a:cs typeface="Segoe UI" panose="020B0502040204020203" pitchFamily="34" charset="0"/>
                  </a:rPr>
                  <a:t>access management</a:t>
                </a:r>
              </a:p>
            </p:txBody>
          </p:sp>
          <p:cxnSp>
            <p:nvCxnSpPr>
              <p:cNvPr id="232" name="Straight Connector 231">
                <a:extLst>
                  <a:ext uri="{FF2B5EF4-FFF2-40B4-BE49-F238E27FC236}">
                    <a16:creationId xmlns:a16="http://schemas.microsoft.com/office/drawing/2014/main" id="{B2B06644-87A5-457E-BB70-708BE05DF7CB}"/>
                  </a:ext>
                </a:extLst>
              </p:cNvPr>
              <p:cNvCxnSpPr>
                <a:cxnSpLocks/>
              </p:cNvCxnSpPr>
              <p:nvPr/>
            </p:nvCxnSpPr>
            <p:spPr>
              <a:xfrm rot="5400000">
                <a:off x="7630382" y="2063509"/>
                <a:ext cx="0" cy="1828800"/>
              </a:xfrm>
              <a:prstGeom prst="line">
                <a:avLst/>
              </a:prstGeom>
              <a:ln w="6350">
                <a:gradFill flip="none" rotWithShape="1">
                  <a:gsLst>
                    <a:gs pos="0">
                      <a:schemeClr val="bg1"/>
                    </a:gs>
                    <a:gs pos="50000">
                      <a:schemeClr val="bg1">
                        <a:lumMod val="65000"/>
                      </a:schemeClr>
                    </a:gs>
                    <a:gs pos="100000">
                      <a:schemeClr val="bg1"/>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6" name="TextBox 5">
            <a:extLst>
              <a:ext uri="{FF2B5EF4-FFF2-40B4-BE49-F238E27FC236}">
                <a16:creationId xmlns:a16="http://schemas.microsoft.com/office/drawing/2014/main" id="{31BF849B-E6ED-46AD-8EDB-8C9374EDE2A8}"/>
              </a:ext>
            </a:extLst>
          </p:cNvPr>
          <p:cNvSpPr txBox="1"/>
          <p:nvPr/>
        </p:nvSpPr>
        <p:spPr>
          <a:xfrm>
            <a:off x="573917" y="6493398"/>
            <a:ext cx="8657765" cy="161583"/>
          </a:xfrm>
          <a:prstGeom prst="rect">
            <a:avLst/>
          </a:prstGeom>
          <a:noFill/>
        </p:spPr>
        <p:txBody>
          <a:bodyPr wrap="square" lIns="0" tIns="0" rIns="0" bIns="0" rtlCol="0">
            <a:spAutoFit/>
          </a:bodyPr>
          <a:lstStyle/>
          <a:p>
            <a:pPr algn="l"/>
            <a:r>
              <a:rPr lang="en-US" sz="1050">
                <a:gradFill>
                  <a:gsLst>
                    <a:gs pos="2917">
                      <a:schemeClr val="tx1"/>
                    </a:gs>
                    <a:gs pos="30000">
                      <a:schemeClr val="tx1"/>
                    </a:gs>
                  </a:gsLst>
                  <a:lin ang="5400000" scaled="0"/>
                </a:gradFill>
                <a:hlinkClick r:id="rId3"/>
              </a:rPr>
              <a:t>https://docs.microsoft.com/en-us/azure/security/fundamentals/shared-responsibility</a:t>
            </a:r>
            <a:r>
              <a:rPr lang="en-US" sz="105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510824778"/>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fade">
                                      <p:cBhvr>
                                        <p:cTn id="11" dur="500"/>
                                        <p:tgtEl>
                                          <p:spTgt spid="14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1D4F28D3FF0748BC574BBF96A55A82" ma:contentTypeVersion="12" ma:contentTypeDescription="Create a new document." ma:contentTypeScope="" ma:versionID="77ca8b8816bb86b1631a6b56a99c002a">
  <xsd:schema xmlns:xsd="http://www.w3.org/2001/XMLSchema" xmlns:xs="http://www.w3.org/2001/XMLSchema" xmlns:p="http://schemas.microsoft.com/office/2006/metadata/properties" xmlns:ns2="e4428c23-c72b-4808-bce0-43df8b2016d4" xmlns:ns3="8e6ea894-ad3b-4e03-ac79-4babf17befc0" targetNamespace="http://schemas.microsoft.com/office/2006/metadata/properties" ma:root="true" ma:fieldsID="dcccd9908730b1a7bcbbe15bb6e979c3" ns2:_="" ns3:_="">
    <xsd:import namespace="e4428c23-c72b-4808-bce0-43df8b2016d4"/>
    <xsd:import namespace="8e6ea894-ad3b-4e03-ac79-4babf17befc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28c23-c72b-4808-bce0-43df8b2016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6ea894-ad3b-4e03-ac79-4babf17befc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e6ea894-ad3b-4e03-ac79-4babf17befc0">
      <UserInfo>
        <DisplayName>Benjamin Franz (Adecco Personnel Pte Ltd)</DisplayName>
        <AccountId>13</AccountId>
        <AccountType/>
      </UserInfo>
    </SharedWithUsers>
  </documentManagement>
</p:properties>
</file>

<file path=customXml/itemProps1.xml><?xml version="1.0" encoding="utf-8"?>
<ds:datastoreItem xmlns:ds="http://schemas.openxmlformats.org/officeDocument/2006/customXml" ds:itemID="{4FE8FC0F-3383-44DB-81DF-662963DC2077}"/>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dcmitype/"/>
    <ds:schemaRef ds:uri="http://schemas.microsoft.com/office/2006/metadata/properties"/>
    <ds:schemaRef ds:uri="http://purl.org/dc/elements/1.1/"/>
    <ds:schemaRef ds:uri="http://schemas.microsoft.com/office/infopath/2007/PartnerControls"/>
    <ds:schemaRef ds:uri="0f83c6a3-ce42-43cd-a357-9bdf911b4d45"/>
    <ds:schemaRef ds:uri="http://schemas.openxmlformats.org/package/2006/metadata/core-properties"/>
    <ds:schemaRef ds:uri="043e459b-6476-41d6-91bb-3ee61c63f8cb"/>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8850</Words>
  <Application>Microsoft Office PowerPoint</Application>
  <PresentationFormat>Custom</PresentationFormat>
  <Paragraphs>843</Paragraphs>
  <Slides>46</Slides>
  <Notes>30</Notes>
  <HiddenSlides>10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46</vt:i4>
      </vt:variant>
    </vt:vector>
  </HeadingPairs>
  <TitlesOfParts>
    <vt:vector size="67" baseType="lpstr">
      <vt:lpstr>medium-content-serif-font</vt:lpstr>
      <vt:lpstr>Segoe</vt:lpstr>
      <vt:lpstr>Segoe </vt:lpstr>
      <vt:lpstr>Segoe UI </vt:lpstr>
      <vt:lpstr>SegoeUI</vt:lpstr>
      <vt:lpstr>Arial</vt:lpstr>
      <vt:lpstr>Calibri</vt:lpstr>
      <vt:lpstr>Courier New</vt:lpstr>
      <vt:lpstr>Segoe UI</vt:lpstr>
      <vt:lpstr>Segoe UI Light</vt:lpstr>
      <vt:lpstr>Segoe UI Semibold</vt:lpstr>
      <vt:lpstr>Segoe UI Semilight</vt:lpstr>
      <vt:lpstr>Symbol</vt:lpstr>
      <vt:lpstr>Wingdings</vt:lpstr>
      <vt:lpstr>1_LIGHT GRAY TEMPLATE</vt:lpstr>
      <vt:lpstr>Black Template</vt:lpstr>
      <vt:lpstr>1_Black Template</vt:lpstr>
      <vt:lpstr>1_Azure 1</vt:lpstr>
      <vt:lpstr>1_Azure Design Template</vt:lpstr>
      <vt:lpstr>2_Black Template</vt:lpstr>
      <vt:lpstr>think-cell Slide</vt:lpstr>
      <vt:lpstr>Purpose of this document</vt:lpstr>
      <vt:lpstr>Instructions</vt:lpstr>
      <vt:lpstr>Azure for Financial Services  Malaysia Regulatory Compliance Guide  2021</vt:lpstr>
      <vt:lpstr>PowerPoint Presentation</vt:lpstr>
      <vt:lpstr>A secure and compliant foundation at global scale </vt:lpstr>
      <vt:lpstr>PowerPoint Presentation</vt:lpstr>
      <vt:lpstr>Azure has the deepest &amp; broadest compliance coverage in the industry</vt:lpstr>
      <vt:lpstr>Cloud Security = People + Process + Technology</vt:lpstr>
      <vt:lpstr>Cloud security is a shared responsibility</vt:lpstr>
      <vt:lpstr>Microsoft Responsibilities - Azure</vt:lpstr>
      <vt:lpstr>Customer Responsibilities</vt:lpstr>
      <vt:lpstr>PowerPoint Presentation</vt:lpstr>
      <vt:lpstr>1. Conduct and document risk assessment as outlined in RMiT S 10.49</vt:lpstr>
      <vt:lpstr>PowerPoint Presentation</vt:lpstr>
      <vt:lpstr>PowerPoint Presentation</vt:lpstr>
      <vt:lpstr>2b. Conduct and document additional risk assessment as outlined in RMiT S 10.51 &amp; Material Outsourcing Guideline S 12, and consult BNM for approval, where required</vt:lpstr>
      <vt:lpstr>Azure Compliance Document Hub https://docs.microsoft.com/en-us/azure/compliance/</vt:lpstr>
      <vt:lpstr>Guidance on Complying with the BNM standards and guidelines on  Risk Management in Technology (RMiT)</vt:lpstr>
      <vt:lpstr>3. Deploy in Azure</vt:lpstr>
      <vt:lpstr>Microsoft Cloud Adoption Framework for Azure</vt:lpstr>
      <vt:lpstr>PowerPoint Presentation</vt:lpstr>
      <vt:lpstr>Enterprise-scale Critical Design Areas</vt:lpstr>
      <vt:lpstr>Azure Policy </vt:lpstr>
      <vt:lpstr>RMIT Azure Policy Initiative</vt:lpstr>
      <vt:lpstr>4. Govern and monitor in Azure</vt:lpstr>
      <vt:lpstr>Azure Security Center</vt:lpstr>
      <vt:lpstr>Manage organizational security policies and assess compliance in minutes</vt:lpstr>
      <vt:lpstr>Azure Well-Architected Build and manage high-performing workloads</vt:lpstr>
      <vt:lpstr>Azure Advisor</vt:lpstr>
      <vt:lpstr>Next Steps</vt:lpstr>
      <vt:lpstr>References</vt:lpstr>
      <vt:lpstr>References</vt:lpstr>
      <vt:lpstr>References</vt:lpstr>
      <vt:lpstr>Thank you</vt:lpstr>
      <vt:lpstr>Microsoft is at the forefront of innovation in financial services</vt:lpstr>
      <vt:lpstr>PowerPoint Presentation</vt:lpstr>
      <vt:lpstr>PowerPoint Presentation</vt:lpstr>
      <vt:lpstr>PowerPoint Presentation</vt:lpstr>
      <vt:lpstr>Enterprise-Scale?</vt:lpstr>
      <vt:lpstr>Enterprise-scale Design Principles</vt:lpstr>
      <vt:lpstr>Azure Blueprints</vt:lpstr>
      <vt:lpstr>Azure approach to Compliance</vt:lpstr>
      <vt:lpstr>PowerPoint Presentation</vt:lpstr>
      <vt:lpstr>PowerPoint Presentation</vt:lpstr>
      <vt:lpstr>A secure foundation at global scale</vt:lpstr>
      <vt:lpstr>Compliance depth within regulated industries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Multicloud for FSI - POV</dc:title>
  <dc:creator>v-bfranz@microsoft.com</dc:creator>
  <cp:keywords>WW FSI Industry</cp:keywords>
  <cp:lastModifiedBy>Chee Keong Tan</cp:lastModifiedBy>
  <cp:revision>2</cp:revision>
  <cp:lastPrinted>2021-08-26T03:55:28Z</cp:lastPrinted>
  <dcterms:modified xsi:type="dcterms:W3CDTF">2021-09-23T15:06:55Z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0x010100BF1D4F28D3FF0748BC574BBF96A55A82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caphil@microsoft.com</vt:lpwstr>
  </property>
  <property fmtid="{D5CDD505-2E9C-101B-9397-08002B2CF9AE}" pid="9" name="MSIP_Label_f42aa342-8706-4288-bd11-ebb85995028c_SetDate">
    <vt:lpwstr>2018-05-08T23:07:58.1858990Z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AuthorIds_UIVersion_3072">
    <vt:lpwstr>6</vt:lpwstr>
  </property>
  <property fmtid="{D5CDD505-2E9C-101B-9397-08002B2CF9AE}" pid="15" name="AuthorIds_UIVersion_4096">
    <vt:lpwstr>6</vt:lpwstr>
  </property>
  <property fmtid="{D5CDD505-2E9C-101B-9397-08002B2CF9AE}" pid="16" name="AuthorIds_UIVersion_8704">
    <vt:lpwstr>6</vt:lpwstr>
  </property>
  <property fmtid="{D5CDD505-2E9C-101B-9397-08002B2CF9AE}" pid="17" name="AuthorIds_UIVersion_10752">
    <vt:lpwstr>6</vt:lpwstr>
  </property>
  <property fmtid="{D5CDD505-2E9C-101B-9397-08002B2CF9AE}" pid="18" name="AuthorIds_UIVersion_12288">
    <vt:lpwstr>6</vt:lpwstr>
  </property>
  <property fmtid="{D5CDD505-2E9C-101B-9397-08002B2CF9AE}" pid="19" name="AuthorIds_UIVersion_18432">
    <vt:lpwstr>6</vt:lpwstr>
  </property>
  <property fmtid="{D5CDD505-2E9C-101B-9397-08002B2CF9AE}" pid="20" name="AuthorIds_UIVersion_3584">
    <vt:lpwstr>6</vt:lpwstr>
  </property>
  <property fmtid="{D5CDD505-2E9C-101B-9397-08002B2CF9AE}" pid="21" name="_dlc_policyId">
    <vt:lpwstr>0x0101000E4CB7077FEE4FF7AE86D4A500EEC780030016C849C62B10EB41ACA8C7EEDEF40BB20050EB00E9798C2647B5B35AABE2979694|-661092312</vt:lpwstr>
  </property>
  <property fmtid="{D5CDD505-2E9C-101B-9397-08002B2CF9AE}" pid="22" name="Confidentiality">
    <vt:lpwstr>3487;#internal users|461efa83-0283-486a-a8d5-943328f3693f</vt:lpwstr>
  </property>
  <property fmtid="{D5CDD505-2E9C-101B-9397-08002B2CF9AE}" pid="2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4" name="_dlc_DocIdItemGuid">
    <vt:lpwstr>db3fd1b4-2f6a-442f-b3ea-bd15b81b6eaa</vt:lpwstr>
  </property>
  <property fmtid="{D5CDD505-2E9C-101B-9397-08002B2CF9AE}" pid="25" name="TaxKeyword">
    <vt:lpwstr>3552;#WW FSI Industry|c0d65a53-6909-4fd5-a520-8c68e1a0cb82</vt:lpwstr>
  </property>
  <property fmtid="{D5CDD505-2E9C-101B-9397-08002B2CF9AE}" pid="26" name="NewsType">
    <vt:lpwstr/>
  </property>
  <property fmtid="{D5CDD505-2E9C-101B-9397-08002B2CF9AE}" pid="27" name="Region">
    <vt:lpwstr/>
  </property>
  <property fmtid="{D5CDD505-2E9C-101B-9397-08002B2CF9AE}" pid="28" name="ItemType">
    <vt:lpwstr>3739;#documents|e037ed84-7d8e-4cbb-9c8f-61e80301a44f</vt:lpwstr>
  </property>
  <property fmtid="{D5CDD505-2E9C-101B-9397-08002B2CF9AE}" pid="29" name="Industries">
    <vt:lpwstr>352;#financial services sector|b538d45a-5f3b-4c47-9c69-37273fafe895;#353;#banking industry|fc08bb7d-6e10-49cc-830c-85a6d14f16ff</vt:lpwstr>
  </property>
  <property fmtid="{D5CDD505-2E9C-101B-9397-08002B2CF9AE}" pid="30" name="MSProducts">
    <vt:lpwstr/>
  </property>
  <property fmtid="{D5CDD505-2E9C-101B-9397-08002B2CF9AE}" pid="31" name="SMSGDomain">
    <vt:lpwstr>2451;#Industry Domain|4185fa78-165e-4b7a-afd2-07062d786de7</vt:lpwstr>
  </property>
  <property fmtid="{D5CDD505-2E9C-101B-9397-08002B2CF9AE}" pid="32" name="Competitors">
    <vt:lpwstr/>
  </property>
  <property fmtid="{D5CDD505-2E9C-101B-9397-08002B2CF9AE}" pid="33" name="ExperienceContentType">
    <vt:lpwstr/>
  </property>
  <property fmtid="{D5CDD505-2E9C-101B-9397-08002B2CF9AE}" pid="34" name="BusinessArchitecture">
    <vt:lpwstr/>
  </property>
  <property fmtid="{D5CDD505-2E9C-101B-9397-08002B2CF9AE}" pid="35" name="Products">
    <vt:lpwstr>2287;#not product specific|722703bb-614e-4740-a345-4bbdc40016a8</vt:lpwstr>
  </property>
  <property fmtid="{D5CDD505-2E9C-101B-9397-08002B2CF9AE}" pid="36" name="l6f004f21209409da86a713c0f24627d">
    <vt:lpwstr/>
  </property>
  <property fmtid="{D5CDD505-2E9C-101B-9397-08002B2CF9AE}" pid="37" name="MSProductsTaxHTField0">
    <vt:lpwstr/>
  </property>
  <property fmtid="{D5CDD505-2E9C-101B-9397-08002B2CF9AE}" pid="38" name="e8080b0481964c759b2c36ae49591b31">
    <vt:lpwstr/>
  </property>
  <property fmtid="{D5CDD505-2E9C-101B-9397-08002B2CF9AE}" pid="39" name="TechnicalLevel">
    <vt:lpwstr>3738;#100 (beginner)|7d022d07-ff67-4af8-910d-8ea6b46b5908</vt:lpwstr>
  </property>
  <property fmtid="{D5CDD505-2E9C-101B-9397-08002B2CF9AE}" pid="40" name="Audiences">
    <vt:lpwstr/>
  </property>
  <property fmtid="{D5CDD505-2E9C-101B-9397-08002B2CF9AE}" pid="41" name="SMSG Items">
    <vt:lpwstr>3810;#documents|e037ed84-7d8e-4cbb-9c8f-61e80301a44f</vt:lpwstr>
  </property>
  <property fmtid="{D5CDD505-2E9C-101B-9397-08002B2CF9AE}" pid="42" name="ldac8aee9d1f469e8cd8c3f8d6a615f2">
    <vt:lpwstr/>
  </property>
  <property fmtid="{D5CDD505-2E9C-101B-9397-08002B2CF9AE}" pid="43" name="Solution Areas">
    <vt:lpwstr>3814;#not solution area specific|8c6cfd38-6d68-482e-b804-d4582ad5b9fe</vt:lpwstr>
  </property>
  <property fmtid="{D5CDD505-2E9C-101B-9397-08002B2CF9AE}" pid="44" name="EmployeeRole">
    <vt:lpwstr/>
  </property>
  <property fmtid="{D5CDD505-2E9C-101B-9397-08002B2CF9AE}" pid="45" name="NewsTopic">
    <vt:lpwstr/>
  </property>
  <property fmtid="{D5CDD505-2E9C-101B-9397-08002B2CF9AE}" pid="46" name="Roles">
    <vt:lpwstr>139;#All Standard Titles|ef7f2c35-3932-45cd-837a-94fa96ae23cb</vt:lpwstr>
  </property>
  <property fmtid="{D5CDD505-2E9C-101B-9397-08002B2CF9AE}" pid="47" name="NewsSource">
    <vt:lpwstr/>
  </property>
  <property fmtid="{D5CDD505-2E9C-101B-9397-08002B2CF9AE}" pid="48" name="MSProfessions">
    <vt:lpwstr>3809;#not role specific|f39e3092-9b1b-420b-9a5e-af4e2e586259</vt:lpwstr>
  </property>
  <property fmtid="{D5CDD505-2E9C-101B-9397-08002B2CF9AE}" pid="49" name="SMSGTags">
    <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
  </property>
  <property fmtid="{D5CDD505-2E9C-101B-9397-08002B2CF9AE}" pid="56" name="la4444b61d19467597d63190b69ac227">
    <vt:lpwstr/>
  </property>
  <property fmtid="{D5CDD505-2E9C-101B-9397-08002B2CF9AE}" pid="57" name="Topics">
    <vt:lpwstr/>
  </property>
  <property fmtid="{D5CDD505-2E9C-101B-9397-08002B2CF9AE}" pid="58" name="Groups">
    <vt:lpwstr/>
  </property>
  <property fmtid="{D5CDD505-2E9C-101B-9397-08002B2CF9AE}" pid="59" name="Languages">
    <vt:lpwstr/>
  </property>
  <property fmtid="{D5CDD505-2E9C-101B-9397-08002B2CF9AE}" pid="60" name="of67e5d4b76f4a9db8769983fda9cec0">
    <vt:lpwstr/>
  </property>
  <property fmtid="{D5CDD505-2E9C-101B-9397-08002B2CF9AE}" pid="61" name="_docset_NoMedatataSyncRequired">
    <vt:lpwstr>False</vt:lpwstr>
  </property>
</Properties>
</file>